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/>
    <p:restoredTop sz="94693"/>
  </p:normalViewPr>
  <p:slideViewPr>
    <p:cSldViewPr snapToGrid="0" snapToObjects="1">
      <p:cViewPr varScale="1">
        <p:scale>
          <a:sx n="127" d="100"/>
          <a:sy n="127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0EBA-7F5E-F54C-9231-C2E210A0A3F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68B9-3C06-5145-B0F6-916A3989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304800" y="2889251"/>
            <a:ext cx="3826933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4131734" y="2889251"/>
            <a:ext cx="3826933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7958667" y="2889251"/>
            <a:ext cx="3826933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2EC1D-E66A-1045-A0F3-F97F5373227A}" type="datetime1">
              <a:rPr lang="it-IT" smtClean="0"/>
              <a:t>27/05/20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A374C-D6CF-5543-8607-CF5C94382806}" type="datetime1">
              <a:rPr lang="it-IT" smtClean="0"/>
              <a:t>27/05/20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92C45-31A0-E742-8701-62B90BB02E19}" type="datetime1">
              <a:rPr lang="it-IT" smtClean="0"/>
              <a:t>27/05/20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E6B57-CCD9-F746-80F2-8238C2B3E5C1}" type="datetime1">
              <a:rPr lang="it-IT" smtClean="0"/>
              <a:t>27/05/20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it-IT" noProof="0"/>
              <a:t>Drag picture to placeholder or click icon to add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24C4-5E09-FD48-9F09-56EC0977854C}" type="datetime1">
              <a:rPr lang="it-IT" smtClean="0"/>
              <a:t>27/05/20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0C15E-50A7-0B49-B06A-CD8AC5513F80}" type="datetime1">
              <a:rPr lang="it-IT" smtClean="0"/>
              <a:t>27/05/20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EECE0-9BFE-E745-982F-BFBC9E1AE744}" type="datetime1">
              <a:rPr lang="it-IT" smtClean="0"/>
              <a:t>27/05/20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30D32-0A95-8F47-B52E-E084CCEB697D}" type="datetime1">
              <a:rPr lang="it-IT" smtClean="0"/>
              <a:t>27/05/20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D5317-4CEF-7245-9486-C7686373BB1A}" type="datetime1">
              <a:rPr lang="it-IT" smtClean="0"/>
              <a:t>27/05/20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EAE4B-5EAB-3941-BB06-D1B9CB2BEBF1}" type="datetime1">
              <a:rPr lang="it-IT" smtClean="0"/>
              <a:t>27/05/20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DF8D0-8715-4047-BBCC-8EB3A041F17E}" type="datetime1">
              <a:rPr lang="it-IT" smtClean="0"/>
              <a:t>27/05/20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C599-9380-0646-9A3C-F444FA963430}" type="datetime1">
              <a:rPr lang="it-IT" smtClean="0"/>
              <a:t>27/05/20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14268-3D3B-D247-B132-B4B0F4691E62}" type="datetime1">
              <a:rPr lang="it-IT" smtClean="0"/>
              <a:t>27/05/20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fld id="{6BF182F9-7BA4-BC40-AD40-9946C4BEC4F4}" type="datetime1">
              <a:rPr lang="it-IT" smtClean="0"/>
              <a:t>27/05/20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703D12D-1332-5649-A77B-C699A73D37D3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it-IT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it-IT" sz="2400"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it-IT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2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4" y="827810"/>
            <a:ext cx="9789453" cy="1990684"/>
          </a:xfrm>
        </p:spPr>
        <p:txBody>
          <a:bodyPr/>
          <a:lstStyle/>
          <a:p>
            <a:r>
              <a:rPr lang="it-IT" sz="4800" dirty="0"/>
              <a:t>Modellazione di Problemi di Pianificazione a </a:t>
            </a:r>
            <a:r>
              <a:rPr lang="it-IT" sz="4800" dirty="0" err="1"/>
              <a:t>Timeline</a:t>
            </a:r>
            <a:endParaRPr lang="it-I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221" y="3329257"/>
            <a:ext cx="8115837" cy="774522"/>
          </a:xfrm>
        </p:spPr>
        <p:txBody>
          <a:bodyPr/>
          <a:lstStyle/>
          <a:p>
            <a:r>
              <a:rPr lang="it-IT" sz="2400" dirty="0"/>
              <a:t>Andrea Orlandini and Alessandro Umbrico</a:t>
            </a:r>
          </a:p>
        </p:txBody>
      </p:sp>
      <p:pic>
        <p:nvPicPr>
          <p:cNvPr id="5" name="Picture 8" descr="Logo CNR-2010-ITA-09-hig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3" y="5884120"/>
            <a:ext cx="4964545" cy="6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737939" y="3828309"/>
            <a:ext cx="8534400" cy="11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000" kern="0" dirty="0"/>
              <a:t>Institute of Cognitive </a:t>
            </a:r>
            <a:r>
              <a:rPr lang="it-IT" sz="2000" kern="0" dirty="0" err="1"/>
              <a:t>Sciences</a:t>
            </a:r>
            <a:r>
              <a:rPr lang="it-IT" sz="2000" kern="0" dirty="0"/>
              <a:t> and Technologies,</a:t>
            </a:r>
          </a:p>
          <a:p>
            <a:r>
              <a:rPr lang="it-IT" sz="2000" kern="0" dirty="0"/>
              <a:t>National Research Council of Italy, ISTC-CNR</a:t>
            </a:r>
          </a:p>
          <a:p>
            <a:r>
              <a:rPr lang="it-IT" sz="1600" dirty="0">
                <a:latin typeface="Century Gothic" charset="0"/>
              </a:rPr>
              <a:t>http://</a:t>
            </a:r>
            <a:r>
              <a:rPr lang="it-IT" sz="1600" dirty="0" err="1">
                <a:latin typeface="Century Gothic" charset="0"/>
              </a:rPr>
              <a:t>www.istc.cnr.it</a:t>
            </a:r>
            <a:r>
              <a:rPr lang="it-IT" sz="1600" dirty="0">
                <a:latin typeface="Century Gothic" charset="0"/>
              </a:rPr>
              <a:t>/</a:t>
            </a:r>
            <a:r>
              <a:rPr lang="it-IT" sz="1600" dirty="0" err="1">
                <a:latin typeface="Century Gothic" charset="0"/>
              </a:rPr>
              <a:t>group</a:t>
            </a:r>
            <a:r>
              <a:rPr lang="it-IT" sz="1600" dirty="0">
                <a:latin typeface="Century Gothic" charset="0"/>
              </a:rPr>
              <a:t>/</a:t>
            </a:r>
            <a:r>
              <a:rPr lang="it-IT" sz="1600" dirty="0" err="1">
                <a:latin typeface="Century Gothic" charset="0"/>
              </a:rPr>
              <a:t>pst</a:t>
            </a:r>
            <a:endParaRPr lang="it-IT" sz="1600" dirty="0">
              <a:latin typeface="Century Gothic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F364A-D903-DB40-949D-4B50B976DC82}"/>
              </a:ext>
            </a:extLst>
          </p:cNvPr>
          <p:cNvGrpSpPr/>
          <p:nvPr/>
        </p:nvGrpSpPr>
        <p:grpSpPr>
          <a:xfrm>
            <a:off x="552965" y="3645756"/>
            <a:ext cx="11086070" cy="2176748"/>
            <a:chOff x="536695" y="3645756"/>
            <a:chExt cx="11086070" cy="21767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A1CB49-1D2D-944D-961E-A722894B60F2}"/>
                </a:ext>
              </a:extLst>
            </p:cNvPr>
            <p:cNvGrpSpPr/>
            <p:nvPr/>
          </p:nvGrpSpPr>
          <p:grpSpPr>
            <a:xfrm>
              <a:off x="9857016" y="3645756"/>
              <a:ext cx="1765749" cy="2176748"/>
              <a:chOff x="10030011" y="4376105"/>
              <a:chExt cx="1765749" cy="2176748"/>
            </a:xfrm>
          </p:grpSpPr>
          <p:grpSp>
            <p:nvGrpSpPr>
              <p:cNvPr id="6" name="Gruppo 11"/>
              <p:cNvGrpSpPr>
                <a:grpSpLocks/>
              </p:cNvGrpSpPr>
              <p:nvPr/>
            </p:nvGrpSpPr>
            <p:grpSpPr bwMode="auto">
              <a:xfrm>
                <a:off x="10283362" y="4376105"/>
                <a:ext cx="1259046" cy="1030288"/>
                <a:chOff x="251520" y="0"/>
                <a:chExt cx="1665999" cy="1299270"/>
              </a:xfrm>
            </p:grpSpPr>
            <p:sp>
              <p:nvSpPr>
                <p:cNvPr id="7" name="Rettangolo 8"/>
                <p:cNvSpPr/>
                <p:nvPr/>
              </p:nvSpPr>
              <p:spPr>
                <a:xfrm>
                  <a:off x="251520" y="0"/>
                  <a:ext cx="1525048" cy="11186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/>
                </a:p>
              </p:txBody>
            </p:sp>
            <p:pic>
              <p:nvPicPr>
                <p:cNvPr id="8" name="Picture 9" descr="C:\Users\lollo\Desktop\LOGHI\PSt_elevato_Cnr_fratto_ISTC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28" y="116632"/>
                  <a:ext cx="1593991" cy="1182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2" descr="isultati immagini per uniroma3 logo">
                <a:extLst>
                  <a:ext uri="{FF2B5EF4-FFF2-40B4-BE49-F238E27FC236}">
                    <a16:creationId xmlns:a16="http://schemas.microsoft.com/office/drawing/2014/main" id="{20A2E168-A19A-3A44-BFCB-5FE19EE4A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0011" y="5580467"/>
                <a:ext cx="1765749" cy="972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4" descr="isultati immagini per istc cnr logo">
              <a:extLst>
                <a:ext uri="{FF2B5EF4-FFF2-40B4-BE49-F238E27FC236}">
                  <a16:creationId xmlns:a16="http://schemas.microsoft.com/office/drawing/2014/main" id="{942D217A-A221-6B4B-8D9B-70A62D85B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95" y="4097007"/>
              <a:ext cx="1274247" cy="1274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42FCED54-415A-0142-A8C2-70AB43A651F3}"/>
              </a:ext>
            </a:extLst>
          </p:cNvPr>
          <p:cNvSpPr txBox="1">
            <a:spLocks/>
          </p:cNvSpPr>
          <p:nvPr/>
        </p:nvSpPr>
        <p:spPr bwMode="auto">
          <a:xfrm>
            <a:off x="1947221" y="4989451"/>
            <a:ext cx="8115837" cy="4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kern="0" dirty="0"/>
              <a:t>Prof. Marta </a:t>
            </a:r>
            <a:r>
              <a:rPr lang="it-IT" sz="2400" kern="0" dirty="0" err="1"/>
              <a:t>Cialdea</a:t>
            </a:r>
            <a:endParaRPr lang="it-IT" sz="2400" kern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BA2D2D8-04B1-2A4B-A085-CDC5F8B4B794}"/>
              </a:ext>
            </a:extLst>
          </p:cNvPr>
          <p:cNvSpPr txBox="1">
            <a:spLocks/>
          </p:cNvSpPr>
          <p:nvPr/>
        </p:nvSpPr>
        <p:spPr bwMode="auto">
          <a:xfrm>
            <a:off x="1737939" y="5487358"/>
            <a:ext cx="8534400" cy="4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000" kern="0" dirty="0" err="1"/>
              <a:t>University</a:t>
            </a:r>
            <a:r>
              <a:rPr lang="it-IT" sz="2000" kern="0" dirty="0"/>
              <a:t> Roma Tre</a:t>
            </a:r>
            <a:endParaRPr lang="it-IT" sz="16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6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DFA3-4B6C-DE49-ADF2-137EAA81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Sincronizzazioni</a:t>
            </a:r>
            <a:r>
              <a:rPr lang="en-US" dirty="0"/>
              <a:t> (1/3)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F6B9-285E-6842-8E80-ED5BFD7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0FBB08-B703-D748-92BA-CBCD2B23D6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14544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[com = Upload] -&gt; </a:t>
            </a:r>
            <a:r>
              <a:rPr lang="en-US" dirty="0">
                <a:solidFill>
                  <a:srgbClr val="C00000"/>
                </a:solidFill>
              </a:rPr>
              <a:t>∃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[nav = AtLocation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].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start,start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∧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end,end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</a:p>
          <a:p>
            <a:pPr algn="ctr"/>
            <a:r>
              <a:rPr lang="en-US" b="1" baseline="-25000" dirty="0">
                <a:cs typeface="Apple Chancery"/>
              </a:rPr>
              <a:t>…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[com = Upload] -&gt; </a:t>
            </a:r>
            <a:r>
              <a:rPr lang="en-US" dirty="0">
                <a:solidFill>
                  <a:srgbClr val="7030A0"/>
                </a:solidFill>
              </a:rPr>
              <a:t>∃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[nav = </a:t>
            </a:r>
            <a:r>
              <a:rPr lang="en-US" b="1" dirty="0" err="1">
                <a:solidFill>
                  <a:srgbClr val="7030A0"/>
                </a:solidFill>
              </a:rPr>
              <a:t>AtLocation</a:t>
            </a:r>
            <a:r>
              <a:rPr lang="en-US" b="1" baseline="-25000" dirty="0" err="1">
                <a:solidFill>
                  <a:srgbClr val="7030A0"/>
                </a:solidFill>
              </a:rPr>
              <a:t>N</a:t>
            </a:r>
            <a:r>
              <a:rPr lang="en-US" b="1" dirty="0">
                <a:solidFill>
                  <a:srgbClr val="7030A0"/>
                </a:solidFill>
              </a:rPr>
              <a:t>].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7030A0"/>
                </a:solidFill>
                <a:cs typeface="Apple Chancery"/>
              </a:rPr>
              <a:t>start,start</a:t>
            </a:r>
            <a:r>
              <a:rPr lang="en-US" b="1" baseline="30000" dirty="0">
                <a:solidFill>
                  <a:srgbClr val="7030A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∧ 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7030A0"/>
                </a:solidFill>
                <a:cs typeface="Apple Chancery"/>
              </a:rPr>
              <a:t>end,end</a:t>
            </a:r>
            <a:r>
              <a:rPr lang="en-US" b="1" baseline="30000" dirty="0">
                <a:solidFill>
                  <a:srgbClr val="7030A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  <a:p>
            <a:pPr algn="ctr"/>
            <a:endParaRPr lang="en-US" b="1" baseline="-25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193DB3-EE58-BF48-B43E-52A6A7D86C61}"/>
              </a:ext>
            </a:extLst>
          </p:cNvPr>
          <p:cNvGrpSpPr/>
          <p:nvPr/>
        </p:nvGrpSpPr>
        <p:grpSpPr>
          <a:xfrm>
            <a:off x="2126088" y="3382659"/>
            <a:ext cx="7939824" cy="2622732"/>
            <a:chOff x="2126088" y="3382659"/>
            <a:chExt cx="7939824" cy="26227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8A7696-6F47-3049-9BB4-B04942F04460}"/>
                </a:ext>
              </a:extLst>
            </p:cNvPr>
            <p:cNvGrpSpPr/>
            <p:nvPr/>
          </p:nvGrpSpPr>
          <p:grpSpPr>
            <a:xfrm>
              <a:off x="2126088" y="3939332"/>
              <a:ext cx="2464739" cy="1935254"/>
              <a:chOff x="609600" y="3237263"/>
              <a:chExt cx="3608624" cy="283340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45AB769-A610-B644-B73A-FBC6E0AD8B07}"/>
                  </a:ext>
                </a:extLst>
              </p:cNvPr>
              <p:cNvSpPr/>
              <p:nvPr/>
            </p:nvSpPr>
            <p:spPr bwMode="auto">
              <a:xfrm>
                <a:off x="609600" y="3237263"/>
                <a:ext cx="1106424" cy="110642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Idle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(1, </a:t>
                </a:r>
                <a:r>
                  <a:rPr lang="en-US" sz="600" dirty="0"/>
                  <a:t>∞</a:t>
                </a:r>
                <a:r>
                  <a:rPr lang="en-US" sz="600" b="1" dirty="0">
                    <a:latin typeface="Arial" charset="0"/>
                  </a:rPr>
                  <a:t>)</a:t>
                </a:r>
                <a:endParaRPr kumimoji="0" lang="en-US" sz="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5FE4979-9361-F64F-9363-93FBA1990952}"/>
                  </a:ext>
                </a:extLst>
              </p:cNvPr>
              <p:cNvSpPr/>
              <p:nvPr/>
            </p:nvSpPr>
            <p:spPr bwMode="auto">
              <a:xfrm>
                <a:off x="3111800" y="4491416"/>
                <a:ext cx="1106424" cy="110642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Upload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600" b="1" dirty="0"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b="1" dirty="0">
                    <a:latin typeface="Arial" charset="0"/>
                  </a:rPr>
                  <a:t>(3, 11)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" name="Curved Connector 7">
                <a:extLst>
                  <a:ext uri="{FF2B5EF4-FFF2-40B4-BE49-F238E27FC236}">
                    <a16:creationId xmlns:a16="http://schemas.microsoft.com/office/drawing/2014/main" id="{EF4D0DC1-DFDF-8F4C-A2B9-5A73DC78354D}"/>
                  </a:ext>
                </a:extLst>
              </p:cNvPr>
              <p:cNvCxnSpPr>
                <a:stCxn id="7" idx="2"/>
                <a:endCxn id="6" idx="4"/>
              </p:cNvCxnSpPr>
              <p:nvPr/>
            </p:nvCxnSpPr>
            <p:spPr bwMode="auto">
              <a:xfrm rot="10800000">
                <a:off x="1162812" y="4343688"/>
                <a:ext cx="1948988" cy="700941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539DCC37-3737-334E-8DF7-F8C0239AEFE1}"/>
                  </a:ext>
                </a:extLst>
              </p:cNvPr>
              <p:cNvCxnSpPr>
                <a:cxnSpLocks/>
                <a:stCxn id="6" idx="6"/>
                <a:endCxn id="7" idx="1"/>
              </p:cNvCxnSpPr>
              <p:nvPr/>
            </p:nvCxnSpPr>
            <p:spPr bwMode="auto">
              <a:xfrm>
                <a:off x="1716024" y="3790475"/>
                <a:ext cx="1557808" cy="862973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DC596C-24C0-5742-BD0C-5CF410B5AC17}"/>
                  </a:ext>
                </a:extLst>
              </p:cNvPr>
              <p:cNvSpPr txBox="1"/>
              <p:nvPr/>
            </p:nvSpPr>
            <p:spPr>
              <a:xfrm>
                <a:off x="2137306" y="5687645"/>
                <a:ext cx="695169" cy="3830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com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A06C872-C8AC-5348-B8ED-C0FAD8BD8226}"/>
                </a:ext>
              </a:extLst>
            </p:cNvPr>
            <p:cNvGrpSpPr/>
            <p:nvPr/>
          </p:nvGrpSpPr>
          <p:grpSpPr>
            <a:xfrm>
              <a:off x="7270707" y="3868773"/>
              <a:ext cx="2795205" cy="2136618"/>
              <a:chOff x="7585357" y="3466412"/>
              <a:chExt cx="2795205" cy="213661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F325FA3-BB46-E044-A134-31A7DB602145}"/>
                  </a:ext>
                </a:extLst>
              </p:cNvPr>
              <p:cNvGrpSpPr/>
              <p:nvPr/>
            </p:nvGrpSpPr>
            <p:grpSpPr>
              <a:xfrm>
                <a:off x="7585357" y="3466412"/>
                <a:ext cx="2795205" cy="2136618"/>
                <a:chOff x="6716770" y="3049117"/>
                <a:chExt cx="4092459" cy="312822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B94532E-1DF0-C245-86BC-206B0B1AED72}"/>
                    </a:ext>
                  </a:extLst>
                </p:cNvPr>
                <p:cNvGrpSpPr/>
                <p:nvPr/>
              </p:nvGrpSpPr>
              <p:grpSpPr>
                <a:xfrm>
                  <a:off x="6716770" y="3049117"/>
                  <a:ext cx="4092459" cy="2972821"/>
                  <a:chOff x="6716770" y="3049117"/>
                  <a:chExt cx="4092459" cy="2972821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1A81EFF-E2D1-1C48-A7B6-DD299A153C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16770" y="3049117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At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Location</a:t>
                    </a:r>
                    <a:r>
                      <a:rPr kumimoji="0" lang="en-US" sz="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1</a:t>
                    </a: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600" b="1" dirty="0">
                      <a:latin typeface="Arial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600" b="1" dirty="0">
                        <a:latin typeface="Arial" charset="0"/>
                      </a:rPr>
                      <a:t>(1, </a:t>
                    </a:r>
                    <a:r>
                      <a:rPr lang="en-US" sz="600" dirty="0"/>
                      <a:t>∞</a:t>
                    </a:r>
                    <a:r>
                      <a:rPr lang="en-US" sz="600" b="1" dirty="0">
                        <a:latin typeface="Arial" charset="0"/>
                      </a:rPr>
                      <a:t>)</a:t>
                    </a:r>
                    <a:endParaRPr kumimoji="0" lang="en-US" sz="600" b="1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B6EC22FB-245A-7449-9297-24897C7F4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02805" y="3049117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At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Location</a:t>
                    </a:r>
                    <a:r>
                      <a:rPr lang="en-US" sz="600" b="1" baseline="-25000" dirty="0" err="1">
                        <a:latin typeface="Arial" charset="0"/>
                      </a:rPr>
                      <a:t>N</a:t>
                    </a:r>
                    <a:endParaRPr kumimoji="0" lang="en-US" sz="6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600" b="1" baseline="-25000" dirty="0">
                      <a:latin typeface="Arial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600" b="1" dirty="0">
                        <a:latin typeface="Arial" charset="0"/>
                      </a:rPr>
                      <a:t>(1, </a:t>
                    </a:r>
                    <a:r>
                      <a:rPr lang="en-US" sz="600" dirty="0"/>
                      <a:t>∞</a:t>
                    </a:r>
                    <a:r>
                      <a:rPr lang="en-US" sz="600" b="1" dirty="0">
                        <a:latin typeface="Arial" charset="0"/>
                      </a:rPr>
                      <a:t>)</a:t>
                    </a: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B5DA62D0-1AA9-A441-A7E5-CFE6E987F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97710" y="4915514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Moving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600" b="1" dirty="0">
                      <a:latin typeface="Arial" charset="0"/>
                    </a:endParaRP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600" b="1" dirty="0">
                        <a:latin typeface="Arial" charset="0"/>
                      </a:rPr>
                      <a:t>(5, 32)</a:t>
                    </a:r>
                    <a:endParaRPr kumimoji="0" lang="en-US" sz="6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7" name="Curved Connector 16">
                    <a:extLst>
                      <a:ext uri="{FF2B5EF4-FFF2-40B4-BE49-F238E27FC236}">
                        <a16:creationId xmlns:a16="http://schemas.microsoft.com/office/drawing/2014/main" id="{2941D747-C28F-AD42-A13A-EEC77F7E99BD}"/>
                      </a:ext>
                    </a:extLst>
                  </p:cNvPr>
                  <p:cNvCxnSpPr>
                    <a:stCxn id="16" idx="2"/>
                    <a:endCxn id="14" idx="4"/>
                  </p:cNvCxnSpPr>
                  <p:nvPr/>
                </p:nvCxnSpPr>
                <p:spPr bwMode="auto">
                  <a:xfrm rot="10800000">
                    <a:off x="7269982" y="4155542"/>
                    <a:ext cx="1027728" cy="1313185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8" name="Curved Connector 17">
                    <a:extLst>
                      <a:ext uri="{FF2B5EF4-FFF2-40B4-BE49-F238E27FC236}">
                        <a16:creationId xmlns:a16="http://schemas.microsoft.com/office/drawing/2014/main" id="{01DFAB24-B19F-F14C-8987-CD215C927B1F}"/>
                      </a:ext>
                    </a:extLst>
                  </p:cNvPr>
                  <p:cNvCxnSpPr>
                    <a:cxnSpLocks/>
                    <a:stCxn id="14" idx="6"/>
                    <a:endCxn id="16" idx="1"/>
                  </p:cNvCxnSpPr>
                  <p:nvPr/>
                </p:nvCxnSpPr>
                <p:spPr bwMode="auto">
                  <a:xfrm>
                    <a:off x="7823194" y="3602329"/>
                    <a:ext cx="636548" cy="1475217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9" name="Curved Connector 18">
                    <a:extLst>
                      <a:ext uri="{FF2B5EF4-FFF2-40B4-BE49-F238E27FC236}">
                        <a16:creationId xmlns:a16="http://schemas.microsoft.com/office/drawing/2014/main" id="{FD14F194-8892-E049-8260-D3C7D713D977}"/>
                      </a:ext>
                    </a:extLst>
                  </p:cNvPr>
                  <p:cNvCxnSpPr>
                    <a:cxnSpLocks/>
                    <a:stCxn id="15" idx="5"/>
                    <a:endCxn id="16" idx="6"/>
                  </p:cNvCxnSpPr>
                  <p:nvPr/>
                </p:nvCxnSpPr>
                <p:spPr bwMode="auto">
                  <a:xfrm rot="5400000">
                    <a:off x="9288058" y="4109586"/>
                    <a:ext cx="1475217" cy="1243063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0" name="Curved Connector 19">
                    <a:extLst>
                      <a:ext uri="{FF2B5EF4-FFF2-40B4-BE49-F238E27FC236}">
                        <a16:creationId xmlns:a16="http://schemas.microsoft.com/office/drawing/2014/main" id="{DB09EE32-CA25-F042-AA0A-9E4D7BF496EA}"/>
                      </a:ext>
                    </a:extLst>
                  </p:cNvPr>
                  <p:cNvCxnSpPr>
                    <a:cxnSpLocks/>
                    <a:stCxn id="16" idx="7"/>
                    <a:endCxn id="15" idx="2"/>
                  </p:cNvCxnSpPr>
                  <p:nvPr/>
                </p:nvCxnSpPr>
                <p:spPr bwMode="auto">
                  <a:xfrm rot="5400000" flipH="1" flipV="1">
                    <a:off x="8734845" y="4109587"/>
                    <a:ext cx="1475217" cy="460703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0EDE95-5614-7846-AF17-459C383ADB5C}"/>
                    </a:ext>
                  </a:extLst>
                </p:cNvPr>
                <p:cNvSpPr txBox="1"/>
                <p:nvPr/>
              </p:nvSpPr>
              <p:spPr>
                <a:xfrm>
                  <a:off x="7156739" y="5794316"/>
                  <a:ext cx="627106" cy="38302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nav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FBD602-1EB7-604D-8BFB-0649433EA248}"/>
                  </a:ext>
                </a:extLst>
              </p:cNvPr>
              <p:cNvSpPr txBox="1"/>
              <p:nvPr/>
            </p:nvSpPr>
            <p:spPr>
              <a:xfrm>
                <a:off x="8775831" y="3718133"/>
                <a:ext cx="283790" cy="25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C158621E-167B-344D-AE91-3E9568A0040F}"/>
                </a:ext>
              </a:extLst>
            </p:cNvPr>
            <p:cNvCxnSpPr>
              <a:cxnSpLocks/>
              <a:stCxn id="14" idx="3"/>
              <a:endCxn id="7" idx="6"/>
            </p:cNvCxnSpPr>
            <p:nvPr/>
          </p:nvCxnSpPr>
          <p:spPr bwMode="auto">
            <a:xfrm rot="5400000">
              <a:off x="5656112" y="3448521"/>
              <a:ext cx="659981" cy="2790550"/>
            </a:xfrm>
            <a:prstGeom prst="curvedConnector2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1EB1DB7F-5FDF-BF45-973F-14A15BEEB510}"/>
                </a:ext>
              </a:extLst>
            </p:cNvPr>
            <p:cNvCxnSpPr>
              <a:cxnSpLocks/>
              <a:stCxn id="15" idx="1"/>
              <a:endCxn id="7" idx="0"/>
            </p:cNvCxnSpPr>
            <p:nvPr/>
          </p:nvCxnSpPr>
          <p:spPr bwMode="auto">
            <a:xfrm rot="16200000" flipH="1" flipV="1">
              <a:off x="6408682" y="1783737"/>
              <a:ext cx="816492" cy="5207903"/>
            </a:xfrm>
            <a:prstGeom prst="curvedConnector3">
              <a:avLst>
                <a:gd name="adj1" fmla="val -63951"/>
              </a:avLst>
            </a:prstGeom>
            <a:solidFill>
              <a:schemeClr val="accent1"/>
            </a:solidFill>
            <a:ln w="22225" cap="flat" cmpd="sng" algn="ctr">
              <a:solidFill>
                <a:srgbClr val="7030A0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38639F-6C3D-A541-AAC1-2750301DFCB2}"/>
                </a:ext>
              </a:extLst>
            </p:cNvPr>
            <p:cNvSpPr txBox="1"/>
            <p:nvPr/>
          </p:nvSpPr>
          <p:spPr>
            <a:xfrm>
              <a:off x="5658390" y="5204671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CONTAINS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DD81C0-3C28-054F-BB48-099FCF184F5F}"/>
                </a:ext>
              </a:extLst>
            </p:cNvPr>
            <p:cNvSpPr txBox="1"/>
            <p:nvPr/>
          </p:nvSpPr>
          <p:spPr>
            <a:xfrm>
              <a:off x="4590827" y="3382659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CONTAINS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81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DFA3-4B6C-DE49-ADF2-137EAA81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Sincronizzazioni</a:t>
            </a:r>
            <a:r>
              <a:rPr lang="en-US" dirty="0"/>
              <a:t> (2/3)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F6B9-285E-6842-8E80-ED5BFD7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D72DBBA-886E-5144-889D-7072D375BD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14544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[pan = </a:t>
            </a:r>
            <a:r>
              <a:rPr lang="en-US" b="1" dirty="0" err="1">
                <a:solidFill>
                  <a:srgbClr val="C00000"/>
                </a:solidFill>
              </a:rPr>
              <a:t>TakePicture</a:t>
            </a:r>
            <a:r>
              <a:rPr lang="en-US" b="1" dirty="0">
                <a:solidFill>
                  <a:srgbClr val="C00000"/>
                </a:solidFill>
              </a:rPr>
              <a:t>] -&gt; </a:t>
            </a:r>
            <a:r>
              <a:rPr lang="en-US" dirty="0">
                <a:solidFill>
                  <a:srgbClr val="C00000"/>
                </a:solidFill>
              </a:rPr>
              <a:t>∃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[nav = AtLocation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].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start,start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∧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end,end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</a:p>
          <a:p>
            <a:pPr algn="ctr"/>
            <a:r>
              <a:rPr lang="en-US" b="1" baseline="-25000" dirty="0">
                <a:cs typeface="Apple Chancery"/>
              </a:rPr>
              <a:t>…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[pan = </a:t>
            </a:r>
            <a:r>
              <a:rPr lang="en-US" b="1" dirty="0" err="1">
                <a:solidFill>
                  <a:srgbClr val="7030A0"/>
                </a:solidFill>
              </a:rPr>
              <a:t>TakePicture</a:t>
            </a:r>
            <a:r>
              <a:rPr lang="en-US" b="1" dirty="0">
                <a:solidFill>
                  <a:srgbClr val="7030A0"/>
                </a:solidFill>
              </a:rPr>
              <a:t>] -&gt; </a:t>
            </a:r>
            <a:r>
              <a:rPr lang="en-US" dirty="0">
                <a:solidFill>
                  <a:srgbClr val="7030A0"/>
                </a:solidFill>
              </a:rPr>
              <a:t>∃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[nav = </a:t>
            </a:r>
            <a:r>
              <a:rPr lang="en-US" b="1" dirty="0" err="1">
                <a:solidFill>
                  <a:srgbClr val="7030A0"/>
                </a:solidFill>
              </a:rPr>
              <a:t>AtLocation</a:t>
            </a:r>
            <a:r>
              <a:rPr lang="en-US" b="1" baseline="-25000" dirty="0" err="1">
                <a:solidFill>
                  <a:srgbClr val="7030A0"/>
                </a:solidFill>
              </a:rPr>
              <a:t>N</a:t>
            </a:r>
            <a:r>
              <a:rPr lang="en-US" b="1" dirty="0">
                <a:solidFill>
                  <a:srgbClr val="7030A0"/>
                </a:solidFill>
              </a:rPr>
              <a:t>].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7030A0"/>
                </a:solidFill>
                <a:cs typeface="Apple Chancery"/>
              </a:rPr>
              <a:t>start,start</a:t>
            </a:r>
            <a:r>
              <a:rPr lang="en-US" b="1" baseline="30000" dirty="0">
                <a:solidFill>
                  <a:srgbClr val="7030A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∧ 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7030A0"/>
                </a:solidFill>
                <a:cs typeface="Apple Chancery"/>
              </a:rPr>
              <a:t>end,end</a:t>
            </a:r>
            <a:r>
              <a:rPr lang="en-US" b="1" baseline="30000" dirty="0">
                <a:solidFill>
                  <a:srgbClr val="7030A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7030A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7030A0"/>
                </a:solidFill>
                <a:cs typeface="Apple Chancery"/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  <a:p>
            <a:pPr algn="ctr"/>
            <a:endParaRPr lang="en-US" b="1" baseline="-25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904A46-4301-2349-8986-CBF5505C63AA}"/>
              </a:ext>
            </a:extLst>
          </p:cNvPr>
          <p:cNvGrpSpPr/>
          <p:nvPr/>
        </p:nvGrpSpPr>
        <p:grpSpPr>
          <a:xfrm>
            <a:off x="7459150" y="3868773"/>
            <a:ext cx="2795205" cy="2136618"/>
            <a:chOff x="7585357" y="3466412"/>
            <a:chExt cx="2795205" cy="21366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0B0AE5-A658-C649-B53E-59BA94334516}"/>
                </a:ext>
              </a:extLst>
            </p:cNvPr>
            <p:cNvGrpSpPr/>
            <p:nvPr/>
          </p:nvGrpSpPr>
          <p:grpSpPr>
            <a:xfrm>
              <a:off x="7585357" y="3466412"/>
              <a:ext cx="2795205" cy="2136618"/>
              <a:chOff x="6716770" y="3049117"/>
              <a:chExt cx="4092459" cy="312822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BC5EDB0-EF46-D346-BF7B-897C7280595D}"/>
                  </a:ext>
                </a:extLst>
              </p:cNvPr>
              <p:cNvGrpSpPr/>
              <p:nvPr/>
            </p:nvGrpSpPr>
            <p:grpSpPr>
              <a:xfrm>
                <a:off x="6716770" y="3049117"/>
                <a:ext cx="4092459" cy="2972821"/>
                <a:chOff x="6716770" y="3049117"/>
                <a:chExt cx="4092459" cy="297282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329E059-7E05-504B-ADCA-85BDFE95E654}"/>
                    </a:ext>
                  </a:extLst>
                </p:cNvPr>
                <p:cNvSpPr/>
                <p:nvPr/>
              </p:nvSpPr>
              <p:spPr bwMode="auto">
                <a:xfrm>
                  <a:off x="6716770" y="3049117"/>
                  <a:ext cx="1106424" cy="110642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At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Location</a:t>
                  </a:r>
                  <a:r>
                    <a:rPr kumimoji="0" lang="en-US" sz="6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latin typeface="Arial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>
                      <a:latin typeface="Arial" charset="0"/>
                    </a:rPr>
                    <a:t>(1, </a:t>
                  </a:r>
                  <a:r>
                    <a:rPr lang="en-US" sz="600" dirty="0"/>
                    <a:t>∞</a:t>
                  </a:r>
                  <a:r>
                    <a:rPr lang="en-US" sz="600" b="1" dirty="0">
                      <a:latin typeface="Arial" charset="0"/>
                    </a:rPr>
                    <a:t>)</a:t>
                  </a:r>
                  <a:endParaRPr kumimoji="0" lang="en-US" sz="6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4E6351B-9B17-9042-8E11-8186EE16A90C}"/>
                    </a:ext>
                  </a:extLst>
                </p:cNvPr>
                <p:cNvSpPr/>
                <p:nvPr/>
              </p:nvSpPr>
              <p:spPr bwMode="auto">
                <a:xfrm>
                  <a:off x="9702805" y="3049117"/>
                  <a:ext cx="1106424" cy="110642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At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Location</a:t>
                  </a:r>
                  <a:r>
                    <a:rPr lang="en-US" sz="600" b="1" baseline="-25000" dirty="0" err="1">
                      <a:latin typeface="Arial" charset="0"/>
                    </a:rPr>
                    <a:t>N</a:t>
                  </a:r>
                  <a:endParaRPr kumimoji="0" lang="en-US" sz="6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baseline="-25000" dirty="0">
                    <a:latin typeface="Arial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>
                      <a:latin typeface="Arial" charset="0"/>
                    </a:rPr>
                    <a:t>(1, </a:t>
                  </a:r>
                  <a:r>
                    <a:rPr lang="en-US" sz="600" dirty="0"/>
                    <a:t>∞</a:t>
                  </a:r>
                  <a:r>
                    <a:rPr lang="en-US" sz="600" b="1" dirty="0">
                      <a:latin typeface="Arial" charset="0"/>
                    </a:rPr>
                    <a:t>)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AA9FCBE-43B8-034F-9E91-07D244F67F28}"/>
                    </a:ext>
                  </a:extLst>
                </p:cNvPr>
                <p:cNvSpPr/>
                <p:nvPr/>
              </p:nvSpPr>
              <p:spPr bwMode="auto">
                <a:xfrm>
                  <a:off x="8297710" y="4915514"/>
                  <a:ext cx="1106424" cy="110642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Moving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600" b="1" dirty="0">
                    <a:latin typeface="Arial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600" b="1" dirty="0">
                      <a:latin typeface="Arial" charset="0"/>
                    </a:rPr>
                    <a:t>(5, 32)</a:t>
                  </a:r>
                  <a:endParaRPr kumimoji="0" lang="en-US" sz="6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6" name="Curved Connector 15">
                  <a:extLst>
                    <a:ext uri="{FF2B5EF4-FFF2-40B4-BE49-F238E27FC236}">
                      <a16:creationId xmlns:a16="http://schemas.microsoft.com/office/drawing/2014/main" id="{D3427E44-D14C-3E43-848E-3D9C17F8AE43}"/>
                    </a:ext>
                  </a:extLst>
                </p:cNvPr>
                <p:cNvCxnSpPr>
                  <a:stCxn id="15" idx="2"/>
                  <a:endCxn id="13" idx="4"/>
                </p:cNvCxnSpPr>
                <p:nvPr/>
              </p:nvCxnSpPr>
              <p:spPr bwMode="auto">
                <a:xfrm rot="10800000">
                  <a:off x="7269982" y="4155542"/>
                  <a:ext cx="1027728" cy="1313185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Curved Connector 16">
                  <a:extLst>
                    <a:ext uri="{FF2B5EF4-FFF2-40B4-BE49-F238E27FC236}">
                      <a16:creationId xmlns:a16="http://schemas.microsoft.com/office/drawing/2014/main" id="{A8D5B6E4-6CEA-3741-BE9C-F9402CDB7BA4}"/>
                    </a:ext>
                  </a:extLst>
                </p:cNvPr>
                <p:cNvCxnSpPr>
                  <a:cxnSpLocks/>
                  <a:stCxn id="13" idx="6"/>
                  <a:endCxn id="15" idx="1"/>
                </p:cNvCxnSpPr>
                <p:nvPr/>
              </p:nvCxnSpPr>
              <p:spPr bwMode="auto">
                <a:xfrm>
                  <a:off x="7823194" y="3602329"/>
                  <a:ext cx="636548" cy="1475217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" name="Curved Connector 17">
                  <a:extLst>
                    <a:ext uri="{FF2B5EF4-FFF2-40B4-BE49-F238E27FC236}">
                      <a16:creationId xmlns:a16="http://schemas.microsoft.com/office/drawing/2014/main" id="{748CE576-B408-A343-81B6-16A55CA548B7}"/>
                    </a:ext>
                  </a:extLst>
                </p:cNvPr>
                <p:cNvCxnSpPr>
                  <a:cxnSpLocks/>
                  <a:stCxn id="14" idx="5"/>
                  <a:endCxn id="15" idx="6"/>
                </p:cNvCxnSpPr>
                <p:nvPr/>
              </p:nvCxnSpPr>
              <p:spPr bwMode="auto">
                <a:xfrm rot="5400000">
                  <a:off x="9288058" y="4109586"/>
                  <a:ext cx="1475217" cy="1243063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" name="Curved Connector 18">
                  <a:extLst>
                    <a:ext uri="{FF2B5EF4-FFF2-40B4-BE49-F238E27FC236}">
                      <a16:creationId xmlns:a16="http://schemas.microsoft.com/office/drawing/2014/main" id="{2F9038F0-6823-D243-B511-E9D753EF20A9}"/>
                    </a:ext>
                  </a:extLst>
                </p:cNvPr>
                <p:cNvCxnSpPr>
                  <a:cxnSpLocks/>
                  <a:stCxn id="15" idx="7"/>
                  <a:endCxn id="14" idx="2"/>
                </p:cNvCxnSpPr>
                <p:nvPr/>
              </p:nvCxnSpPr>
              <p:spPr bwMode="auto">
                <a:xfrm rot="5400000" flipH="1" flipV="1">
                  <a:off x="8734845" y="4109587"/>
                  <a:ext cx="1475217" cy="460703"/>
                </a:xfrm>
                <a:prstGeom prst="curved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5A1F1B-2708-1146-A175-9D1F81F02FB3}"/>
                  </a:ext>
                </a:extLst>
              </p:cNvPr>
              <p:cNvSpPr txBox="1"/>
              <p:nvPr/>
            </p:nvSpPr>
            <p:spPr>
              <a:xfrm>
                <a:off x="7156739" y="5794316"/>
                <a:ext cx="627106" cy="3830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nav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1C009-0208-3142-9137-0F3E32565DC3}"/>
                </a:ext>
              </a:extLst>
            </p:cNvPr>
            <p:cNvSpPr txBox="1"/>
            <p:nvPr/>
          </p:nvSpPr>
          <p:spPr>
            <a:xfrm>
              <a:off x="8775831" y="3718133"/>
              <a:ext cx="283790" cy="252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57F365-1D09-2D43-9241-215E3BA198C8}"/>
              </a:ext>
            </a:extLst>
          </p:cNvPr>
          <p:cNvGrpSpPr/>
          <p:nvPr/>
        </p:nvGrpSpPr>
        <p:grpSpPr>
          <a:xfrm>
            <a:off x="1937646" y="3185249"/>
            <a:ext cx="3563102" cy="3216525"/>
            <a:chOff x="1937646" y="3185249"/>
            <a:chExt cx="3563102" cy="321652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977DCC-D1CB-E342-867C-13BE8F3226B8}"/>
                </a:ext>
              </a:extLst>
            </p:cNvPr>
            <p:cNvSpPr/>
            <p:nvPr/>
          </p:nvSpPr>
          <p:spPr bwMode="auto">
            <a:xfrm>
              <a:off x="1937646" y="3585209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Ready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kumimoji="0" lang="en-US" sz="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38BBBA-91ED-0C4F-BF86-F3611FC57176}"/>
                </a:ext>
              </a:extLst>
            </p:cNvPr>
            <p:cNvSpPr/>
            <p:nvPr/>
          </p:nvSpPr>
          <p:spPr bwMode="auto">
            <a:xfrm>
              <a:off x="3304910" y="3185249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Off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600" b="1" baseline="-25000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8A2A71A2-C3BB-7F4D-8ADE-C78663BC267C}"/>
                </a:ext>
              </a:extLst>
            </p:cNvPr>
            <p:cNvCxnSpPr>
              <a:cxnSpLocks/>
              <a:stCxn id="22" idx="2"/>
              <a:endCxn id="21" idx="7"/>
            </p:cNvCxnSpPr>
            <p:nvPr/>
          </p:nvCxnSpPr>
          <p:spPr bwMode="auto">
            <a:xfrm rot="10800000" flipV="1">
              <a:off x="2582679" y="3563100"/>
              <a:ext cx="722231" cy="13277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A5F0F46-74A2-2B4D-A8F1-DA3BA998651E}"/>
                </a:ext>
              </a:extLst>
            </p:cNvPr>
            <p:cNvSpPr/>
            <p:nvPr/>
          </p:nvSpPr>
          <p:spPr bwMode="auto">
            <a:xfrm>
              <a:off x="2158156" y="4819223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Moving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(3, 5)</a:t>
              </a:r>
              <a:endParaRPr kumimoji="0" lang="en-US" sz="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934E3C-1559-3C44-BAFB-3D5C6E3101DE}"/>
                </a:ext>
              </a:extLst>
            </p:cNvPr>
            <p:cNvSpPr/>
            <p:nvPr/>
          </p:nvSpPr>
          <p:spPr bwMode="auto">
            <a:xfrm>
              <a:off x="3370365" y="5646072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13CE6A-670A-5D40-A741-283F1AE67156}"/>
                </a:ext>
              </a:extLst>
            </p:cNvPr>
            <p:cNvSpPr/>
            <p:nvPr/>
          </p:nvSpPr>
          <p:spPr bwMode="auto">
            <a:xfrm>
              <a:off x="3596750" y="4474976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6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5B82A8-4A00-9E49-B36F-85F182491A71}"/>
                </a:ext>
              </a:extLst>
            </p:cNvPr>
            <p:cNvSpPr/>
            <p:nvPr/>
          </p:nvSpPr>
          <p:spPr bwMode="auto">
            <a:xfrm>
              <a:off x="4745045" y="5406516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Take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Picture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(6, 9)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83B261DF-DE52-AF44-9AF9-5E5BE777486D}"/>
                </a:ext>
              </a:extLst>
            </p:cNvPr>
            <p:cNvCxnSpPr>
              <a:cxnSpLocks/>
              <a:stCxn id="21" idx="6"/>
              <a:endCxn id="22" idx="3"/>
            </p:cNvCxnSpPr>
            <p:nvPr/>
          </p:nvCxnSpPr>
          <p:spPr bwMode="auto">
            <a:xfrm flipV="1">
              <a:off x="2693349" y="3830281"/>
              <a:ext cx="722231" cy="13277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5E3BA7AB-8D52-9D4E-86A2-E43AB7584DE4}"/>
                </a:ext>
              </a:extLst>
            </p:cNvPr>
            <p:cNvCxnSpPr>
              <a:cxnSpLocks/>
              <a:stCxn id="21" idx="2"/>
              <a:endCxn id="24" idx="2"/>
            </p:cNvCxnSpPr>
            <p:nvPr/>
          </p:nvCxnSpPr>
          <p:spPr bwMode="auto">
            <a:xfrm rot="10800000" flipH="1" flipV="1">
              <a:off x="1937646" y="3963061"/>
              <a:ext cx="220510" cy="1234014"/>
            </a:xfrm>
            <a:prstGeom prst="curvedConnector3">
              <a:avLst>
                <a:gd name="adj1" fmla="val -7080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37C449C6-C290-A14F-9917-04B52359AEFB}"/>
                </a:ext>
              </a:extLst>
            </p:cNvPr>
            <p:cNvCxnSpPr>
              <a:cxnSpLocks/>
              <a:stCxn id="24" idx="7"/>
              <a:endCxn id="26" idx="1"/>
            </p:cNvCxnSpPr>
            <p:nvPr/>
          </p:nvCxnSpPr>
          <p:spPr bwMode="auto">
            <a:xfrm rot="5400000" flipH="1" flipV="1">
              <a:off x="3083181" y="4305654"/>
              <a:ext cx="344247" cy="904232"/>
            </a:xfrm>
            <a:prstGeom prst="curvedConnector3">
              <a:avLst>
                <a:gd name="adj1" fmla="val 17750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2892EB1F-36B4-814B-B719-7374CBC28585}"/>
                </a:ext>
              </a:extLst>
            </p:cNvPr>
            <p:cNvCxnSpPr>
              <a:cxnSpLocks/>
              <a:stCxn id="26" idx="2"/>
              <a:endCxn id="24" idx="6"/>
            </p:cNvCxnSpPr>
            <p:nvPr/>
          </p:nvCxnSpPr>
          <p:spPr bwMode="auto">
            <a:xfrm rot="10800000" flipV="1">
              <a:off x="2913858" y="4852827"/>
              <a:ext cx="682892" cy="34424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C3523435-1C7F-5149-B800-016FB8652580}"/>
                </a:ext>
              </a:extLst>
            </p:cNvPr>
            <p:cNvCxnSpPr>
              <a:cxnSpLocks/>
              <a:stCxn id="25" idx="2"/>
              <a:endCxn id="24" idx="3"/>
            </p:cNvCxnSpPr>
            <p:nvPr/>
          </p:nvCxnSpPr>
          <p:spPr bwMode="auto">
            <a:xfrm rot="10800000">
              <a:off x="2268826" y="5464256"/>
              <a:ext cx="1101540" cy="55966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A02C9FB0-9703-9E4B-A532-B1C6FE4C7F85}"/>
                </a:ext>
              </a:extLst>
            </p:cNvPr>
            <p:cNvCxnSpPr>
              <a:cxnSpLocks/>
              <a:stCxn id="24" idx="5"/>
              <a:endCxn id="25" idx="0"/>
            </p:cNvCxnSpPr>
            <p:nvPr/>
          </p:nvCxnSpPr>
          <p:spPr bwMode="auto">
            <a:xfrm rot="16200000" flipH="1">
              <a:off x="3184795" y="5082649"/>
              <a:ext cx="181816" cy="94502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9D6FFF5E-0111-A744-B973-CD8266997516}"/>
                </a:ext>
              </a:extLst>
            </p:cNvPr>
            <p:cNvCxnSpPr>
              <a:cxnSpLocks/>
              <a:stCxn id="26" idx="6"/>
              <a:endCxn id="27" idx="0"/>
            </p:cNvCxnSpPr>
            <p:nvPr/>
          </p:nvCxnSpPr>
          <p:spPr bwMode="auto">
            <a:xfrm>
              <a:off x="4352453" y="4852827"/>
              <a:ext cx="770444" cy="553688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D6AA3E97-A2E1-F642-9ADE-395CEBD0078C}"/>
                </a:ext>
              </a:extLst>
            </p:cNvPr>
            <p:cNvCxnSpPr>
              <a:cxnSpLocks/>
              <a:stCxn id="27" idx="2"/>
              <a:endCxn id="25" idx="7"/>
            </p:cNvCxnSpPr>
            <p:nvPr/>
          </p:nvCxnSpPr>
          <p:spPr bwMode="auto">
            <a:xfrm rot="10800000">
              <a:off x="4015398" y="5756742"/>
              <a:ext cx="729648" cy="27625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6EAC245-6D68-5642-A030-1FF33140CD77}"/>
                </a:ext>
              </a:extLst>
            </p:cNvPr>
            <p:cNvCxnSpPr>
              <a:cxnSpLocks/>
              <a:stCxn id="27" idx="1"/>
              <a:endCxn id="26" idx="5"/>
            </p:cNvCxnSpPr>
            <p:nvPr/>
          </p:nvCxnSpPr>
          <p:spPr bwMode="auto">
            <a:xfrm rot="16200000" flipV="1">
              <a:off x="4350161" y="5011631"/>
              <a:ext cx="397177" cy="61393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EB186C58-05B8-FF41-B15F-5073B9A77BAD}"/>
                </a:ext>
              </a:extLst>
            </p:cNvPr>
            <p:cNvCxnSpPr>
              <a:cxnSpLocks/>
              <a:stCxn id="25" idx="6"/>
              <a:endCxn id="27" idx="3"/>
            </p:cNvCxnSpPr>
            <p:nvPr/>
          </p:nvCxnSpPr>
          <p:spPr bwMode="auto">
            <a:xfrm>
              <a:off x="4126068" y="6023923"/>
              <a:ext cx="729648" cy="27625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5E14EE-8771-624B-8F42-F968D37A0CA3}"/>
                </a:ext>
              </a:extLst>
            </p:cNvPr>
            <p:cNvSpPr txBox="1"/>
            <p:nvPr/>
          </p:nvSpPr>
          <p:spPr>
            <a:xfrm>
              <a:off x="3719514" y="531295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…</a:t>
              </a: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6CDFD8DB-4494-7A47-845D-C0F3641ACB6D}"/>
                </a:ext>
              </a:extLst>
            </p:cNvPr>
            <p:cNvCxnSpPr>
              <a:cxnSpLocks/>
              <a:stCxn id="26" idx="7"/>
              <a:endCxn id="22" idx="5"/>
            </p:cNvCxnSpPr>
            <p:nvPr/>
          </p:nvCxnSpPr>
          <p:spPr bwMode="auto">
            <a:xfrm rot="16200000" flipV="1">
              <a:off x="3718180" y="4062043"/>
              <a:ext cx="755365" cy="29184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943769F8-151C-A443-B819-AB81119560F6}"/>
                </a:ext>
              </a:extLst>
            </p:cNvPr>
            <p:cNvCxnSpPr>
              <a:cxnSpLocks/>
              <a:stCxn id="25" idx="3"/>
              <a:endCxn id="22" idx="1"/>
            </p:cNvCxnSpPr>
            <p:nvPr/>
          </p:nvCxnSpPr>
          <p:spPr bwMode="auto">
            <a:xfrm rot="5400000" flipH="1">
              <a:off x="1950715" y="4760785"/>
              <a:ext cx="2995185" cy="65455"/>
            </a:xfrm>
            <a:prstGeom prst="curvedConnector5">
              <a:avLst>
                <a:gd name="adj1" fmla="val -7632"/>
                <a:gd name="adj2" fmla="val 3429990"/>
                <a:gd name="adj3" fmla="val 10763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DE4621-687B-2B4E-A833-087193885239}"/>
                </a:ext>
              </a:extLst>
            </p:cNvPr>
            <p:cNvSpPr txBox="1"/>
            <p:nvPr/>
          </p:nvSpPr>
          <p:spPr>
            <a:xfrm>
              <a:off x="4344165" y="3612005"/>
              <a:ext cx="436338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pan</a:t>
              </a:r>
            </a:p>
          </p:txBody>
        </p:sp>
      </p:grp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2EE6FD8F-D422-584E-BEC1-D08DCF8D4DD8}"/>
              </a:ext>
            </a:extLst>
          </p:cNvPr>
          <p:cNvCxnSpPr>
            <a:cxnSpLocks/>
            <a:stCxn id="13" idx="3"/>
            <a:endCxn id="27" idx="5"/>
          </p:cNvCxnSpPr>
          <p:nvPr/>
        </p:nvCxnSpPr>
        <p:spPr bwMode="auto">
          <a:xfrm rot="5400000">
            <a:off x="5711078" y="4192806"/>
            <a:ext cx="1537742" cy="2179742"/>
          </a:xfrm>
          <a:prstGeom prst="curvedConnector3">
            <a:avLst>
              <a:gd name="adj1" fmla="val 122063"/>
            </a:avLst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E8BB8E6-DE7D-F045-A232-67822E29022B}"/>
              </a:ext>
            </a:extLst>
          </p:cNvPr>
          <p:cNvCxnSpPr>
            <a:cxnSpLocks/>
            <a:stCxn id="14" idx="0"/>
            <a:endCxn id="27" idx="7"/>
          </p:cNvCxnSpPr>
          <p:nvPr/>
        </p:nvCxnSpPr>
        <p:spPr bwMode="auto">
          <a:xfrm rot="16200000" flipH="1" flipV="1">
            <a:off x="6809084" y="2449766"/>
            <a:ext cx="1648413" cy="4486426"/>
          </a:xfrm>
          <a:prstGeom prst="curvedConnector3">
            <a:avLst>
              <a:gd name="adj1" fmla="val -34231"/>
            </a:avLst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461554A-2EE7-514D-8118-F643A7C4573C}"/>
              </a:ext>
            </a:extLst>
          </p:cNvPr>
          <p:cNvSpPr txBox="1"/>
          <p:nvPr/>
        </p:nvSpPr>
        <p:spPr>
          <a:xfrm>
            <a:off x="5852544" y="5913048"/>
            <a:ext cx="9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CONTAINS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5601FF-AB2F-604F-89BF-1F6E46AC1DA7}"/>
              </a:ext>
            </a:extLst>
          </p:cNvPr>
          <p:cNvSpPr txBox="1"/>
          <p:nvPr/>
        </p:nvSpPr>
        <p:spPr>
          <a:xfrm>
            <a:off x="5390077" y="3407756"/>
            <a:ext cx="9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CONTAINS</a:t>
            </a:r>
          </a:p>
        </p:txBody>
      </p:sp>
    </p:spTree>
    <p:extLst>
      <p:ext uri="{BB962C8B-B14F-4D97-AF65-F5344CB8AC3E}">
        <p14:creationId xmlns:p14="http://schemas.microsoft.com/office/powerpoint/2010/main" val="2655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DFA3-4B6C-DE49-ADF2-137EAA81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Sincronizzazioni</a:t>
            </a:r>
            <a:r>
              <a:rPr lang="en-US" dirty="0"/>
              <a:t> (3/3)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F6B9-285E-6842-8E80-ED5BFD7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063BAD-E74A-2044-9CEA-031B762776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7511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[nav = Moving] -&gt; </a:t>
            </a:r>
            <a:r>
              <a:rPr lang="en-US" dirty="0">
                <a:solidFill>
                  <a:srgbClr val="C00000"/>
                </a:solidFill>
              </a:rPr>
              <a:t>∃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[pan = Off].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start,start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∧ 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0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end,end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23F58C-7F91-E543-AB5C-60085587329D}"/>
              </a:ext>
            </a:extLst>
          </p:cNvPr>
          <p:cNvGrpSpPr/>
          <p:nvPr/>
        </p:nvGrpSpPr>
        <p:grpSpPr>
          <a:xfrm>
            <a:off x="1937646" y="2946932"/>
            <a:ext cx="8316709" cy="3304370"/>
            <a:chOff x="1937646" y="3097404"/>
            <a:chExt cx="8316709" cy="33043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5B6408-8F66-5347-875B-EAD094E2D8F5}"/>
                </a:ext>
              </a:extLst>
            </p:cNvPr>
            <p:cNvGrpSpPr/>
            <p:nvPr/>
          </p:nvGrpSpPr>
          <p:grpSpPr>
            <a:xfrm>
              <a:off x="7459150" y="3868773"/>
              <a:ext cx="2795205" cy="2136618"/>
              <a:chOff x="7585357" y="3466412"/>
              <a:chExt cx="2795205" cy="213661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1CF159-CCE4-824E-85E4-4D7C80A3B055}"/>
                  </a:ext>
                </a:extLst>
              </p:cNvPr>
              <p:cNvGrpSpPr/>
              <p:nvPr/>
            </p:nvGrpSpPr>
            <p:grpSpPr>
              <a:xfrm>
                <a:off x="7585357" y="3466412"/>
                <a:ext cx="2795205" cy="2136618"/>
                <a:chOff x="6716770" y="3049117"/>
                <a:chExt cx="4092459" cy="3128222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01827E2-F3CD-B240-B911-D167388FAB1B}"/>
                    </a:ext>
                  </a:extLst>
                </p:cNvPr>
                <p:cNvGrpSpPr/>
                <p:nvPr/>
              </p:nvGrpSpPr>
              <p:grpSpPr>
                <a:xfrm>
                  <a:off x="6716770" y="3049117"/>
                  <a:ext cx="4092459" cy="2972821"/>
                  <a:chOff x="6716770" y="3049117"/>
                  <a:chExt cx="4092459" cy="2972821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5AE52CF-93EE-9C45-97E1-F56556C106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16770" y="3049117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At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Location</a:t>
                    </a:r>
                    <a:r>
                      <a:rPr kumimoji="0" lang="en-US" sz="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1</a:t>
                    </a: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600" b="1" dirty="0">
                      <a:latin typeface="Arial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600" b="1" dirty="0">
                        <a:latin typeface="Arial" charset="0"/>
                      </a:rPr>
                      <a:t>(1, </a:t>
                    </a:r>
                    <a:r>
                      <a:rPr lang="en-US" sz="600" dirty="0"/>
                      <a:t>∞</a:t>
                    </a:r>
                    <a:r>
                      <a:rPr lang="en-US" sz="600" b="1" dirty="0">
                        <a:latin typeface="Arial" charset="0"/>
                      </a:rPr>
                      <a:t>)</a:t>
                    </a:r>
                    <a:endParaRPr kumimoji="0" lang="en-US" sz="600" b="1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139EB698-E611-B14E-9EDE-FA9695C6AA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02805" y="3049117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At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Location</a:t>
                    </a:r>
                    <a:r>
                      <a:rPr lang="en-US" sz="600" b="1" baseline="-25000" dirty="0" err="1">
                        <a:latin typeface="Arial" charset="0"/>
                      </a:rPr>
                      <a:t>N</a:t>
                    </a:r>
                    <a:endParaRPr kumimoji="0" lang="en-US" sz="6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600" b="1" baseline="-25000" dirty="0">
                      <a:latin typeface="Arial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600" b="1" dirty="0">
                        <a:latin typeface="Arial" charset="0"/>
                      </a:rPr>
                      <a:t>(1, </a:t>
                    </a:r>
                    <a:r>
                      <a:rPr lang="en-US" sz="600" dirty="0"/>
                      <a:t>∞</a:t>
                    </a:r>
                    <a:r>
                      <a:rPr lang="en-US" sz="600" b="1" dirty="0">
                        <a:latin typeface="Arial" charset="0"/>
                      </a:rPr>
                      <a:t>)</a:t>
                    </a: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D35CBBA2-3675-EE43-B5D4-7802BAB730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97710" y="4915514"/>
                    <a:ext cx="1106424" cy="1106424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Moving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600" b="1" dirty="0">
                      <a:latin typeface="Arial" charset="0"/>
                    </a:endParaRP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600" b="1" dirty="0">
                        <a:latin typeface="Arial" charset="0"/>
                      </a:rPr>
                      <a:t>(5, 32)</a:t>
                    </a:r>
                    <a:endParaRPr kumimoji="0" lang="en-US" sz="6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2" name="Curved Connector 41">
                    <a:extLst>
                      <a:ext uri="{FF2B5EF4-FFF2-40B4-BE49-F238E27FC236}">
                        <a16:creationId xmlns:a16="http://schemas.microsoft.com/office/drawing/2014/main" id="{1693A97A-602C-254F-B693-69368033CFAA}"/>
                      </a:ext>
                    </a:extLst>
                  </p:cNvPr>
                  <p:cNvCxnSpPr>
                    <a:stCxn id="41" idx="2"/>
                    <a:endCxn id="39" idx="4"/>
                  </p:cNvCxnSpPr>
                  <p:nvPr/>
                </p:nvCxnSpPr>
                <p:spPr bwMode="auto">
                  <a:xfrm rot="10800000">
                    <a:off x="7269982" y="4155542"/>
                    <a:ext cx="1027728" cy="1313185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43" name="Curved Connector 42">
                    <a:extLst>
                      <a:ext uri="{FF2B5EF4-FFF2-40B4-BE49-F238E27FC236}">
                        <a16:creationId xmlns:a16="http://schemas.microsoft.com/office/drawing/2014/main" id="{2AA0FD98-1420-5B41-BC28-D810EC4A0043}"/>
                      </a:ext>
                    </a:extLst>
                  </p:cNvPr>
                  <p:cNvCxnSpPr>
                    <a:cxnSpLocks/>
                    <a:stCxn id="39" idx="6"/>
                    <a:endCxn id="41" idx="1"/>
                  </p:cNvCxnSpPr>
                  <p:nvPr/>
                </p:nvCxnSpPr>
                <p:spPr bwMode="auto">
                  <a:xfrm>
                    <a:off x="7823194" y="3602329"/>
                    <a:ext cx="636548" cy="1475217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44" name="Curved Connector 43">
                    <a:extLst>
                      <a:ext uri="{FF2B5EF4-FFF2-40B4-BE49-F238E27FC236}">
                        <a16:creationId xmlns:a16="http://schemas.microsoft.com/office/drawing/2014/main" id="{8CE351E0-072F-A24A-BF8C-6DC6A66CA18D}"/>
                      </a:ext>
                    </a:extLst>
                  </p:cNvPr>
                  <p:cNvCxnSpPr>
                    <a:cxnSpLocks/>
                    <a:stCxn id="40" idx="5"/>
                    <a:endCxn id="41" idx="6"/>
                  </p:cNvCxnSpPr>
                  <p:nvPr/>
                </p:nvCxnSpPr>
                <p:spPr bwMode="auto">
                  <a:xfrm rot="5400000">
                    <a:off x="9288058" y="4109586"/>
                    <a:ext cx="1475217" cy="1243063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45" name="Curved Connector 44">
                    <a:extLst>
                      <a:ext uri="{FF2B5EF4-FFF2-40B4-BE49-F238E27FC236}">
                        <a16:creationId xmlns:a16="http://schemas.microsoft.com/office/drawing/2014/main" id="{1BFF5BBC-60E9-AC4B-A3ED-5D055812749F}"/>
                      </a:ext>
                    </a:extLst>
                  </p:cNvPr>
                  <p:cNvCxnSpPr>
                    <a:cxnSpLocks/>
                    <a:stCxn id="41" idx="7"/>
                    <a:endCxn id="40" idx="2"/>
                  </p:cNvCxnSpPr>
                  <p:nvPr/>
                </p:nvCxnSpPr>
                <p:spPr bwMode="auto">
                  <a:xfrm rot="5400000" flipH="1" flipV="1">
                    <a:off x="8734845" y="4109587"/>
                    <a:ext cx="1475217" cy="460703"/>
                  </a:xfrm>
                  <a:prstGeom prst="curved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BBAC944-0A81-3F44-8F73-D2F0E97F1749}"/>
                    </a:ext>
                  </a:extLst>
                </p:cNvPr>
                <p:cNvSpPr txBox="1"/>
                <p:nvPr/>
              </p:nvSpPr>
              <p:spPr>
                <a:xfrm>
                  <a:off x="7156739" y="5794316"/>
                  <a:ext cx="627106" cy="38302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nav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DF5DA1-F176-4E43-811C-116F7B6EA479}"/>
                  </a:ext>
                </a:extLst>
              </p:cNvPr>
              <p:cNvSpPr txBox="1"/>
              <p:nvPr/>
            </p:nvSpPr>
            <p:spPr>
              <a:xfrm>
                <a:off x="8775831" y="3718133"/>
                <a:ext cx="283790" cy="25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CF15A5-461B-3B49-86BA-0B2B002A8019}"/>
                </a:ext>
              </a:extLst>
            </p:cNvPr>
            <p:cNvSpPr/>
            <p:nvPr/>
          </p:nvSpPr>
          <p:spPr bwMode="auto">
            <a:xfrm>
              <a:off x="1937646" y="3585209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Ready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kumimoji="0" lang="en-US" sz="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089B1B-A09B-9844-94A6-650A6A141AB2}"/>
                </a:ext>
              </a:extLst>
            </p:cNvPr>
            <p:cNvSpPr/>
            <p:nvPr/>
          </p:nvSpPr>
          <p:spPr bwMode="auto">
            <a:xfrm>
              <a:off x="3304910" y="3185249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Off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600" b="1" baseline="-25000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5C5A76D8-2C1C-E84E-8EAA-687E603E2727}"/>
                </a:ext>
              </a:extLst>
            </p:cNvPr>
            <p:cNvCxnSpPr>
              <a:cxnSpLocks/>
              <a:stCxn id="11" idx="2"/>
              <a:endCxn id="10" idx="7"/>
            </p:cNvCxnSpPr>
            <p:nvPr/>
          </p:nvCxnSpPr>
          <p:spPr bwMode="auto">
            <a:xfrm rot="10800000" flipV="1">
              <a:off x="2582679" y="3563100"/>
              <a:ext cx="722231" cy="13277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E606FD-9793-EC45-A068-C5C530C3E40D}"/>
                </a:ext>
              </a:extLst>
            </p:cNvPr>
            <p:cNvSpPr/>
            <p:nvPr/>
          </p:nvSpPr>
          <p:spPr bwMode="auto">
            <a:xfrm>
              <a:off x="2158156" y="4819223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Moving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(3, 5)</a:t>
              </a:r>
              <a:endParaRPr kumimoji="0" lang="en-US" sz="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175FE8-D65A-6E45-80EA-C869D2160376}"/>
                </a:ext>
              </a:extLst>
            </p:cNvPr>
            <p:cNvSpPr/>
            <p:nvPr/>
          </p:nvSpPr>
          <p:spPr bwMode="auto">
            <a:xfrm>
              <a:off x="3370365" y="5646072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82A95C-7F32-684B-B242-BC5EE6BA4933}"/>
                </a:ext>
              </a:extLst>
            </p:cNvPr>
            <p:cNvSpPr/>
            <p:nvPr/>
          </p:nvSpPr>
          <p:spPr bwMode="auto">
            <a:xfrm>
              <a:off x="3596750" y="4474976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6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6E1346-79A7-CD48-8866-D7802A8C1EA9}"/>
                </a:ext>
              </a:extLst>
            </p:cNvPr>
            <p:cNvSpPr/>
            <p:nvPr/>
          </p:nvSpPr>
          <p:spPr bwMode="auto">
            <a:xfrm>
              <a:off x="4745045" y="5406516"/>
              <a:ext cx="755703" cy="75570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Take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Picture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(6, 9)</a:t>
              </a:r>
              <a:endParaRPr lang="en-US" sz="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0220E668-1C07-2448-81CD-FF21B60FEE45}"/>
                </a:ext>
              </a:extLst>
            </p:cNvPr>
            <p:cNvCxnSpPr>
              <a:cxnSpLocks/>
              <a:stCxn id="10" idx="6"/>
              <a:endCxn id="11" idx="3"/>
            </p:cNvCxnSpPr>
            <p:nvPr/>
          </p:nvCxnSpPr>
          <p:spPr bwMode="auto">
            <a:xfrm flipV="1">
              <a:off x="2693349" y="3830281"/>
              <a:ext cx="722231" cy="13277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D073ED8B-2292-D34F-BF66-17B9517C0990}"/>
                </a:ext>
              </a:extLst>
            </p:cNvPr>
            <p:cNvCxnSpPr>
              <a:cxnSpLocks/>
              <a:stCxn id="10" idx="2"/>
              <a:endCxn id="13" idx="2"/>
            </p:cNvCxnSpPr>
            <p:nvPr/>
          </p:nvCxnSpPr>
          <p:spPr bwMode="auto">
            <a:xfrm rot="10800000" flipH="1" flipV="1">
              <a:off x="1937646" y="3963061"/>
              <a:ext cx="220510" cy="1234014"/>
            </a:xfrm>
            <a:prstGeom prst="curvedConnector3">
              <a:avLst>
                <a:gd name="adj1" fmla="val -7080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44579C5-463C-9F47-BCCB-54832D58F400}"/>
                </a:ext>
              </a:extLst>
            </p:cNvPr>
            <p:cNvCxnSpPr>
              <a:cxnSpLocks/>
              <a:stCxn id="13" idx="7"/>
              <a:endCxn id="15" idx="1"/>
            </p:cNvCxnSpPr>
            <p:nvPr/>
          </p:nvCxnSpPr>
          <p:spPr bwMode="auto">
            <a:xfrm rot="5400000" flipH="1" flipV="1">
              <a:off x="3083181" y="4305654"/>
              <a:ext cx="344247" cy="904232"/>
            </a:xfrm>
            <a:prstGeom prst="curvedConnector3">
              <a:avLst>
                <a:gd name="adj1" fmla="val 17750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9CBDC31F-53E7-8747-ABF0-D4A20E5DB642}"/>
                </a:ext>
              </a:extLst>
            </p:cNvPr>
            <p:cNvCxnSpPr>
              <a:cxnSpLocks/>
              <a:stCxn id="15" idx="2"/>
              <a:endCxn id="13" idx="6"/>
            </p:cNvCxnSpPr>
            <p:nvPr/>
          </p:nvCxnSpPr>
          <p:spPr bwMode="auto">
            <a:xfrm rot="10800000" flipV="1">
              <a:off x="2913858" y="4852827"/>
              <a:ext cx="682892" cy="34424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66499F21-F67F-2440-B7E0-CE582F7EC4BE}"/>
                </a:ext>
              </a:extLst>
            </p:cNvPr>
            <p:cNvCxnSpPr>
              <a:cxnSpLocks/>
              <a:stCxn id="14" idx="2"/>
              <a:endCxn id="13" idx="3"/>
            </p:cNvCxnSpPr>
            <p:nvPr/>
          </p:nvCxnSpPr>
          <p:spPr bwMode="auto">
            <a:xfrm rot="10800000">
              <a:off x="2268826" y="5464256"/>
              <a:ext cx="1101540" cy="55966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A6683BA5-ACD4-6D43-BFA3-ACFA931441C7}"/>
                </a:ext>
              </a:extLst>
            </p:cNvPr>
            <p:cNvCxnSpPr>
              <a:cxnSpLocks/>
              <a:stCxn id="13" idx="5"/>
              <a:endCxn id="14" idx="0"/>
            </p:cNvCxnSpPr>
            <p:nvPr/>
          </p:nvCxnSpPr>
          <p:spPr bwMode="auto">
            <a:xfrm rot="16200000" flipH="1">
              <a:off x="3184795" y="5082649"/>
              <a:ext cx="181816" cy="94502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AA19B011-E5BE-024B-8408-A5A387944560}"/>
                </a:ext>
              </a:extLst>
            </p:cNvPr>
            <p:cNvCxnSpPr>
              <a:cxnSpLocks/>
              <a:stCxn id="15" idx="6"/>
              <a:endCxn id="16" idx="0"/>
            </p:cNvCxnSpPr>
            <p:nvPr/>
          </p:nvCxnSpPr>
          <p:spPr bwMode="auto">
            <a:xfrm>
              <a:off x="4352453" y="4852827"/>
              <a:ext cx="770444" cy="553688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6C69DC62-9352-084B-A580-1F0F16591905}"/>
                </a:ext>
              </a:extLst>
            </p:cNvPr>
            <p:cNvCxnSpPr>
              <a:cxnSpLocks/>
              <a:stCxn id="16" idx="2"/>
              <a:endCxn id="14" idx="7"/>
            </p:cNvCxnSpPr>
            <p:nvPr/>
          </p:nvCxnSpPr>
          <p:spPr bwMode="auto">
            <a:xfrm rot="10800000">
              <a:off x="4015398" y="5756742"/>
              <a:ext cx="729648" cy="27625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C391721-94E8-934C-B72D-FE6D096D5AE5}"/>
                </a:ext>
              </a:extLst>
            </p:cNvPr>
            <p:cNvCxnSpPr>
              <a:cxnSpLocks/>
              <a:stCxn id="16" idx="1"/>
              <a:endCxn id="15" idx="5"/>
            </p:cNvCxnSpPr>
            <p:nvPr/>
          </p:nvCxnSpPr>
          <p:spPr bwMode="auto">
            <a:xfrm rot="16200000" flipV="1">
              <a:off x="4350161" y="5011631"/>
              <a:ext cx="397177" cy="61393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CBDBD924-3751-814F-8179-25E79D909953}"/>
                </a:ext>
              </a:extLst>
            </p:cNvPr>
            <p:cNvCxnSpPr>
              <a:cxnSpLocks/>
              <a:stCxn id="14" idx="6"/>
              <a:endCxn id="16" idx="3"/>
            </p:cNvCxnSpPr>
            <p:nvPr/>
          </p:nvCxnSpPr>
          <p:spPr bwMode="auto">
            <a:xfrm>
              <a:off x="4126068" y="6023923"/>
              <a:ext cx="729648" cy="27625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AC1C75-2E31-1147-AF86-00A6A952CC59}"/>
                </a:ext>
              </a:extLst>
            </p:cNvPr>
            <p:cNvSpPr txBox="1"/>
            <p:nvPr/>
          </p:nvSpPr>
          <p:spPr>
            <a:xfrm>
              <a:off x="3719514" y="531295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…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7218539D-9232-6F48-8DE2-FB8904A57554}"/>
                </a:ext>
              </a:extLst>
            </p:cNvPr>
            <p:cNvCxnSpPr>
              <a:cxnSpLocks/>
              <a:stCxn id="15" idx="7"/>
              <a:endCxn id="11" idx="5"/>
            </p:cNvCxnSpPr>
            <p:nvPr/>
          </p:nvCxnSpPr>
          <p:spPr bwMode="auto">
            <a:xfrm rot="16200000" flipV="1">
              <a:off x="3718180" y="4062043"/>
              <a:ext cx="755365" cy="29184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61D0456-95B0-3441-8184-01FF18B7C959}"/>
                </a:ext>
              </a:extLst>
            </p:cNvPr>
            <p:cNvCxnSpPr>
              <a:cxnSpLocks/>
              <a:stCxn id="14" idx="3"/>
              <a:endCxn id="11" idx="1"/>
            </p:cNvCxnSpPr>
            <p:nvPr/>
          </p:nvCxnSpPr>
          <p:spPr bwMode="auto">
            <a:xfrm rot="5400000" flipH="1">
              <a:off x="1950715" y="4760785"/>
              <a:ext cx="2995185" cy="65455"/>
            </a:xfrm>
            <a:prstGeom prst="curvedConnector5">
              <a:avLst>
                <a:gd name="adj1" fmla="val -7632"/>
                <a:gd name="adj2" fmla="val 3429990"/>
                <a:gd name="adj3" fmla="val 10763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E3318F-9A86-CE42-93A6-743B2ECE8B82}"/>
                </a:ext>
              </a:extLst>
            </p:cNvPr>
            <p:cNvSpPr txBox="1"/>
            <p:nvPr/>
          </p:nvSpPr>
          <p:spPr>
            <a:xfrm>
              <a:off x="4344165" y="3612005"/>
              <a:ext cx="436338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pan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900E54D9-F0E9-F641-BEC5-11DB99952346}"/>
                </a:ext>
              </a:extLst>
            </p:cNvPr>
            <p:cNvCxnSpPr>
              <a:cxnSpLocks/>
              <a:stCxn id="41" idx="4"/>
              <a:endCxn id="11" idx="7"/>
            </p:cNvCxnSpPr>
            <p:nvPr/>
          </p:nvCxnSpPr>
          <p:spPr bwMode="auto">
            <a:xfrm rot="5400000" flipH="1">
              <a:off x="5131708" y="2114154"/>
              <a:ext cx="2603331" cy="4966862"/>
            </a:xfrm>
            <a:prstGeom prst="curvedConnector5">
              <a:avLst>
                <a:gd name="adj1" fmla="val -8781"/>
                <a:gd name="adj2" fmla="val 52690"/>
                <a:gd name="adj3" fmla="val 108781"/>
              </a:avLst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25BCA4-C385-CE46-9724-4E3BCC1F2A3F}"/>
                </a:ext>
              </a:extLst>
            </p:cNvPr>
            <p:cNvSpPr txBox="1"/>
            <p:nvPr/>
          </p:nvSpPr>
          <p:spPr>
            <a:xfrm>
              <a:off x="5829395" y="3097404"/>
              <a:ext cx="976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CONTAINS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72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DFA3-4B6C-DE49-ADF2-137EAA81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F6B9-285E-6842-8E80-ED5BFD7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0FBB08-B703-D748-92BA-CBCD2B23D6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9420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b="1" dirty="0">
                <a:solidFill>
                  <a:srgbClr val="C00000"/>
                </a:solidFill>
              </a:rPr>
              <a:t> -&gt; </a:t>
            </a:r>
            <a:r>
              <a:rPr lang="en-US" dirty="0">
                <a:solidFill>
                  <a:srgbClr val="C00000"/>
                </a:solidFill>
              </a:rPr>
              <a:t>∃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[pan = </a:t>
            </a:r>
            <a:r>
              <a:rPr lang="en-US" b="1" dirty="0" err="1">
                <a:solidFill>
                  <a:srgbClr val="C00000"/>
                </a:solidFill>
              </a:rPr>
              <a:t>TakePicture</a:t>
            </a:r>
            <a:r>
              <a:rPr lang="en-US" b="1" dirty="0">
                <a:solidFill>
                  <a:srgbClr val="C00000"/>
                </a:solidFill>
              </a:rPr>
              <a:t>], a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[com = Upload].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1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⩽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[0, 0]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baseline="30000" dirty="0" err="1">
                <a:solidFill>
                  <a:srgbClr val="C00000"/>
                </a:solidFill>
                <a:cs typeface="Apple Chancery"/>
              </a:rPr>
              <a:t>end,start</a:t>
            </a:r>
            <a:r>
              <a:rPr lang="en-US" b="1" baseline="30000" dirty="0">
                <a:solidFill>
                  <a:srgbClr val="C00000"/>
                </a:solidFill>
                <a:cs typeface="Apple Chancery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pple Chancery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cs typeface="Apple Chancery"/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A08040-84B1-FE42-84BC-02D069831CB7}"/>
              </a:ext>
            </a:extLst>
          </p:cNvPr>
          <p:cNvGrpSpPr/>
          <p:nvPr/>
        </p:nvGrpSpPr>
        <p:grpSpPr>
          <a:xfrm>
            <a:off x="2260162" y="2584737"/>
            <a:ext cx="7671676" cy="3782312"/>
            <a:chOff x="1937646" y="2619462"/>
            <a:chExt cx="7671676" cy="37823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D34DF9-2890-4746-A972-222E64B7641F}"/>
                </a:ext>
              </a:extLst>
            </p:cNvPr>
            <p:cNvGrpSpPr/>
            <p:nvPr/>
          </p:nvGrpSpPr>
          <p:grpSpPr>
            <a:xfrm>
              <a:off x="1937646" y="3185249"/>
              <a:ext cx="3563102" cy="3216525"/>
              <a:chOff x="1937646" y="3185249"/>
              <a:chExt cx="3563102" cy="321652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8E08D69-47A2-E542-A8C6-C9E149169363}"/>
                  </a:ext>
                </a:extLst>
              </p:cNvPr>
              <p:cNvSpPr/>
              <p:nvPr/>
            </p:nvSpPr>
            <p:spPr bwMode="auto">
              <a:xfrm>
                <a:off x="1937646" y="3585209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Ready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(1, </a:t>
                </a:r>
                <a:r>
                  <a:rPr lang="en-US" sz="600" dirty="0"/>
                  <a:t>∞</a:t>
                </a:r>
                <a:r>
                  <a:rPr lang="en-US" sz="600" b="1" dirty="0">
                    <a:latin typeface="Arial" charset="0"/>
                  </a:rPr>
                  <a:t>)</a:t>
                </a:r>
                <a:endParaRPr kumimoji="0" lang="en-US" sz="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8E3F35C-31F9-2547-91EC-41DAD29B09E7}"/>
                  </a:ext>
                </a:extLst>
              </p:cNvPr>
              <p:cNvSpPr/>
              <p:nvPr/>
            </p:nvSpPr>
            <p:spPr bwMode="auto">
              <a:xfrm>
                <a:off x="3304910" y="3185249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Off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600" b="1" baseline="-25000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(1, </a:t>
                </a:r>
                <a:r>
                  <a:rPr lang="en-US" sz="600" dirty="0"/>
                  <a:t>∞</a:t>
                </a:r>
                <a:r>
                  <a:rPr lang="en-US" sz="600" b="1" dirty="0">
                    <a:latin typeface="Arial" charset="0"/>
                  </a:rPr>
                  <a:t>)</a:t>
                </a:r>
              </a:p>
            </p:txBody>
          </p:sp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D635A4EC-C3B8-414E-A9DD-F7B03E54B69D}"/>
                  </a:ext>
                </a:extLst>
              </p:cNvPr>
              <p:cNvCxnSpPr>
                <a:cxnSpLocks/>
                <a:stCxn id="8" idx="2"/>
                <a:endCxn id="7" idx="7"/>
              </p:cNvCxnSpPr>
              <p:nvPr/>
            </p:nvCxnSpPr>
            <p:spPr bwMode="auto">
              <a:xfrm rot="10800000" flipV="1">
                <a:off x="2582679" y="3563100"/>
                <a:ext cx="722231" cy="132779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EE84DD-C31C-CB48-AB03-51D6CD6827D7}"/>
                  </a:ext>
                </a:extLst>
              </p:cNvPr>
              <p:cNvSpPr/>
              <p:nvPr/>
            </p:nvSpPr>
            <p:spPr bwMode="auto">
              <a:xfrm>
                <a:off x="2158156" y="4819223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Moving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(3, 5)</a:t>
                </a:r>
                <a:endParaRPr kumimoji="0" lang="en-US" sz="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5048D5A-120B-FC4B-92FD-7395DD33D46A}"/>
                  </a:ext>
                </a:extLst>
              </p:cNvPr>
              <p:cNvSpPr/>
              <p:nvPr/>
            </p:nvSpPr>
            <p:spPr bwMode="auto">
              <a:xfrm>
                <a:off x="3370365" y="5646072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PointingAt</a:t>
                </a:r>
                <a:r>
                  <a:rPr kumimoji="0" lang="en-US" sz="6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(1, </a:t>
                </a:r>
                <a:r>
                  <a:rPr lang="en-US" sz="600" dirty="0"/>
                  <a:t>∞</a:t>
                </a:r>
                <a:r>
                  <a:rPr lang="en-US" sz="600" b="1" dirty="0">
                    <a:latin typeface="Arial" charset="0"/>
                  </a:rPr>
                  <a:t>)</a:t>
                </a:r>
                <a:endParaRPr lang="en-US" sz="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B791BA-1386-D04E-9A22-BAF1DEC40AC5}"/>
                  </a:ext>
                </a:extLst>
              </p:cNvPr>
              <p:cNvSpPr/>
              <p:nvPr/>
            </p:nvSpPr>
            <p:spPr bwMode="auto">
              <a:xfrm>
                <a:off x="3596750" y="4474976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PointingAt</a:t>
                </a:r>
                <a:r>
                  <a:rPr kumimoji="0" lang="en-US" sz="600" b="1" i="0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(1, </a:t>
                </a:r>
                <a:r>
                  <a:rPr lang="en-US" sz="600" dirty="0"/>
                  <a:t>∞</a:t>
                </a:r>
                <a:r>
                  <a:rPr lang="en-US" sz="600" b="1" dirty="0">
                    <a:latin typeface="Arial" charset="0"/>
                  </a:rPr>
                  <a:t>)</a:t>
                </a:r>
                <a:endParaRPr lang="en-US" sz="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3556B8-247D-6449-AAC6-915301E7C080}"/>
                  </a:ext>
                </a:extLst>
              </p:cNvPr>
              <p:cNvSpPr/>
              <p:nvPr/>
            </p:nvSpPr>
            <p:spPr bwMode="auto">
              <a:xfrm>
                <a:off x="4745045" y="5406516"/>
                <a:ext cx="755703" cy="75570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Picture</a:t>
                </a:r>
                <a:endParaRPr kumimoji="0" lang="en-US" sz="6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dirty="0">
                    <a:latin typeface="Arial" charset="0"/>
                  </a:rPr>
                  <a:t>(6, 9)</a:t>
                </a:r>
                <a:endParaRPr lang="en-US" sz="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cxnSp>
            <p:nvCxnSpPr>
              <p:cNvPr id="14" name="Curved Connector 13">
                <a:extLst>
                  <a:ext uri="{FF2B5EF4-FFF2-40B4-BE49-F238E27FC236}">
                    <a16:creationId xmlns:a16="http://schemas.microsoft.com/office/drawing/2014/main" id="{A9A2D1F9-49FA-5B4F-8532-AE9E62C1A43F}"/>
                  </a:ext>
                </a:extLst>
              </p:cNvPr>
              <p:cNvCxnSpPr>
                <a:cxnSpLocks/>
                <a:stCxn id="7" idx="6"/>
                <a:endCxn id="8" idx="3"/>
              </p:cNvCxnSpPr>
              <p:nvPr/>
            </p:nvCxnSpPr>
            <p:spPr bwMode="auto">
              <a:xfrm flipV="1">
                <a:off x="2693349" y="3830281"/>
                <a:ext cx="722231" cy="132779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Curved Connector 14">
                <a:extLst>
                  <a:ext uri="{FF2B5EF4-FFF2-40B4-BE49-F238E27FC236}">
                    <a16:creationId xmlns:a16="http://schemas.microsoft.com/office/drawing/2014/main" id="{178ADDEE-9B03-7945-BCF4-509C75270C9B}"/>
                  </a:ext>
                </a:extLst>
              </p:cNvPr>
              <p:cNvCxnSpPr>
                <a:cxnSpLocks/>
                <a:stCxn id="7" idx="2"/>
                <a:endCxn id="10" idx="2"/>
              </p:cNvCxnSpPr>
              <p:nvPr/>
            </p:nvCxnSpPr>
            <p:spPr bwMode="auto">
              <a:xfrm rot="10800000" flipH="1" flipV="1">
                <a:off x="1937646" y="3963061"/>
                <a:ext cx="220510" cy="1234014"/>
              </a:xfrm>
              <a:prstGeom prst="curvedConnector3">
                <a:avLst>
                  <a:gd name="adj1" fmla="val -7080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Curved Connector 15">
                <a:extLst>
                  <a:ext uri="{FF2B5EF4-FFF2-40B4-BE49-F238E27FC236}">
                    <a16:creationId xmlns:a16="http://schemas.microsoft.com/office/drawing/2014/main" id="{45F1FC1A-1001-9848-A638-FCC470CBD7F5}"/>
                  </a:ext>
                </a:extLst>
              </p:cNvPr>
              <p:cNvCxnSpPr>
                <a:cxnSpLocks/>
                <a:stCxn id="10" idx="7"/>
                <a:endCxn id="12" idx="1"/>
              </p:cNvCxnSpPr>
              <p:nvPr/>
            </p:nvCxnSpPr>
            <p:spPr bwMode="auto">
              <a:xfrm rot="5400000" flipH="1" flipV="1">
                <a:off x="3083181" y="4305654"/>
                <a:ext cx="344247" cy="904232"/>
              </a:xfrm>
              <a:prstGeom prst="curvedConnector3">
                <a:avLst>
                  <a:gd name="adj1" fmla="val 17750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Curved Connector 16">
                <a:extLst>
                  <a:ext uri="{FF2B5EF4-FFF2-40B4-BE49-F238E27FC236}">
                    <a16:creationId xmlns:a16="http://schemas.microsoft.com/office/drawing/2014/main" id="{B9C30C34-A08D-1A44-8B0B-A3AA92FFB035}"/>
                  </a:ext>
                </a:extLst>
              </p:cNvPr>
              <p:cNvCxnSpPr>
                <a:cxnSpLocks/>
                <a:stCxn id="12" idx="2"/>
                <a:endCxn id="10" idx="6"/>
              </p:cNvCxnSpPr>
              <p:nvPr/>
            </p:nvCxnSpPr>
            <p:spPr bwMode="auto">
              <a:xfrm rot="10800000" flipV="1">
                <a:off x="2913858" y="4852827"/>
                <a:ext cx="682892" cy="34424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Curved Connector 17">
                <a:extLst>
                  <a:ext uri="{FF2B5EF4-FFF2-40B4-BE49-F238E27FC236}">
                    <a16:creationId xmlns:a16="http://schemas.microsoft.com/office/drawing/2014/main" id="{05B0D2A9-058E-3B4A-9B24-0CB1545440A2}"/>
                  </a:ext>
                </a:extLst>
              </p:cNvPr>
              <p:cNvCxnSpPr>
                <a:cxnSpLocks/>
                <a:stCxn id="11" idx="2"/>
                <a:endCxn id="10" idx="3"/>
              </p:cNvCxnSpPr>
              <p:nvPr/>
            </p:nvCxnSpPr>
            <p:spPr bwMode="auto">
              <a:xfrm rot="10800000">
                <a:off x="2268826" y="5464256"/>
                <a:ext cx="1101540" cy="559667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Curved Connector 18">
                <a:extLst>
                  <a:ext uri="{FF2B5EF4-FFF2-40B4-BE49-F238E27FC236}">
                    <a16:creationId xmlns:a16="http://schemas.microsoft.com/office/drawing/2014/main" id="{BF18E44D-D6EC-1F41-8DEC-230284249DF7}"/>
                  </a:ext>
                </a:extLst>
              </p:cNvPr>
              <p:cNvCxnSpPr>
                <a:cxnSpLocks/>
                <a:stCxn id="10" idx="5"/>
                <a:endCxn id="11" idx="0"/>
              </p:cNvCxnSpPr>
              <p:nvPr/>
            </p:nvCxnSpPr>
            <p:spPr bwMode="auto">
              <a:xfrm rot="16200000" flipH="1">
                <a:off x="3184795" y="5082649"/>
                <a:ext cx="181816" cy="945028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33837117-705A-2249-B8E0-3DF9641A2CEF}"/>
                  </a:ext>
                </a:extLst>
              </p:cNvPr>
              <p:cNvCxnSpPr>
                <a:cxnSpLocks/>
                <a:stCxn id="12" idx="6"/>
                <a:endCxn id="13" idx="0"/>
              </p:cNvCxnSpPr>
              <p:nvPr/>
            </p:nvCxnSpPr>
            <p:spPr bwMode="auto">
              <a:xfrm>
                <a:off x="4352453" y="4852827"/>
                <a:ext cx="770444" cy="553688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Curved Connector 20">
                <a:extLst>
                  <a:ext uri="{FF2B5EF4-FFF2-40B4-BE49-F238E27FC236}">
                    <a16:creationId xmlns:a16="http://schemas.microsoft.com/office/drawing/2014/main" id="{F603E574-8791-2149-867E-39AC92EE1496}"/>
                  </a:ext>
                </a:extLst>
              </p:cNvPr>
              <p:cNvCxnSpPr>
                <a:cxnSpLocks/>
                <a:stCxn id="13" idx="2"/>
                <a:endCxn id="11" idx="7"/>
              </p:cNvCxnSpPr>
              <p:nvPr/>
            </p:nvCxnSpPr>
            <p:spPr bwMode="auto">
              <a:xfrm rot="10800000">
                <a:off x="4015398" y="5756742"/>
                <a:ext cx="729648" cy="27625"/>
              </a:xfrm>
              <a:prstGeom prst="curvedConnector4">
                <a:avLst>
                  <a:gd name="adj1" fmla="val 42416"/>
                  <a:gd name="adj2" fmla="val 665198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B6C3938C-7959-3247-BC20-5BE297CF81BC}"/>
                  </a:ext>
                </a:extLst>
              </p:cNvPr>
              <p:cNvCxnSpPr>
                <a:cxnSpLocks/>
                <a:stCxn id="13" idx="1"/>
                <a:endCxn id="12" idx="5"/>
              </p:cNvCxnSpPr>
              <p:nvPr/>
            </p:nvCxnSpPr>
            <p:spPr bwMode="auto">
              <a:xfrm rot="16200000" flipV="1">
                <a:off x="4350161" y="5011631"/>
                <a:ext cx="397177" cy="613933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90AADDD6-C714-C64E-A529-5672F5F7CFC7}"/>
                  </a:ext>
                </a:extLst>
              </p:cNvPr>
              <p:cNvCxnSpPr>
                <a:cxnSpLocks/>
                <a:stCxn id="11" idx="6"/>
                <a:endCxn id="13" idx="3"/>
              </p:cNvCxnSpPr>
              <p:nvPr/>
            </p:nvCxnSpPr>
            <p:spPr bwMode="auto">
              <a:xfrm>
                <a:off x="4126068" y="6023923"/>
                <a:ext cx="729648" cy="27625"/>
              </a:xfrm>
              <a:prstGeom prst="curvedConnector4">
                <a:avLst>
                  <a:gd name="adj1" fmla="val 42416"/>
                  <a:gd name="adj2" fmla="val 665198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BA8B1-3DE5-8848-BF9C-00F1F4E82041}"/>
                  </a:ext>
                </a:extLst>
              </p:cNvPr>
              <p:cNvSpPr txBox="1"/>
              <p:nvPr/>
            </p:nvSpPr>
            <p:spPr>
              <a:xfrm>
                <a:off x="3719514" y="5312952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…</a:t>
                </a:r>
              </a:p>
            </p:txBody>
          </p:sp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0C3B51AD-FF92-A34B-9B82-4182D76ADDF9}"/>
                  </a:ext>
                </a:extLst>
              </p:cNvPr>
              <p:cNvCxnSpPr>
                <a:cxnSpLocks/>
                <a:stCxn id="12" idx="7"/>
                <a:endCxn id="8" idx="5"/>
              </p:cNvCxnSpPr>
              <p:nvPr/>
            </p:nvCxnSpPr>
            <p:spPr bwMode="auto">
              <a:xfrm rot="16200000" flipV="1">
                <a:off x="3718180" y="4062043"/>
                <a:ext cx="755365" cy="29184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Curved Connector 25">
                <a:extLst>
                  <a:ext uri="{FF2B5EF4-FFF2-40B4-BE49-F238E27FC236}">
                    <a16:creationId xmlns:a16="http://schemas.microsoft.com/office/drawing/2014/main" id="{9430397C-C234-BF43-8196-DAC66DCD3D6E}"/>
                  </a:ext>
                </a:extLst>
              </p:cNvPr>
              <p:cNvCxnSpPr>
                <a:cxnSpLocks/>
                <a:stCxn id="11" idx="3"/>
                <a:endCxn id="8" idx="1"/>
              </p:cNvCxnSpPr>
              <p:nvPr/>
            </p:nvCxnSpPr>
            <p:spPr bwMode="auto">
              <a:xfrm rot="5400000" flipH="1">
                <a:off x="1950715" y="4760785"/>
                <a:ext cx="2995185" cy="65455"/>
              </a:xfrm>
              <a:prstGeom prst="curvedConnector5">
                <a:avLst>
                  <a:gd name="adj1" fmla="val -7632"/>
                  <a:gd name="adj2" fmla="val 3429990"/>
                  <a:gd name="adj3" fmla="val 10763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2AF0C5-EFAD-124B-8108-09BA3F75F36B}"/>
                  </a:ext>
                </a:extLst>
              </p:cNvPr>
              <p:cNvSpPr txBox="1"/>
              <p:nvPr/>
            </p:nvSpPr>
            <p:spPr>
              <a:xfrm>
                <a:off x="4344165" y="3612005"/>
                <a:ext cx="436338" cy="261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pan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8AFEF7-3B48-424B-87D4-81819CFB606D}"/>
                </a:ext>
              </a:extLst>
            </p:cNvPr>
            <p:cNvSpPr/>
            <p:nvPr/>
          </p:nvSpPr>
          <p:spPr bwMode="auto">
            <a:xfrm>
              <a:off x="6351419" y="2619462"/>
              <a:ext cx="755703" cy="75570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Idle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>
                  <a:latin typeface="Arial" charset="0"/>
                </a:rPr>
                <a:t>(1, </a:t>
              </a:r>
              <a:r>
                <a:rPr lang="en-US" sz="600" dirty="0"/>
                <a:t>∞</a:t>
              </a:r>
              <a:r>
                <a:rPr lang="en-US" sz="600" b="1" dirty="0">
                  <a:latin typeface="Arial" charset="0"/>
                </a:rPr>
                <a:t>)</a:t>
              </a:r>
              <a:endParaRPr kumimoji="0" lang="en-US" sz="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1D6E51-2F7E-A144-867D-561FECD33715}"/>
                </a:ext>
              </a:extLst>
            </p:cNvPr>
            <p:cNvSpPr/>
            <p:nvPr/>
          </p:nvSpPr>
          <p:spPr bwMode="auto">
            <a:xfrm>
              <a:off x="8853619" y="3873615"/>
              <a:ext cx="755703" cy="75570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Upload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600" b="1" dirty="0"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b="1" dirty="0">
                  <a:latin typeface="Arial" charset="0"/>
                </a:rPr>
                <a:t>(3, 11)</a:t>
              </a:r>
              <a:endParaRPr kumimoji="0" lang="en-US" sz="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CCBEC63-37E6-9746-A02C-49015F59AB6B}"/>
                </a:ext>
              </a:extLst>
            </p:cNvPr>
            <p:cNvCxnSpPr>
              <a:stCxn id="29" idx="2"/>
              <a:endCxn id="28" idx="4"/>
            </p:cNvCxnSpPr>
            <p:nvPr/>
          </p:nvCxnSpPr>
          <p:spPr bwMode="auto">
            <a:xfrm rot="10800000">
              <a:off x="6729271" y="3375165"/>
              <a:ext cx="2124348" cy="876302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626DE168-1288-084D-984D-57DFB32EF047}"/>
                </a:ext>
              </a:extLst>
            </p:cNvPr>
            <p:cNvCxnSpPr>
              <a:cxnSpLocks/>
              <a:stCxn id="28" idx="6"/>
              <a:endCxn id="29" idx="1"/>
            </p:cNvCxnSpPr>
            <p:nvPr/>
          </p:nvCxnSpPr>
          <p:spPr bwMode="auto">
            <a:xfrm>
              <a:off x="7107122" y="2997314"/>
              <a:ext cx="1857167" cy="986971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AE934A-9B5C-E24F-8585-72B6266FA475}"/>
                </a:ext>
              </a:extLst>
            </p:cNvPr>
            <p:cNvSpPr txBox="1"/>
            <p:nvPr/>
          </p:nvSpPr>
          <p:spPr>
            <a:xfrm>
              <a:off x="8966283" y="3133734"/>
              <a:ext cx="431645" cy="237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com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E89E5792-B766-E944-AF9A-9A87EA177DAB}"/>
                </a:ext>
              </a:extLst>
            </p:cNvPr>
            <p:cNvCxnSpPr>
              <a:cxnSpLocks/>
              <a:stCxn id="13" idx="6"/>
              <a:endCxn id="29" idx="4"/>
            </p:cNvCxnSpPr>
            <p:nvPr/>
          </p:nvCxnSpPr>
          <p:spPr bwMode="auto">
            <a:xfrm flipV="1">
              <a:off x="5500748" y="4629318"/>
              <a:ext cx="3730723" cy="1155049"/>
            </a:xfrm>
            <a:prstGeom prst="curvedConnector2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dashDot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ABD988-486C-7046-8E8F-FFE5F72DAFF7}"/>
                </a:ext>
              </a:extLst>
            </p:cNvPr>
            <p:cNvSpPr txBox="1"/>
            <p:nvPr/>
          </p:nvSpPr>
          <p:spPr>
            <a:xfrm>
              <a:off x="6877930" y="5166758"/>
              <a:ext cx="976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MEETS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87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5BFE-44F3-734E-A1AF-035DFE19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Scenario su </a:t>
            </a:r>
            <a:r>
              <a:rPr lang="it-IT" dirty="0" err="1"/>
              <a:t>rover</a:t>
            </a:r>
            <a:r>
              <a:rPr lang="it-IT" dirty="0"/>
              <a:t> di esplorazione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E6ED5-7B11-D745-9CC2-3BBD631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ED157-7117-9147-A5EA-0C8C04B40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67" t="54286" r="31957" b="7295"/>
          <a:stretch/>
        </p:blipFill>
        <p:spPr>
          <a:xfrm>
            <a:off x="8143186" y="1639435"/>
            <a:ext cx="3183098" cy="2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00F7-A51C-634D-946E-E137C8B7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dello Scenario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FC5B-1720-6E45-82B7-7E774D92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941925" cy="4979985"/>
          </a:xfrm>
        </p:spPr>
        <p:txBody>
          <a:bodyPr/>
          <a:lstStyle/>
          <a:p>
            <a:r>
              <a:rPr lang="it-IT" dirty="0"/>
              <a:t>Si vogliono coordinare le attività di un </a:t>
            </a:r>
            <a:r>
              <a:rPr lang="it-IT" dirty="0" err="1"/>
              <a:t>rover</a:t>
            </a:r>
            <a:r>
              <a:rPr lang="it-IT" dirty="0"/>
              <a:t> di esplorazione allo scopo di svolgere delle attività di esplorazione di un ambiente (sconosciuto) </a:t>
            </a:r>
          </a:p>
          <a:p>
            <a:pPr lvl="1"/>
            <a:r>
              <a:rPr lang="it-IT" dirty="0"/>
              <a:t>Acquisizione di dati scientifici</a:t>
            </a:r>
          </a:p>
          <a:p>
            <a:pPr lvl="1"/>
            <a:r>
              <a:rPr lang="it-IT" dirty="0"/>
              <a:t>Comportamento autonomo del </a:t>
            </a:r>
            <a:r>
              <a:rPr lang="it-IT" dirty="0" err="1"/>
              <a:t>rover</a:t>
            </a:r>
            <a:endParaRPr lang="it-IT" dirty="0"/>
          </a:p>
          <a:p>
            <a:pPr lvl="1"/>
            <a:r>
              <a:rPr lang="it-IT" dirty="0"/>
              <a:t>Vincoli temporali e operazionali per lo svolgimento della missione e per preservare il funzionamento del </a:t>
            </a:r>
            <a:r>
              <a:rPr lang="it-IT" dirty="0" err="1"/>
              <a:t>rover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557C9-94CA-EE4A-8FDD-05CFFF4C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2</a:t>
            </a:fld>
            <a:endParaRPr lang="en-US"/>
          </a:p>
        </p:txBody>
      </p:sp>
      <p:pic>
        <p:nvPicPr>
          <p:cNvPr id="6" name="Immagine 3" descr="scenario.png">
            <a:extLst>
              <a:ext uri="{FF2B5EF4-FFF2-40B4-BE49-F238E27FC236}">
                <a16:creationId xmlns:a16="http://schemas.microsoft.com/office/drawing/2014/main" id="{A935B31B-9387-314C-9E09-F988E831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524" y="2232033"/>
            <a:ext cx="5344488" cy="340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6489-AEAE-5440-AF92-32E517BE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dello Scenario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F9AE8-79BC-0C4D-BD8C-9C609E4C4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rover</a:t>
            </a:r>
            <a:r>
              <a:rPr lang="it-IT" dirty="0"/>
              <a:t> è composto da un insieme di componenti da coordinare</a:t>
            </a:r>
          </a:p>
          <a:p>
            <a:pPr lvl="1"/>
            <a:r>
              <a:rPr lang="it-IT" dirty="0"/>
              <a:t>Un </a:t>
            </a:r>
            <a:r>
              <a:rPr lang="it-IT" b="1" dirty="0"/>
              <a:t>sistema di navigazione</a:t>
            </a:r>
            <a:r>
              <a:rPr lang="it-IT" dirty="0"/>
              <a:t> che consente al </a:t>
            </a:r>
            <a:r>
              <a:rPr lang="it-IT" dirty="0" err="1"/>
              <a:t>rover</a:t>
            </a:r>
            <a:r>
              <a:rPr lang="it-IT" dirty="0"/>
              <a:t> di esplorare in modo autonomo l’ambiente</a:t>
            </a:r>
          </a:p>
          <a:p>
            <a:pPr lvl="1"/>
            <a:r>
              <a:rPr lang="it-IT" dirty="0"/>
              <a:t>Una </a:t>
            </a:r>
            <a:r>
              <a:rPr lang="it-IT" b="1" dirty="0"/>
              <a:t>unità di pan-tilt</a:t>
            </a:r>
            <a:r>
              <a:rPr lang="it-IT" dirty="0"/>
              <a:t> che consente al </a:t>
            </a:r>
            <a:r>
              <a:rPr lang="it-IT" dirty="0" err="1"/>
              <a:t>rover</a:t>
            </a:r>
            <a:r>
              <a:rPr lang="it-IT" dirty="0"/>
              <a:t> di orientare la foto-camera e acquisire immagini dell'ambiente circostante</a:t>
            </a:r>
          </a:p>
          <a:p>
            <a:pPr lvl="1"/>
            <a:r>
              <a:rPr lang="it-IT" dirty="0"/>
              <a:t>Uno </a:t>
            </a:r>
            <a:r>
              <a:rPr lang="it-IT" b="1" dirty="0"/>
              <a:t>strumento di comunicazione </a:t>
            </a:r>
            <a:r>
              <a:rPr lang="it-IT" dirty="0"/>
              <a:t>che consente al </a:t>
            </a:r>
            <a:r>
              <a:rPr lang="it-IT" dirty="0" err="1"/>
              <a:t>rover</a:t>
            </a:r>
            <a:r>
              <a:rPr lang="it-IT" dirty="0"/>
              <a:t> di trasmettere i dati acquisiti verso un satellite in orbita intorno al pianeta target per il successivo trasferimento verso una qualche stazione base terrestre</a:t>
            </a:r>
          </a:p>
          <a:p>
            <a:pPr lvl="1"/>
            <a:r>
              <a:rPr lang="it-IT" dirty="0"/>
              <a:t>Per il corretto trasferimento dei dati è necessario che il </a:t>
            </a:r>
            <a:r>
              <a:rPr lang="it-IT" dirty="0" err="1"/>
              <a:t>rover</a:t>
            </a:r>
            <a:r>
              <a:rPr lang="it-IT" dirty="0"/>
              <a:t> sia fermo durante la comunicazione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51839-01D5-A744-B05E-26F1140F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3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D475-2A8C-EF42-B9F2-23CE740F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dello Scenario (3/3)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C97E-6DA9-3B47-BD34-9B784878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Assunzioni di modellazione e requisiti per il corretto funzionamento del </a:t>
            </a:r>
            <a:r>
              <a:rPr lang="it-IT" dirty="0" err="1"/>
              <a:t>rover</a:t>
            </a:r>
            <a:r>
              <a:rPr lang="it-IT" dirty="0"/>
              <a:t> e svolgimento di una missione</a:t>
            </a:r>
          </a:p>
          <a:p>
            <a:pPr lvl="1"/>
            <a:r>
              <a:rPr lang="it-IT" dirty="0"/>
              <a:t>Il </a:t>
            </a:r>
            <a:r>
              <a:rPr lang="it-IT" dirty="0" err="1"/>
              <a:t>rover</a:t>
            </a:r>
            <a:r>
              <a:rPr lang="it-IT" dirty="0"/>
              <a:t> deve essere fermo durante l’acquisizione di immagini</a:t>
            </a:r>
          </a:p>
          <a:p>
            <a:pPr lvl="1"/>
            <a:r>
              <a:rPr lang="it-IT" dirty="0"/>
              <a:t>Assumiamo che il </a:t>
            </a:r>
            <a:r>
              <a:rPr lang="it-IT" dirty="0" err="1"/>
              <a:t>rover</a:t>
            </a:r>
            <a:r>
              <a:rPr lang="it-IT" dirty="0"/>
              <a:t> non sia dotato di memoria infinita e quindi le le attività di comunicazione possono essere svolte in qualsiasi momento successivo all’acquisizione</a:t>
            </a:r>
          </a:p>
          <a:p>
            <a:pPr lvl="1"/>
            <a:r>
              <a:rPr lang="it-IT" dirty="0"/>
              <a:t>Assumiamo che il satellite verso cui vengono traferiti i dati sia sempre visibile</a:t>
            </a:r>
          </a:p>
          <a:p>
            <a:pPr lvl="1"/>
            <a:r>
              <a:rPr lang="it-IT" dirty="0"/>
              <a:t>La pan-tilt deve essere in una configurazione di “riposo” durante gli spostamenti del </a:t>
            </a:r>
            <a:r>
              <a:rPr lang="it-IT" dirty="0" err="1"/>
              <a:t>rover</a:t>
            </a:r>
            <a:endParaRPr lang="it-IT" dirty="0"/>
          </a:p>
          <a:p>
            <a:pPr lvl="1"/>
            <a:r>
              <a:rPr lang="it-IT" dirty="0"/>
              <a:t>Prima di poter acquisire un'immagine è necessario “attivare” la pan-tilt e orientarla orientarla verso l’oggetto desiderato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0828-00C6-334F-BCD0-3A3DA8E8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515-096D-9B4B-B254-2C84B4E0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del Problema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D369-E15A-6946-A5FD-9AF1EC4C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L’obiettivo (goal) del </a:t>
            </a:r>
            <a:r>
              <a:rPr lang="it-IT" dirty="0" err="1"/>
              <a:t>rover</a:t>
            </a:r>
            <a:r>
              <a:rPr lang="it-IT" dirty="0"/>
              <a:t> è quello di svolgere un insieme di attività di acquisizione di immagini entro un certo orizzonte temporale H</a:t>
            </a:r>
          </a:p>
          <a:p>
            <a:pPr lvl="1"/>
            <a:r>
              <a:rPr lang="it-IT" dirty="0"/>
              <a:t>Il </a:t>
            </a:r>
            <a:r>
              <a:rPr lang="it-IT" dirty="0" err="1"/>
              <a:t>rover</a:t>
            </a:r>
            <a:r>
              <a:rPr lang="it-IT" dirty="0"/>
              <a:t> deve muoversi verso un particolare punto di una mappa</a:t>
            </a:r>
          </a:p>
          <a:p>
            <a:pPr lvl="1"/>
            <a:r>
              <a:rPr lang="it-IT" dirty="0"/>
              <a:t>Raggiunto il punto desiderato, il </a:t>
            </a:r>
            <a:r>
              <a:rPr lang="it-IT" dirty="0" err="1"/>
              <a:t>rover</a:t>
            </a:r>
            <a:r>
              <a:rPr lang="it-IT" dirty="0"/>
              <a:t> deve acquisire delle immagini dell’area</a:t>
            </a:r>
          </a:p>
          <a:p>
            <a:pPr lvl="1"/>
            <a:r>
              <a:rPr lang="it-IT" dirty="0"/>
              <a:t>Terminata l’acquisizione, il </a:t>
            </a:r>
            <a:r>
              <a:rPr lang="it-IT" dirty="0" err="1"/>
              <a:t>rover</a:t>
            </a:r>
            <a:r>
              <a:rPr lang="it-IT" dirty="0"/>
              <a:t> deve inviare i dati al satellite per </a:t>
            </a:r>
            <a:r>
              <a:rPr lang="it-IT" dirty="0" err="1"/>
              <a:t>iol</a:t>
            </a:r>
            <a:r>
              <a:rPr lang="it-IT" dirty="0"/>
              <a:t> successivo trasferimento verso la stazione base terrestre</a:t>
            </a:r>
          </a:p>
          <a:p>
            <a:pPr lvl="1"/>
            <a:r>
              <a:rPr lang="it-IT" dirty="0"/>
              <a:t>Il piano deve consentire di svolgere tutti i goal richiesti entro H, rispettando tutti i vincoli necessari al corretto funzionamento del </a:t>
            </a:r>
            <a:r>
              <a:rPr lang="it-IT" dirty="0" err="1"/>
              <a:t>rover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AFC56-E5D7-454B-A5E5-767D27FC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8DBB-3FA1-0C48-AE04-BB159EE1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Variabili</a:t>
            </a:r>
            <a:r>
              <a:rPr lang="en-US" dirty="0"/>
              <a:t> di </a:t>
            </a:r>
            <a:r>
              <a:rPr lang="en-US" dirty="0" err="1"/>
              <a:t>Stato</a:t>
            </a:r>
            <a:r>
              <a:rPr lang="en-US" dirty="0"/>
              <a:t>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5511-9EAF-6E49-B61B-00784B50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0974"/>
            <a:ext cx="5248589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nav = (</a:t>
            </a:r>
            <a:r>
              <a:rPr lang="en-US" sz="1800" b="1" dirty="0" err="1"/>
              <a:t>V</a:t>
            </a:r>
            <a:r>
              <a:rPr lang="en-US" sz="1800" b="1" baseline="-25000" dirty="0" err="1"/>
              <a:t>nav</a:t>
            </a:r>
            <a:r>
              <a:rPr lang="en-US" sz="1800" b="1" dirty="0"/>
              <a:t>, </a:t>
            </a:r>
            <a:r>
              <a:rPr lang="en-US" sz="1800" b="1" dirty="0" err="1"/>
              <a:t>T</a:t>
            </a:r>
            <a:r>
              <a:rPr lang="en-US" sz="1800" b="1" baseline="-25000" dirty="0" err="1"/>
              <a:t>nav</a:t>
            </a:r>
            <a:r>
              <a:rPr lang="en-US" sz="1800" b="1" dirty="0"/>
              <a:t>, </a:t>
            </a:r>
            <a:r>
              <a:rPr lang="en-US" sz="1800" b="1" dirty="0" err="1"/>
              <a:t>γ</a:t>
            </a:r>
            <a:r>
              <a:rPr lang="en-US" sz="1800" b="1" baseline="-25000" dirty="0" err="1"/>
              <a:t>nav</a:t>
            </a:r>
            <a:r>
              <a:rPr lang="en-US" sz="1800" b="1" dirty="0"/>
              <a:t>, </a:t>
            </a:r>
            <a:r>
              <a:rPr lang="en-US" sz="1800" b="1" dirty="0" err="1"/>
              <a:t>D</a:t>
            </a:r>
            <a:r>
              <a:rPr lang="en-US" sz="1800" b="1" baseline="-25000" dirty="0" err="1"/>
              <a:t>nav</a:t>
            </a:r>
            <a:r>
              <a:rPr lang="en-US" sz="1800" b="1" dirty="0"/>
              <a:t>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nav</a:t>
            </a:r>
            <a:r>
              <a:rPr lang="en-US" sz="1800" dirty="0"/>
              <a:t> = {AtLocation</a:t>
            </a:r>
            <a:r>
              <a:rPr lang="en-US" sz="1800" baseline="-25000" dirty="0"/>
              <a:t>1</a:t>
            </a:r>
            <a:r>
              <a:rPr lang="en-US" sz="1800" dirty="0"/>
              <a:t>, …, </a:t>
            </a:r>
            <a:r>
              <a:rPr lang="en-US" sz="1800" dirty="0" err="1"/>
              <a:t>AtLocation</a:t>
            </a:r>
            <a:r>
              <a:rPr lang="en-US" sz="1800" baseline="-25000" dirty="0" err="1"/>
              <a:t>N</a:t>
            </a:r>
            <a:r>
              <a:rPr lang="en-US" sz="1800" dirty="0"/>
              <a:t>, Moving}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nav</a:t>
            </a:r>
            <a:r>
              <a:rPr lang="en-US" sz="1800" dirty="0"/>
              <a:t>(</a:t>
            </a:r>
            <a:r>
              <a:rPr lang="en-US" sz="1800" dirty="0" err="1"/>
              <a:t>AtLocation</a:t>
            </a:r>
            <a:r>
              <a:rPr lang="en-US" sz="1800" baseline="-25000" dirty="0" err="1"/>
              <a:t>i</a:t>
            </a:r>
            <a:r>
              <a:rPr lang="en-US" sz="1800" dirty="0"/>
              <a:t>) = {Moving}</a:t>
            </a:r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nav</a:t>
            </a:r>
            <a:r>
              <a:rPr lang="en-US" sz="1800" dirty="0"/>
              <a:t>(Moving) = {AtLocation</a:t>
            </a:r>
            <a:r>
              <a:rPr lang="en-US" sz="1800" baseline="-25000" dirty="0"/>
              <a:t>1</a:t>
            </a:r>
            <a:r>
              <a:rPr lang="en-US" sz="1800" dirty="0"/>
              <a:t>, …, </a:t>
            </a:r>
            <a:r>
              <a:rPr lang="en-US" sz="1800" dirty="0" err="1"/>
              <a:t>AtLocation</a:t>
            </a:r>
            <a:r>
              <a:rPr lang="en-US" sz="1800" baseline="-25000" dirty="0" err="1"/>
              <a:t>N</a:t>
            </a:r>
            <a:r>
              <a:rPr lang="en-US" sz="1800" dirty="0"/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γ</a:t>
            </a:r>
            <a:r>
              <a:rPr lang="en-US" sz="1800" baseline="-25000" dirty="0" err="1"/>
              <a:t>nav</a:t>
            </a:r>
            <a:r>
              <a:rPr lang="en-US" sz="1800" dirty="0"/>
              <a:t>(</a:t>
            </a:r>
            <a:r>
              <a:rPr lang="en-US" sz="1800" dirty="0" err="1"/>
              <a:t>AtLocation</a:t>
            </a:r>
            <a:r>
              <a:rPr lang="en-US" sz="1800" baseline="-25000" dirty="0" err="1"/>
              <a:t>i</a:t>
            </a:r>
            <a:r>
              <a:rPr lang="en-US" sz="1800" dirty="0"/>
              <a:t>) = c</a:t>
            </a:r>
          </a:p>
          <a:p>
            <a:pPr marL="0" indent="0">
              <a:buNone/>
            </a:pPr>
            <a:r>
              <a:rPr lang="en-US" sz="1800" dirty="0" err="1"/>
              <a:t>γ</a:t>
            </a:r>
            <a:r>
              <a:rPr lang="en-US" sz="1800" baseline="-25000" dirty="0" err="1"/>
              <a:t>nav</a:t>
            </a:r>
            <a:r>
              <a:rPr lang="en-US" sz="1800" dirty="0"/>
              <a:t>(Moving) = u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D(</a:t>
            </a:r>
            <a:r>
              <a:rPr lang="en-US" sz="1800" dirty="0" err="1"/>
              <a:t>AtLocation</a:t>
            </a:r>
            <a:r>
              <a:rPr lang="en-US" sz="1800" baseline="-25000" dirty="0" err="1"/>
              <a:t>i</a:t>
            </a:r>
            <a:r>
              <a:rPr lang="en-US" sz="1800" dirty="0"/>
              <a:t>) = (1, ∞)</a:t>
            </a:r>
          </a:p>
          <a:p>
            <a:pPr marL="0" indent="0">
              <a:buNone/>
            </a:pPr>
            <a:r>
              <a:rPr lang="en-US" sz="1800" dirty="0"/>
              <a:t>D(Moving) = (5, 32)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BA2A-55F7-7847-99D3-B8B875BF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6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431308-C210-FB4E-B916-F9715B30E989}"/>
              </a:ext>
            </a:extLst>
          </p:cNvPr>
          <p:cNvGrpSpPr/>
          <p:nvPr/>
        </p:nvGrpSpPr>
        <p:grpSpPr>
          <a:xfrm>
            <a:off x="6716770" y="2379153"/>
            <a:ext cx="4092459" cy="3342153"/>
            <a:chOff x="6716770" y="3049117"/>
            <a:chExt cx="4092459" cy="33421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4DD7D0-A7D3-AF44-9E90-BE717E5EB426}"/>
                </a:ext>
              </a:extLst>
            </p:cNvPr>
            <p:cNvGrpSpPr/>
            <p:nvPr/>
          </p:nvGrpSpPr>
          <p:grpSpPr>
            <a:xfrm>
              <a:off x="6716770" y="3049117"/>
              <a:ext cx="4092459" cy="2972821"/>
              <a:chOff x="6716770" y="3049117"/>
              <a:chExt cx="4092459" cy="29728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701353C-1A53-8748-B57F-13CFD4B09C45}"/>
                  </a:ext>
                </a:extLst>
              </p:cNvPr>
              <p:cNvSpPr/>
              <p:nvPr/>
            </p:nvSpPr>
            <p:spPr bwMode="auto">
              <a:xfrm>
                <a:off x="6716770" y="3049117"/>
                <a:ext cx="1106424" cy="110642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Location</a:t>
                </a:r>
                <a:r>
                  <a:rPr kumimoji="0" lang="en-US" sz="10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1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latin typeface="Arial" charset="0"/>
                  </a:rPr>
                  <a:t>(1, </a:t>
                </a:r>
                <a:r>
                  <a:rPr lang="en-US" sz="1000" dirty="0"/>
                  <a:t>∞</a:t>
                </a:r>
                <a:r>
                  <a:rPr lang="en-US" sz="1000" b="1" dirty="0">
                    <a:latin typeface="Arial" charset="0"/>
                  </a:rPr>
                  <a:t>)</a:t>
                </a:r>
                <a:endParaRPr kumimoji="0" lang="en-US" sz="1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5C7A42-E0A7-2945-A0AB-C0F9AD56989E}"/>
                  </a:ext>
                </a:extLst>
              </p:cNvPr>
              <p:cNvSpPr/>
              <p:nvPr/>
            </p:nvSpPr>
            <p:spPr bwMode="auto">
              <a:xfrm>
                <a:off x="9702805" y="3049117"/>
                <a:ext cx="1106424" cy="110642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Location</a:t>
                </a:r>
                <a:r>
                  <a:rPr lang="en-US" sz="1000" b="1" baseline="-25000" dirty="0" err="1">
                    <a:latin typeface="Arial" charset="0"/>
                  </a:rPr>
                  <a:t>N</a:t>
                </a:r>
                <a:endParaRPr kumimoji="0" lang="en-US" sz="10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baseline="-25000" dirty="0">
                  <a:latin typeface="Arial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latin typeface="Arial" charset="0"/>
                  </a:rPr>
                  <a:t>(1, </a:t>
                </a:r>
                <a:r>
                  <a:rPr lang="en-US" sz="1000" dirty="0"/>
                  <a:t>∞</a:t>
                </a:r>
                <a:r>
                  <a:rPr lang="en-US" sz="1000" b="1" dirty="0">
                    <a:latin typeface="Arial" charset="0"/>
                  </a:rPr>
                  <a:t>)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891518-F203-7646-A695-523CB7C4E426}"/>
                  </a:ext>
                </a:extLst>
              </p:cNvPr>
              <p:cNvSpPr/>
              <p:nvPr/>
            </p:nvSpPr>
            <p:spPr bwMode="auto">
              <a:xfrm>
                <a:off x="8297710" y="4915514"/>
                <a:ext cx="1106424" cy="110642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Moving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>
                    <a:latin typeface="Arial" charset="0"/>
                  </a:rPr>
                  <a:t>(5, 32)</a:t>
                </a:r>
                <a:endParaRPr kumimoji="0" lang="en-US" sz="10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EB424585-71FC-8B40-8306-C1053D9A25C2}"/>
                  </a:ext>
                </a:extLst>
              </p:cNvPr>
              <p:cNvCxnSpPr>
                <a:stCxn id="7" idx="2"/>
                <a:endCxn id="5" idx="4"/>
              </p:cNvCxnSpPr>
              <p:nvPr/>
            </p:nvCxnSpPr>
            <p:spPr bwMode="auto">
              <a:xfrm rot="10800000">
                <a:off x="7269982" y="4155542"/>
                <a:ext cx="1027728" cy="1313185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B45D22A5-DE63-8E45-9980-F0285CF79239}"/>
                  </a:ext>
                </a:extLst>
              </p:cNvPr>
              <p:cNvCxnSpPr>
                <a:cxnSpLocks/>
                <a:stCxn id="5" idx="6"/>
                <a:endCxn id="7" idx="1"/>
              </p:cNvCxnSpPr>
              <p:nvPr/>
            </p:nvCxnSpPr>
            <p:spPr bwMode="auto">
              <a:xfrm>
                <a:off x="7823194" y="3602329"/>
                <a:ext cx="636548" cy="1475217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Curved Connector 12">
                <a:extLst>
                  <a:ext uri="{FF2B5EF4-FFF2-40B4-BE49-F238E27FC236}">
                    <a16:creationId xmlns:a16="http://schemas.microsoft.com/office/drawing/2014/main" id="{591B7D94-332D-0546-863D-EEB5B4E3A6AD}"/>
                  </a:ext>
                </a:extLst>
              </p:cNvPr>
              <p:cNvCxnSpPr>
                <a:cxnSpLocks/>
                <a:stCxn id="6" idx="5"/>
                <a:endCxn id="7" idx="6"/>
              </p:cNvCxnSpPr>
              <p:nvPr/>
            </p:nvCxnSpPr>
            <p:spPr bwMode="auto">
              <a:xfrm rot="5400000">
                <a:off x="9288058" y="4109586"/>
                <a:ext cx="1475217" cy="1243063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Curved Connector 15">
                <a:extLst>
                  <a:ext uri="{FF2B5EF4-FFF2-40B4-BE49-F238E27FC236}">
                    <a16:creationId xmlns:a16="http://schemas.microsoft.com/office/drawing/2014/main" id="{BD74AC00-384E-3446-873F-B0315F4058FA}"/>
                  </a:ext>
                </a:extLst>
              </p:cNvPr>
              <p:cNvCxnSpPr>
                <a:cxnSpLocks/>
                <a:stCxn id="7" idx="7"/>
                <a:endCxn id="6" idx="2"/>
              </p:cNvCxnSpPr>
              <p:nvPr/>
            </p:nvCxnSpPr>
            <p:spPr bwMode="auto">
              <a:xfrm rot="5400000" flipH="1" flipV="1">
                <a:off x="8734845" y="4109587"/>
                <a:ext cx="1475217" cy="460703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692B34-F075-324E-B76E-3ECBC7E58401}"/>
                </a:ext>
              </a:extLst>
            </p:cNvPr>
            <p:cNvSpPr txBox="1"/>
            <p:nvPr/>
          </p:nvSpPr>
          <p:spPr>
            <a:xfrm>
              <a:off x="6963161" y="6021938"/>
              <a:ext cx="5822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nav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544BF9B-EF2C-EC41-9895-C62247074531}"/>
              </a:ext>
            </a:extLst>
          </p:cNvPr>
          <p:cNvSpPr txBox="1"/>
          <p:nvPr/>
        </p:nvSpPr>
        <p:spPr>
          <a:xfrm>
            <a:off x="8643172" y="26073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54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8DBB-3FA1-0C48-AE04-BB159EE1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Variabili</a:t>
            </a:r>
            <a:r>
              <a:rPr lang="en-US" dirty="0"/>
              <a:t> di </a:t>
            </a:r>
            <a:r>
              <a:rPr lang="en-US" dirty="0" err="1"/>
              <a:t>Stato</a:t>
            </a:r>
            <a:r>
              <a:rPr lang="en-US" dirty="0"/>
              <a:t>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5511-9EAF-6E49-B61B-00784B50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248589" cy="497998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pan = (</a:t>
            </a:r>
            <a:r>
              <a:rPr lang="en-US" sz="1800" b="1" dirty="0" err="1"/>
              <a:t>V</a:t>
            </a:r>
            <a:r>
              <a:rPr lang="en-US" sz="1800" b="1" baseline="-25000" dirty="0" err="1"/>
              <a:t>pan</a:t>
            </a:r>
            <a:r>
              <a:rPr lang="en-US" sz="1800" b="1" dirty="0"/>
              <a:t>, </a:t>
            </a:r>
            <a:r>
              <a:rPr lang="en-US" sz="1800" b="1" dirty="0" err="1"/>
              <a:t>T</a:t>
            </a:r>
            <a:r>
              <a:rPr lang="en-US" sz="1800" b="1" baseline="-25000" dirty="0" err="1"/>
              <a:t>pan</a:t>
            </a:r>
            <a:r>
              <a:rPr lang="en-US" sz="1800" b="1" dirty="0"/>
              <a:t>, </a:t>
            </a:r>
            <a:r>
              <a:rPr lang="en-US" sz="1800" b="1" dirty="0" err="1"/>
              <a:t>γ</a:t>
            </a:r>
            <a:r>
              <a:rPr lang="en-US" sz="1800" b="1" baseline="-25000" dirty="0" err="1"/>
              <a:t>pan</a:t>
            </a:r>
            <a:r>
              <a:rPr lang="en-US" sz="1800" b="1" dirty="0"/>
              <a:t>, </a:t>
            </a:r>
            <a:r>
              <a:rPr lang="en-US" sz="1800" b="1" dirty="0" err="1"/>
              <a:t>D</a:t>
            </a:r>
            <a:r>
              <a:rPr lang="en-US" sz="1800" b="1" baseline="-25000" dirty="0" err="1"/>
              <a:t>pan</a:t>
            </a:r>
            <a:r>
              <a:rPr lang="en-US" sz="1800" b="1" dirty="0"/>
              <a:t>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pan</a:t>
            </a:r>
            <a:r>
              <a:rPr lang="en-US" sz="1800" dirty="0"/>
              <a:t> = {Off, Ready, </a:t>
            </a:r>
            <a:r>
              <a:rPr lang="en-US" sz="1800" dirty="0" err="1"/>
              <a:t>TakePicture</a:t>
            </a:r>
            <a:r>
              <a:rPr lang="en-US" sz="1800" dirty="0"/>
              <a:t>, Moving, PointingAt</a:t>
            </a:r>
            <a:r>
              <a:rPr lang="en-US" sz="1800" baseline="-25000" dirty="0"/>
              <a:t>1</a:t>
            </a:r>
            <a:r>
              <a:rPr lang="en-US" sz="1800" dirty="0"/>
              <a:t>,.., </a:t>
            </a:r>
            <a:r>
              <a:rPr lang="en-US" sz="1800" dirty="0" err="1"/>
              <a:t>PoitingAt</a:t>
            </a:r>
            <a:r>
              <a:rPr lang="en-US" sz="1800" baseline="-25000" dirty="0" err="1"/>
              <a:t>M</a:t>
            </a:r>
            <a:r>
              <a:rPr lang="en-US" sz="1800" dirty="0"/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pan</a:t>
            </a:r>
            <a:r>
              <a:rPr lang="en-US" sz="1800" dirty="0"/>
              <a:t>(Off) = {Ready} </a:t>
            </a:r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pan</a:t>
            </a:r>
            <a:r>
              <a:rPr lang="en-US" sz="1800" dirty="0"/>
              <a:t>(Ready) = {Off, Moving}</a:t>
            </a:r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pan</a:t>
            </a:r>
            <a:r>
              <a:rPr lang="en-US" sz="1800" dirty="0"/>
              <a:t>(Moving) = {PointingAt</a:t>
            </a:r>
            <a:r>
              <a:rPr lang="en-US" sz="1800" baseline="-25000" dirty="0"/>
              <a:t>1</a:t>
            </a:r>
            <a:r>
              <a:rPr lang="en-US" sz="1800" dirty="0"/>
              <a:t>,.., </a:t>
            </a:r>
            <a:r>
              <a:rPr lang="en-US" sz="1800" dirty="0" err="1"/>
              <a:t>PoitingAt</a:t>
            </a:r>
            <a:r>
              <a:rPr lang="en-US" sz="1800" baseline="-25000" dirty="0" err="1"/>
              <a:t>M</a:t>
            </a:r>
            <a:r>
              <a:rPr lang="en-US" sz="1800" dirty="0"/>
              <a:t>}</a:t>
            </a:r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pan</a:t>
            </a:r>
            <a:r>
              <a:rPr lang="en-US" sz="1800" dirty="0"/>
              <a:t>(</a:t>
            </a:r>
            <a:r>
              <a:rPr lang="en-US" sz="1800" dirty="0" err="1"/>
              <a:t>Pointing</a:t>
            </a:r>
            <a:r>
              <a:rPr lang="en-US" sz="1800" baseline="-25000" dirty="0" err="1"/>
              <a:t>i</a:t>
            </a:r>
            <a:r>
              <a:rPr lang="en-US" sz="1800" dirty="0"/>
              <a:t>) = {Moving, </a:t>
            </a:r>
            <a:r>
              <a:rPr lang="en-US" sz="1800" dirty="0" err="1"/>
              <a:t>TakePicture</a:t>
            </a:r>
            <a:r>
              <a:rPr lang="en-US" sz="1800" dirty="0"/>
              <a:t>, Off}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γ</a:t>
            </a:r>
            <a:r>
              <a:rPr lang="en-US" sz="1800" baseline="-25000" dirty="0" err="1"/>
              <a:t>nav</a:t>
            </a:r>
            <a:r>
              <a:rPr lang="en-US" sz="1800" dirty="0"/>
              <a:t>(x) = c  per </a:t>
            </a:r>
            <a:r>
              <a:rPr lang="en-US" sz="1800" dirty="0" err="1"/>
              <a:t>tutti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valori</a:t>
            </a:r>
            <a:r>
              <a:rPr lang="en-US" sz="1800" dirty="0"/>
              <a:t> di </a:t>
            </a:r>
            <a:r>
              <a:rPr lang="en-US" sz="1800" dirty="0" err="1"/>
              <a:t>V</a:t>
            </a:r>
            <a:r>
              <a:rPr lang="en-US" sz="1800" baseline="-25000" dirty="0" err="1"/>
              <a:t>pan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D(Moving) = (3, 5)</a:t>
            </a:r>
          </a:p>
          <a:p>
            <a:pPr marL="0" indent="0">
              <a:buNone/>
            </a:pPr>
            <a:r>
              <a:rPr lang="en-US" sz="1800" dirty="0"/>
              <a:t>D(</a:t>
            </a:r>
            <a:r>
              <a:rPr lang="en-US" sz="1800" dirty="0" err="1"/>
              <a:t>TakePicture</a:t>
            </a:r>
            <a:r>
              <a:rPr lang="en-US" sz="1800" dirty="0"/>
              <a:t>) = (6, 9)</a:t>
            </a:r>
          </a:p>
          <a:p>
            <a:pPr marL="0" indent="0">
              <a:buNone/>
            </a:pPr>
            <a:r>
              <a:rPr lang="en-US" sz="1800" dirty="0"/>
              <a:t>D(x) = (1, ∞) per </a:t>
            </a:r>
            <a:r>
              <a:rPr lang="en-US" sz="1800" dirty="0" err="1"/>
              <a:t>tutti</a:t>
            </a:r>
            <a:r>
              <a:rPr lang="en-US" sz="1800" dirty="0"/>
              <a:t> I </a:t>
            </a:r>
            <a:r>
              <a:rPr lang="en-US" sz="1800" dirty="0" err="1"/>
              <a:t>restanti</a:t>
            </a:r>
            <a:r>
              <a:rPr lang="en-US" sz="1800" dirty="0"/>
              <a:t> </a:t>
            </a:r>
            <a:r>
              <a:rPr lang="en-US" sz="1800" dirty="0" err="1"/>
              <a:t>valori</a:t>
            </a:r>
            <a:r>
              <a:rPr lang="en-US" sz="1800" dirty="0"/>
              <a:t> di </a:t>
            </a:r>
            <a:r>
              <a:rPr lang="en-US" sz="1800" dirty="0" err="1"/>
              <a:t>V</a:t>
            </a:r>
            <a:r>
              <a:rPr lang="en-US" sz="1800" baseline="-25000" dirty="0" err="1"/>
              <a:t>pan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BA2A-55F7-7847-99D3-B8B875BF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7</a:t>
            </a:fld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40449B6-E476-4147-97A3-D5EDB3E1A8F7}"/>
              </a:ext>
            </a:extLst>
          </p:cNvPr>
          <p:cNvGrpSpPr/>
          <p:nvPr/>
        </p:nvGrpSpPr>
        <p:grpSpPr>
          <a:xfrm>
            <a:off x="5681927" y="1734503"/>
            <a:ext cx="5216737" cy="4709315"/>
            <a:chOff x="5681927" y="1734503"/>
            <a:chExt cx="5216737" cy="47093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701353C-1A53-8748-B57F-13CFD4B09C45}"/>
                </a:ext>
              </a:extLst>
            </p:cNvPr>
            <p:cNvSpPr/>
            <p:nvPr/>
          </p:nvSpPr>
          <p:spPr bwMode="auto">
            <a:xfrm>
              <a:off x="5681927" y="2320085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Ready</a:t>
              </a:r>
              <a:endParaRPr kumimoji="0" lang="en-US" sz="1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(1, </a:t>
              </a:r>
              <a:r>
                <a:rPr lang="en-US" sz="1000" dirty="0"/>
                <a:t>∞</a:t>
              </a:r>
              <a:r>
                <a:rPr lang="en-US" sz="1000" b="1" dirty="0">
                  <a:latin typeface="Arial" charset="0"/>
                </a:rPr>
                <a:t>)</a:t>
              </a:r>
              <a:endParaRPr kumimoji="0" 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C7A42-E0A7-2945-A0AB-C0F9AD56989E}"/>
                </a:ext>
              </a:extLst>
            </p:cNvPr>
            <p:cNvSpPr/>
            <p:nvPr/>
          </p:nvSpPr>
          <p:spPr bwMode="auto">
            <a:xfrm>
              <a:off x="7683738" y="1734503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Off</a:t>
              </a:r>
              <a:endParaRPr kumimoji="0" lang="en-US" sz="1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baseline="-25000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(1, </a:t>
              </a:r>
              <a:r>
                <a:rPr lang="en-US" sz="1000" dirty="0"/>
                <a:t>∞</a:t>
              </a:r>
              <a:r>
                <a:rPr lang="en-US" sz="1000" b="1" dirty="0">
                  <a:latin typeface="Arial" charset="0"/>
                </a:rPr>
                <a:t>)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BD74AC00-384E-3446-873F-B0315F4058FA}"/>
                </a:ext>
              </a:extLst>
            </p:cNvPr>
            <p:cNvCxnSpPr>
              <a:cxnSpLocks/>
              <a:stCxn id="6" idx="2"/>
              <a:endCxn id="5" idx="7"/>
            </p:cNvCxnSpPr>
            <p:nvPr/>
          </p:nvCxnSpPr>
          <p:spPr bwMode="auto">
            <a:xfrm rot="10800000" flipV="1">
              <a:off x="6626320" y="2287715"/>
              <a:ext cx="1057419" cy="194402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86E578-0C47-0445-A82C-CCB0A579677C}"/>
                </a:ext>
              </a:extLst>
            </p:cNvPr>
            <p:cNvSpPr/>
            <p:nvPr/>
          </p:nvSpPr>
          <p:spPr bwMode="auto">
            <a:xfrm>
              <a:off x="6004775" y="4126805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Moving</a:t>
              </a:r>
              <a:endParaRPr kumimoji="0" lang="en-US" sz="1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(3, 5)</a:t>
              </a:r>
              <a:endParaRPr kumimoji="0" 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8900D5-0D80-684A-A838-C5DDB534556E}"/>
                </a:ext>
              </a:extLst>
            </p:cNvPr>
            <p:cNvSpPr/>
            <p:nvPr/>
          </p:nvSpPr>
          <p:spPr bwMode="auto">
            <a:xfrm>
              <a:off x="7779571" y="5337394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10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(1, </a:t>
              </a:r>
              <a:r>
                <a:rPr lang="en-US" sz="1000" dirty="0"/>
                <a:t>∞</a:t>
              </a:r>
              <a:r>
                <a:rPr lang="en-US" sz="1000" b="1" dirty="0">
                  <a:latin typeface="Arial" charset="0"/>
                </a:rPr>
                <a:t>)</a:t>
              </a:r>
              <a:endParaRPr lang="en-US" sz="10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D32D38-4DE8-6E47-85E1-BA0730247CCC}"/>
                </a:ext>
              </a:extLst>
            </p:cNvPr>
            <p:cNvSpPr/>
            <p:nvPr/>
          </p:nvSpPr>
          <p:spPr bwMode="auto">
            <a:xfrm>
              <a:off x="8111021" y="3622793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PointingAt</a:t>
              </a:r>
              <a:r>
                <a:rPr kumimoji="0" lang="en-US" sz="10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</a:t>
              </a:r>
              <a:endParaRPr kumimoji="0" lang="en-US" sz="1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(1, </a:t>
              </a:r>
              <a:r>
                <a:rPr lang="en-US" sz="1000" dirty="0"/>
                <a:t>∞</a:t>
              </a:r>
              <a:r>
                <a:rPr lang="en-US" sz="1000" b="1" dirty="0">
                  <a:latin typeface="Arial" charset="0"/>
                </a:rPr>
                <a:t>)</a:t>
              </a:r>
              <a:endParaRPr lang="en-US" sz="10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13F561-2F1C-D849-850E-0014C1C051D1}"/>
                </a:ext>
              </a:extLst>
            </p:cNvPr>
            <p:cNvSpPr/>
            <p:nvPr/>
          </p:nvSpPr>
          <p:spPr bwMode="auto">
            <a:xfrm>
              <a:off x="9792240" y="4986660"/>
              <a:ext cx="1106424" cy="110642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Take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Picture</a:t>
              </a:r>
              <a:endParaRPr kumimoji="0" lang="en-US" sz="1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dirty="0"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latin typeface="Arial" charset="0"/>
                </a:rPr>
                <a:t>(6, 9)</a:t>
              </a:r>
              <a:endParaRPr lang="en-US" sz="1000" b="1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FBD615DB-CAC8-3E45-9F91-6D8AA4B09284}"/>
                </a:ext>
              </a:extLst>
            </p:cNvPr>
            <p:cNvCxnSpPr>
              <a:cxnSpLocks/>
              <a:stCxn id="5" idx="6"/>
              <a:endCxn id="6" idx="3"/>
            </p:cNvCxnSpPr>
            <p:nvPr/>
          </p:nvCxnSpPr>
          <p:spPr bwMode="auto">
            <a:xfrm flipV="1">
              <a:off x="6788351" y="2678895"/>
              <a:ext cx="1057419" cy="194402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BA6C566C-E4BD-B84D-9EEE-E228E353C7E9}"/>
                </a:ext>
              </a:extLst>
            </p:cNvPr>
            <p:cNvCxnSpPr>
              <a:cxnSpLocks/>
              <a:stCxn id="5" idx="2"/>
              <a:endCxn id="15" idx="2"/>
            </p:cNvCxnSpPr>
            <p:nvPr/>
          </p:nvCxnSpPr>
          <p:spPr bwMode="auto">
            <a:xfrm rot="10800000" flipH="1" flipV="1">
              <a:off x="5681927" y="2873297"/>
              <a:ext cx="322848" cy="1806720"/>
            </a:xfrm>
            <a:prstGeom prst="curvedConnector3">
              <a:avLst>
                <a:gd name="adj1" fmla="val -7080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315CDE7E-3066-EA43-BCA8-F5379ED648B8}"/>
                </a:ext>
              </a:extLst>
            </p:cNvPr>
            <p:cNvCxnSpPr>
              <a:cxnSpLocks/>
              <a:stCxn id="15" idx="7"/>
              <a:endCxn id="18" idx="1"/>
            </p:cNvCxnSpPr>
            <p:nvPr/>
          </p:nvCxnSpPr>
          <p:spPr bwMode="auto">
            <a:xfrm rot="5400000" flipH="1" flipV="1">
              <a:off x="7359104" y="3374888"/>
              <a:ext cx="504012" cy="1323886"/>
            </a:xfrm>
            <a:prstGeom prst="curvedConnector3">
              <a:avLst>
                <a:gd name="adj1" fmla="val 17750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3A109B67-6F0B-9F47-A85A-B8C3CB5E5E22}"/>
                </a:ext>
              </a:extLst>
            </p:cNvPr>
            <p:cNvCxnSpPr>
              <a:cxnSpLocks/>
              <a:stCxn id="18" idx="2"/>
              <a:endCxn id="15" idx="6"/>
            </p:cNvCxnSpPr>
            <p:nvPr/>
          </p:nvCxnSpPr>
          <p:spPr bwMode="auto">
            <a:xfrm rot="10800000" flipV="1">
              <a:off x="7111199" y="4176005"/>
              <a:ext cx="999822" cy="50401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4E26D7D4-D663-C043-AB5A-6A0D32C6321F}"/>
                </a:ext>
              </a:extLst>
            </p:cNvPr>
            <p:cNvCxnSpPr>
              <a:cxnSpLocks/>
              <a:stCxn id="17" idx="2"/>
              <a:endCxn id="15" idx="3"/>
            </p:cNvCxnSpPr>
            <p:nvPr/>
          </p:nvCxnSpPr>
          <p:spPr bwMode="auto">
            <a:xfrm rot="10800000">
              <a:off x="6166807" y="5071198"/>
              <a:ext cx="1612764" cy="81940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536C207B-0A8F-A746-8F00-6D373C3B8D8F}"/>
                </a:ext>
              </a:extLst>
            </p:cNvPr>
            <p:cNvCxnSpPr>
              <a:cxnSpLocks/>
              <a:stCxn id="15" idx="5"/>
              <a:endCxn id="17" idx="0"/>
            </p:cNvCxnSpPr>
            <p:nvPr/>
          </p:nvCxnSpPr>
          <p:spPr bwMode="auto">
            <a:xfrm rot="16200000" flipH="1">
              <a:off x="7507877" y="4512487"/>
              <a:ext cx="266197" cy="138361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7FAAC0E-0F38-F34A-8117-36A78009596C}"/>
                </a:ext>
              </a:extLst>
            </p:cNvPr>
            <p:cNvCxnSpPr>
              <a:cxnSpLocks/>
              <a:stCxn id="18" idx="6"/>
              <a:endCxn id="19" idx="0"/>
            </p:cNvCxnSpPr>
            <p:nvPr/>
          </p:nvCxnSpPr>
          <p:spPr bwMode="auto">
            <a:xfrm>
              <a:off x="9217445" y="4176005"/>
              <a:ext cx="1128007" cy="810655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BE9EA689-53A4-BC43-A133-CD3517AB1E73}"/>
                </a:ext>
              </a:extLst>
            </p:cNvPr>
            <p:cNvCxnSpPr>
              <a:cxnSpLocks/>
              <a:stCxn id="19" idx="2"/>
              <a:endCxn id="17" idx="7"/>
            </p:cNvCxnSpPr>
            <p:nvPr/>
          </p:nvCxnSpPr>
          <p:spPr bwMode="auto">
            <a:xfrm rot="10800000">
              <a:off x="8723964" y="5499426"/>
              <a:ext cx="1068277" cy="40446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2B1221C1-C19E-2640-B8E3-2F0768A63543}"/>
                </a:ext>
              </a:extLst>
            </p:cNvPr>
            <p:cNvCxnSpPr>
              <a:cxnSpLocks/>
              <a:stCxn id="19" idx="1"/>
              <a:endCxn id="18" idx="5"/>
            </p:cNvCxnSpPr>
            <p:nvPr/>
          </p:nvCxnSpPr>
          <p:spPr bwMode="auto">
            <a:xfrm rot="16200000" flipV="1">
              <a:off x="9214090" y="4408509"/>
              <a:ext cx="581507" cy="89885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719A447B-7251-464A-AD3C-D4174FAEB4DC}"/>
                </a:ext>
              </a:extLst>
            </p:cNvPr>
            <p:cNvCxnSpPr>
              <a:cxnSpLocks/>
              <a:stCxn id="17" idx="6"/>
              <a:endCxn id="19" idx="3"/>
            </p:cNvCxnSpPr>
            <p:nvPr/>
          </p:nvCxnSpPr>
          <p:spPr bwMode="auto">
            <a:xfrm>
              <a:off x="8885995" y="5890606"/>
              <a:ext cx="1068277" cy="40446"/>
            </a:xfrm>
            <a:prstGeom prst="curvedConnector4">
              <a:avLst>
                <a:gd name="adj1" fmla="val 42416"/>
                <a:gd name="adj2" fmla="val 6651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E34866D-4B4B-E146-8326-9A9B45DB7E39}"/>
                </a:ext>
              </a:extLst>
            </p:cNvPr>
            <p:cNvSpPr txBox="1"/>
            <p:nvPr/>
          </p:nvSpPr>
          <p:spPr>
            <a:xfrm>
              <a:off x="8290759" y="48496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83" name="Curved Connector 182">
              <a:extLst>
                <a:ext uri="{FF2B5EF4-FFF2-40B4-BE49-F238E27FC236}">
                  <a16:creationId xmlns:a16="http://schemas.microsoft.com/office/drawing/2014/main" id="{39E86125-9C67-C440-8739-F5906CD04E1F}"/>
                </a:ext>
              </a:extLst>
            </p:cNvPr>
            <p:cNvCxnSpPr>
              <a:cxnSpLocks/>
              <a:stCxn id="18" idx="7"/>
              <a:endCxn id="6" idx="5"/>
            </p:cNvCxnSpPr>
            <p:nvPr/>
          </p:nvCxnSpPr>
          <p:spPr bwMode="auto">
            <a:xfrm rot="16200000" flipV="1">
              <a:off x="8288807" y="3018218"/>
              <a:ext cx="1105930" cy="42728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6" name="Curved Connector 185">
              <a:extLst>
                <a:ext uri="{FF2B5EF4-FFF2-40B4-BE49-F238E27FC236}">
                  <a16:creationId xmlns:a16="http://schemas.microsoft.com/office/drawing/2014/main" id="{32EDDC3D-8272-1445-88E2-60A2BEC37934}"/>
                </a:ext>
              </a:extLst>
            </p:cNvPr>
            <p:cNvCxnSpPr>
              <a:cxnSpLocks/>
              <a:stCxn id="17" idx="5"/>
              <a:endCxn id="6" idx="6"/>
            </p:cNvCxnSpPr>
            <p:nvPr/>
          </p:nvCxnSpPr>
          <p:spPr bwMode="auto">
            <a:xfrm rot="5400000" flipH="1" flipV="1">
              <a:off x="6760026" y="4251651"/>
              <a:ext cx="3994071" cy="66199"/>
            </a:xfrm>
            <a:prstGeom prst="curvedConnector4">
              <a:avLst>
                <a:gd name="adj1" fmla="val -9780"/>
                <a:gd name="adj2" fmla="val 456698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43D9B40-93E2-B841-B756-59B2A743DBD6}"/>
                </a:ext>
              </a:extLst>
            </p:cNvPr>
            <p:cNvSpPr txBox="1"/>
            <p:nvPr/>
          </p:nvSpPr>
          <p:spPr>
            <a:xfrm>
              <a:off x="10047934" y="1918383"/>
              <a:ext cx="59503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94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8DBB-3FA1-0C48-AE04-BB159EE1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Variabili</a:t>
            </a:r>
            <a:r>
              <a:rPr lang="en-US" dirty="0"/>
              <a:t> di </a:t>
            </a:r>
            <a:r>
              <a:rPr lang="en-US" dirty="0" err="1"/>
              <a:t>Stato</a:t>
            </a:r>
            <a:r>
              <a:rPr lang="en-US" dirty="0"/>
              <a:t>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5511-9EAF-6E49-B61B-00784B50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1648"/>
            <a:ext cx="5248589" cy="438861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com = (</a:t>
            </a:r>
            <a:r>
              <a:rPr lang="en-US" sz="1800" b="1" dirty="0" err="1"/>
              <a:t>V</a:t>
            </a:r>
            <a:r>
              <a:rPr lang="en-US" sz="1800" b="1" baseline="-25000" dirty="0" err="1"/>
              <a:t>com</a:t>
            </a:r>
            <a:r>
              <a:rPr lang="en-US" sz="1800" b="1" dirty="0"/>
              <a:t>, </a:t>
            </a:r>
            <a:r>
              <a:rPr lang="en-US" sz="1800" b="1" dirty="0" err="1"/>
              <a:t>T</a:t>
            </a:r>
            <a:r>
              <a:rPr lang="en-US" sz="1800" b="1" baseline="-25000" dirty="0" err="1"/>
              <a:t>com</a:t>
            </a:r>
            <a:r>
              <a:rPr lang="en-US" sz="1800" b="1" dirty="0"/>
              <a:t>, </a:t>
            </a:r>
            <a:r>
              <a:rPr lang="en-US" sz="1800" b="1" dirty="0" err="1"/>
              <a:t>γ</a:t>
            </a:r>
            <a:r>
              <a:rPr lang="en-US" sz="1800" b="1" baseline="-25000" dirty="0" err="1"/>
              <a:t>com</a:t>
            </a:r>
            <a:r>
              <a:rPr lang="en-US" sz="1800" b="1" dirty="0"/>
              <a:t>, </a:t>
            </a:r>
            <a:r>
              <a:rPr lang="en-US" sz="1800" b="1" dirty="0" err="1"/>
              <a:t>D</a:t>
            </a:r>
            <a:r>
              <a:rPr lang="en-US" sz="1800" b="1" baseline="-25000" dirty="0" err="1"/>
              <a:t>com</a:t>
            </a:r>
            <a:r>
              <a:rPr lang="en-US" sz="1800" b="1" dirty="0"/>
              <a:t>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</a:t>
            </a:r>
            <a:r>
              <a:rPr lang="en-US" sz="1800" baseline="-25000" dirty="0" err="1"/>
              <a:t>com</a:t>
            </a:r>
            <a:r>
              <a:rPr lang="en-US" sz="1800" dirty="0"/>
              <a:t> = {Idle, Upload}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com</a:t>
            </a:r>
            <a:r>
              <a:rPr lang="en-US" sz="1800" dirty="0"/>
              <a:t>(Idle) = {Upload} </a:t>
            </a:r>
          </a:p>
          <a:p>
            <a:pPr marL="0" indent="0"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com</a:t>
            </a:r>
            <a:r>
              <a:rPr lang="en-US" sz="1800" dirty="0"/>
              <a:t>(Upload) = {Idle}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γ</a:t>
            </a:r>
            <a:r>
              <a:rPr lang="en-US" sz="1800" baseline="-25000" dirty="0" err="1"/>
              <a:t>com</a:t>
            </a:r>
            <a:r>
              <a:rPr lang="en-US" sz="1800" dirty="0"/>
              <a:t>(Idle) = c</a:t>
            </a:r>
          </a:p>
          <a:p>
            <a:pPr marL="0" indent="0">
              <a:buNone/>
            </a:pPr>
            <a:r>
              <a:rPr lang="en-US" sz="1800" dirty="0" err="1"/>
              <a:t>γ</a:t>
            </a:r>
            <a:r>
              <a:rPr lang="en-US" sz="1800" baseline="-25000" dirty="0" err="1"/>
              <a:t>com</a:t>
            </a:r>
            <a:r>
              <a:rPr lang="en-US" sz="1800" dirty="0"/>
              <a:t>(Upload) = u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D(Idle) = (1, ∞)</a:t>
            </a:r>
          </a:p>
          <a:p>
            <a:pPr marL="0" indent="0">
              <a:buNone/>
            </a:pPr>
            <a:r>
              <a:rPr lang="en-US" sz="1800" dirty="0"/>
              <a:t>D(Upload) = (3, 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BA2A-55F7-7847-99D3-B8B875BF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D12D-1332-5649-A77B-C699A73D37D3}" type="slidenum">
              <a:rPr lang="en-US" smtClean="0"/>
              <a:t>8</a:t>
            </a:fld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E5DBC9-BE91-8046-82D0-BB8816320CD0}"/>
              </a:ext>
            </a:extLst>
          </p:cNvPr>
          <p:cNvSpPr/>
          <p:nvPr/>
        </p:nvSpPr>
        <p:spPr bwMode="auto">
          <a:xfrm>
            <a:off x="6716771" y="2600217"/>
            <a:ext cx="1106424" cy="11064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Idle</a:t>
            </a:r>
            <a:endParaRPr kumimoji="0" lang="en-US" sz="1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charset="0"/>
              </a:rPr>
              <a:t>(1, </a:t>
            </a:r>
            <a:r>
              <a:rPr lang="en-US" sz="1000" dirty="0"/>
              <a:t>∞</a:t>
            </a:r>
            <a:r>
              <a:rPr lang="en-US" sz="1000" b="1" dirty="0">
                <a:latin typeface="Arial" charset="0"/>
              </a:rPr>
              <a:t>)</a:t>
            </a:r>
            <a:endParaRPr kumimoji="0" lang="en-US" sz="1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E1C604-AB16-294A-A1D0-73F2B613661C}"/>
              </a:ext>
            </a:extLst>
          </p:cNvPr>
          <p:cNvSpPr/>
          <p:nvPr/>
        </p:nvSpPr>
        <p:spPr bwMode="auto">
          <a:xfrm>
            <a:off x="9218971" y="3854370"/>
            <a:ext cx="1106424" cy="11064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Upload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Arial" charset="0"/>
              </a:rPr>
              <a:t>(3, 11)</a:t>
            </a:r>
            <a:endParaRPr kumimoji="0" lang="en-US" sz="1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3F7F4B99-BF29-5748-9DD6-11046D848D2C}"/>
              </a:ext>
            </a:extLst>
          </p:cNvPr>
          <p:cNvCxnSpPr>
            <a:stCxn id="31" idx="2"/>
            <a:endCxn id="29" idx="4"/>
          </p:cNvCxnSpPr>
          <p:nvPr/>
        </p:nvCxnSpPr>
        <p:spPr bwMode="auto">
          <a:xfrm rot="10800000">
            <a:off x="7269983" y="3706642"/>
            <a:ext cx="1948988" cy="70094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61E8009-FD87-AD49-800F-3EC50CB48C6D}"/>
              </a:ext>
            </a:extLst>
          </p:cNvPr>
          <p:cNvCxnSpPr>
            <a:cxnSpLocks/>
            <a:stCxn id="29" idx="6"/>
            <a:endCxn id="31" idx="1"/>
          </p:cNvCxnSpPr>
          <p:nvPr/>
        </p:nvCxnSpPr>
        <p:spPr bwMode="auto">
          <a:xfrm>
            <a:off x="7823195" y="3153429"/>
            <a:ext cx="1557808" cy="86297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5C01E81-1CEC-9740-BB04-BD3627F3074B}"/>
              </a:ext>
            </a:extLst>
          </p:cNvPr>
          <p:cNvSpPr txBox="1"/>
          <p:nvPr/>
        </p:nvSpPr>
        <p:spPr>
          <a:xfrm>
            <a:off x="8244477" y="5050599"/>
            <a:ext cx="6591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428882387"/>
      </p:ext>
    </p:extLst>
  </p:cSld>
  <p:clrMapOvr>
    <a:masterClrMapping/>
  </p:clrMapOvr>
</p:sld>
</file>

<file path=ppt/theme/theme1.xml><?xml version="1.0" encoding="utf-8"?>
<a:theme xmlns:a="http://schemas.openxmlformats.org/drawingml/2006/main" name="CNR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NRTheme1" id="{7A2275BE-F9DA-444E-B1FD-A0A7D38EA260}" vid="{AF704D92-4102-1640-AE70-4F02FEFF58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1145</Words>
  <Application>Microsoft Macintosh PowerPoint</Application>
  <PresentationFormat>Widescreen</PresentationFormat>
  <Paragraphs>260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CNRTheme1</vt:lpstr>
      <vt:lpstr>Modellazione di Problemi di Pianificazione a Timeline</vt:lpstr>
      <vt:lpstr>Scenario su rover di esplorazione</vt:lpstr>
      <vt:lpstr>Descrizione dello Scenario (1/3)</vt:lpstr>
      <vt:lpstr>Descrizione dello Scenario (2/3)</vt:lpstr>
      <vt:lpstr>Descrizione dello Scenario (3/3) </vt:lpstr>
      <vt:lpstr>Descrizione del Problema</vt:lpstr>
      <vt:lpstr>Variabili di Stato (1/3)</vt:lpstr>
      <vt:lpstr>Variabili di Stato (2/3)</vt:lpstr>
      <vt:lpstr>Variabili di Stato (3/3)</vt:lpstr>
      <vt:lpstr>Sincronizzazioni (1/3)</vt:lpstr>
      <vt:lpstr>Sincronizzazioni (2/3)</vt:lpstr>
      <vt:lpstr>Sincronizzazioni (3/3)</vt:lpstr>
      <vt:lpstr>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Integrazione di tecniche di AI per dare continuità alle interazioni di un robot di assistenza in casa</dc:title>
  <dc:creator>Alessandro Umbrico</dc:creator>
  <cp:lastModifiedBy>Alessandro Umbrico</cp:lastModifiedBy>
  <cp:revision>670</cp:revision>
  <dcterms:created xsi:type="dcterms:W3CDTF">2017-11-01T14:38:32Z</dcterms:created>
  <dcterms:modified xsi:type="dcterms:W3CDTF">2020-05-27T00:04:17Z</dcterms:modified>
</cp:coreProperties>
</file>