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63" r:id="rId3"/>
    <p:sldId id="257" r:id="rId4"/>
    <p:sldId id="273" r:id="rId5"/>
    <p:sldId id="276" r:id="rId6"/>
    <p:sldId id="301" r:id="rId7"/>
    <p:sldId id="300" r:id="rId8"/>
    <p:sldId id="299" r:id="rId9"/>
    <p:sldId id="285" r:id="rId10"/>
    <p:sldId id="298" r:id="rId11"/>
    <p:sldId id="290" r:id="rId12"/>
    <p:sldId id="291" r:id="rId13"/>
    <p:sldId id="278" r:id="rId14"/>
    <p:sldId id="280" r:id="rId15"/>
    <p:sldId id="284" r:id="rId16"/>
    <p:sldId id="292" r:id="rId17"/>
    <p:sldId id="302" r:id="rId18"/>
    <p:sldId id="259" r:id="rId19"/>
    <p:sldId id="260" r:id="rId20"/>
    <p:sldId id="258" r:id="rId21"/>
    <p:sldId id="286" r:id="rId22"/>
    <p:sldId id="287" r:id="rId23"/>
    <p:sldId id="288" r:id="rId24"/>
    <p:sldId id="289" r:id="rId25"/>
    <p:sldId id="303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F0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44283-B8CC-A64E-B12A-436A00577B9E}" type="datetimeFigureOut">
              <a:rPr lang="it-IT" smtClean="0"/>
              <a:t>27/05/20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9D4-B06B-134E-9609-C6C2ACB9F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1B2B-96BD-2643-8030-A44209C39F16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9900B08-C196-084A-BDAA-ED4ED4632350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Gold bar"/>
          <p:cNvSpPr>
            <a:spLocks noChangeArrowheads="1"/>
          </p:cNvSpPr>
          <p:nvPr/>
        </p:nvSpPr>
        <p:spPr bwMode="auto">
          <a:xfrm>
            <a:off x="228600" y="2889251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/>
          <a:p>
            <a:pPr defTabSz="457132"/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9" descr="Orange bar"/>
          <p:cNvSpPr>
            <a:spLocks noChangeArrowheads="1"/>
          </p:cNvSpPr>
          <p:nvPr/>
        </p:nvSpPr>
        <p:spPr bwMode="auto">
          <a:xfrm>
            <a:off x="3098800" y="2889251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/>
          <a:p>
            <a:pPr defTabSz="457132"/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0" descr="Slate bar"/>
          <p:cNvSpPr>
            <a:spLocks noChangeArrowheads="1"/>
          </p:cNvSpPr>
          <p:nvPr/>
        </p:nvSpPr>
        <p:spPr bwMode="auto">
          <a:xfrm>
            <a:off x="5969000" y="2889251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/>
          <a:p>
            <a:pPr defTabSz="457132"/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46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93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441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25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it-IT" noProof="0"/>
              <a:t>Fare clic sull'icona per inserire una ClipArt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24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91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2" indent="0">
              <a:buNone/>
              <a:defRPr sz="1800"/>
            </a:lvl2pPr>
            <a:lvl3pPr marL="914263" indent="0">
              <a:buNone/>
              <a:defRPr sz="1600"/>
            </a:lvl3pPr>
            <a:lvl4pPr marL="1371395" indent="0">
              <a:buNone/>
              <a:defRPr sz="1400"/>
            </a:lvl4pPr>
            <a:lvl5pPr marL="1828527" indent="0">
              <a:buNone/>
              <a:defRPr sz="1400"/>
            </a:lvl5pPr>
            <a:lvl6pPr marL="2285658" indent="0">
              <a:buNone/>
              <a:defRPr sz="1400"/>
            </a:lvl6pPr>
            <a:lvl7pPr marL="2742790" indent="0">
              <a:buNone/>
              <a:defRPr sz="1400"/>
            </a:lvl7pPr>
            <a:lvl8pPr marL="3199922" indent="0">
              <a:buNone/>
              <a:defRPr sz="1400"/>
            </a:lvl8pPr>
            <a:lvl9pPr marL="3657053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72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9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2" indent="0">
              <a:buNone/>
              <a:defRPr sz="1600" b="1"/>
            </a:lvl8pPr>
            <a:lvl9pPr marL="3657053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2" indent="0">
              <a:buNone/>
              <a:defRPr sz="1600" b="1"/>
            </a:lvl8pPr>
            <a:lvl9pPr marL="3657053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866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8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80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90" indent="0">
              <a:buNone/>
              <a:defRPr sz="900"/>
            </a:lvl7pPr>
            <a:lvl8pPr marL="3199922" indent="0">
              <a:buNone/>
              <a:defRPr sz="900"/>
            </a:lvl8pPr>
            <a:lvl9pPr marL="3657053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367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3" indent="0">
              <a:buNone/>
              <a:defRPr sz="2400"/>
            </a:lvl3pPr>
            <a:lvl4pPr marL="1371395" indent="0">
              <a:buNone/>
              <a:defRPr sz="2000"/>
            </a:lvl4pPr>
            <a:lvl5pPr marL="1828527" indent="0">
              <a:buNone/>
              <a:defRPr sz="2000"/>
            </a:lvl5pPr>
            <a:lvl6pPr marL="2285658" indent="0">
              <a:buNone/>
              <a:defRPr sz="2000"/>
            </a:lvl6pPr>
            <a:lvl7pPr marL="2742790" indent="0">
              <a:buNone/>
              <a:defRPr sz="2000"/>
            </a:lvl7pPr>
            <a:lvl8pPr marL="3199922" indent="0">
              <a:buNone/>
              <a:defRPr sz="2000"/>
            </a:lvl8pPr>
            <a:lvl9pPr marL="3657053" indent="0">
              <a:buNone/>
              <a:defRPr sz="2000"/>
            </a:lvl9pPr>
          </a:lstStyle>
          <a:p>
            <a:pPr lvl="0"/>
            <a:r>
              <a:rPr lang="it-IT" noProof="0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90" indent="0">
              <a:buNone/>
              <a:defRPr sz="900"/>
            </a:lvl7pPr>
            <a:lvl8pPr marL="3199922" indent="0">
              <a:buNone/>
              <a:defRPr sz="900"/>
            </a:lvl8pPr>
            <a:lvl9pPr marL="3657053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00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 defTabSz="457132"/>
            <a:fld id="{40049601-C903-DD43-B3F0-A6110E1E8F95}" type="datetimeFigureOut">
              <a:rPr lang="it-IT" smtClean="0">
                <a:solidFill>
                  <a:srgbClr val="000000"/>
                </a:solidFill>
              </a:rPr>
              <a:pPr defTabSz="457132"/>
              <a:t>27/05/20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 defTabSz="457132"/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457132"/>
            <a:fld id="{A17F1675-2962-614C-8794-646586B090B3}" type="slidenum">
              <a:rPr lang="en-US" smtClean="0">
                <a:solidFill>
                  <a:srgbClr val="000000"/>
                </a:solidFill>
                <a:latin typeface="Arial"/>
              </a:rPr>
              <a:pPr defTabSz="457132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1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/>
          <a:p>
            <a:pPr algn="ctr" defTabSz="457132"/>
            <a:endParaRPr lang="it-IT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6" tIns="45713" rIns="91426" bIns="45713"/>
          <a:lstStyle/>
          <a:p>
            <a:pPr defTabSz="457132"/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3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/>
          <a:p>
            <a:pPr algn="ctr" defTabSz="457132"/>
            <a:endParaRPr lang="it-IT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/>
          <a:p>
            <a:pPr algn="ctr" defTabSz="457132"/>
            <a:endParaRPr lang="it-IT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3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132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263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395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527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49" indent="-342849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p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839" indent="-285707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2829" indent="-2285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p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599961" indent="-22856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0"/>
        </a:defRPr>
      </a:lvl4pPr>
      <a:lvl5pPr marL="2057092" indent="-22856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0"/>
        </a:defRPr>
      </a:lvl5pPr>
      <a:lvl6pPr marL="2514224" indent="-22856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356" indent="-22856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487" indent="-22856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619" indent="-22856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2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2127250"/>
          </a:xfrm>
        </p:spPr>
        <p:txBody>
          <a:bodyPr/>
          <a:lstStyle/>
          <a:p>
            <a:r>
              <a:rPr lang="en-US" sz="5400" dirty="0"/>
              <a:t>Timelines, TGA and </a:t>
            </a:r>
            <a:br>
              <a:rPr lang="en-US" sz="5400" dirty="0"/>
            </a:br>
            <a:r>
              <a:rPr lang="en-US" sz="5400" dirty="0"/>
              <a:t>System Verification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54807" y="3568200"/>
            <a:ext cx="2834402" cy="400095"/>
          </a:xfrm>
        </p:spPr>
        <p:txBody>
          <a:bodyPr wrap="none">
            <a:spAutoFit/>
          </a:bodyPr>
          <a:lstStyle/>
          <a:p>
            <a:r>
              <a:rPr lang="en-US" sz="2000" dirty="0"/>
              <a:t>Logica per </a:t>
            </a:r>
            <a:r>
              <a:rPr lang="en-US" sz="2000" dirty="0" err="1"/>
              <a:t>l’Informatica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13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C417-DE9A-B741-AE64-C279156D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Encoding</a:t>
            </a:r>
            <a:r>
              <a:rPr lang="it-IT" dirty="0"/>
              <a:t>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DA68B-C805-0243-97CD-861624ED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50494" cy="4530725"/>
          </a:xfrm>
        </p:spPr>
        <p:txBody>
          <a:bodyPr/>
          <a:lstStyle/>
          <a:p>
            <a:r>
              <a:rPr lang="it-IT" sz="2400" dirty="0"/>
              <a:t>Relations </a:t>
            </a:r>
            <a:r>
              <a:rPr lang="it-IT" sz="2400" dirty="0" err="1"/>
              <a:t>among</a:t>
            </a:r>
            <a:r>
              <a:rPr lang="it-IT" sz="2400" dirty="0"/>
              <a:t> a </a:t>
            </a:r>
            <a:r>
              <a:rPr lang="it-IT" sz="2400" dirty="0" err="1"/>
              <a:t>token</a:t>
            </a:r>
            <a:r>
              <a:rPr lang="it-IT" sz="2400" dirty="0"/>
              <a:t> and a time </a:t>
            </a:r>
            <a:r>
              <a:rPr lang="it-IT" sz="2400" dirty="0" err="1"/>
              <a:t>point</a:t>
            </a:r>
            <a:endParaRPr lang="it-IT" sz="2400" dirty="0"/>
          </a:p>
          <a:p>
            <a:pPr lvl="1"/>
            <a:r>
              <a:rPr lang="it-IT" sz="2000" dirty="0"/>
              <a:t>Set a </a:t>
            </a:r>
            <a:r>
              <a:rPr lang="it-IT" sz="2000" dirty="0" err="1"/>
              <a:t>guard</a:t>
            </a:r>
            <a:r>
              <a:rPr lang="it-IT" sz="2000" dirty="0"/>
              <a:t> </a:t>
            </a:r>
            <a:r>
              <a:rPr lang="it-IT" sz="2000" dirty="0" err="1"/>
              <a:t>constraint</a:t>
            </a:r>
            <a:r>
              <a:rPr lang="it-IT" sz="2000" dirty="0"/>
              <a:t> over the general clock</a:t>
            </a:r>
            <a:br>
              <a:rPr lang="it-IT" sz="2000" dirty="0"/>
            </a:br>
            <a:r>
              <a:rPr lang="it-IT" sz="2000" dirty="0"/>
              <a:t>e.g., </a:t>
            </a:r>
            <a:r>
              <a:rPr lang="it-IT" sz="2000" b="1" i="1" dirty="0">
                <a:solidFill>
                  <a:srgbClr val="FF0000"/>
                </a:solidFill>
              </a:rPr>
              <a:t>x</a:t>
            </a:r>
            <a:r>
              <a:rPr lang="it-IT" sz="2000" b="1" i="1" baseline="30000" dirty="0">
                <a:solidFill>
                  <a:srgbClr val="FF0000"/>
                </a:solidFill>
              </a:rPr>
              <a:t>i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dirty="0" err="1">
                <a:solidFill>
                  <a:srgbClr val="FF0000"/>
                </a:solidFill>
              </a:rPr>
              <a:t>start_before</a:t>
            </a:r>
            <a:r>
              <a:rPr lang="it-IT" sz="2000" b="1" i="1" baseline="-25000" dirty="0">
                <a:solidFill>
                  <a:srgbClr val="FF0000"/>
                </a:solidFill>
              </a:rPr>
              <a:t>[</a:t>
            </a:r>
            <a:r>
              <a:rPr lang="it-IT" sz="2000" b="1" i="1" baseline="-25000" dirty="0" err="1">
                <a:solidFill>
                  <a:srgbClr val="FF0000"/>
                </a:solidFill>
              </a:rPr>
              <a:t>lb,ub</a:t>
            </a:r>
            <a:r>
              <a:rPr lang="it-IT" sz="2000" b="1" i="1" baseline="-25000" dirty="0">
                <a:solidFill>
                  <a:srgbClr val="FF0000"/>
                </a:solidFill>
              </a:rPr>
              <a:t>]</a:t>
            </a:r>
            <a:r>
              <a:rPr lang="it-IT" sz="2000" b="1" i="1" dirty="0">
                <a:solidFill>
                  <a:srgbClr val="FF0000"/>
                </a:solidFill>
              </a:rPr>
              <a:t> 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encoded</a:t>
            </a:r>
            <a:r>
              <a:rPr lang="it-IT" sz="2000" dirty="0"/>
              <a:t> </a:t>
            </a:r>
            <a:r>
              <a:rPr lang="it-IT" sz="2000" dirty="0" err="1"/>
              <a:t>adding</a:t>
            </a:r>
            <a:r>
              <a:rPr lang="it-IT" sz="2000" dirty="0"/>
              <a:t> a </a:t>
            </a:r>
            <a:r>
              <a:rPr lang="it-IT" sz="2000" dirty="0" err="1"/>
              <a:t>guard</a:t>
            </a:r>
            <a:r>
              <a:rPr lang="it-IT" sz="2000" dirty="0"/>
              <a:t> </a:t>
            </a:r>
            <a:r>
              <a:rPr lang="it-IT" sz="2000" b="1" i="1" dirty="0" err="1">
                <a:solidFill>
                  <a:srgbClr val="FF0000"/>
                </a:solidFill>
              </a:rPr>
              <a:t>plan_clock</a:t>
            </a:r>
            <a:r>
              <a:rPr lang="it-IT" sz="2000" b="1" i="1" dirty="0">
                <a:solidFill>
                  <a:srgbClr val="FF0000"/>
                </a:solidFill>
              </a:rPr>
              <a:t> ≤ t – </a:t>
            </a:r>
            <a:r>
              <a:rPr lang="it-IT" sz="2000" b="1" i="1" dirty="0" err="1">
                <a:solidFill>
                  <a:srgbClr val="FF0000"/>
                </a:solidFill>
              </a:rPr>
              <a:t>lb</a:t>
            </a:r>
            <a:r>
              <a:rPr lang="it-IT" sz="2000" dirty="0"/>
              <a:t> and </a:t>
            </a:r>
            <a:r>
              <a:rPr lang="it-IT" sz="2000" b="1" i="1" dirty="0" err="1">
                <a:solidFill>
                  <a:srgbClr val="FF0000"/>
                </a:solidFill>
              </a:rPr>
              <a:t>plan_clock</a:t>
            </a:r>
            <a:r>
              <a:rPr lang="it-IT" sz="2000" b="1" i="1" dirty="0">
                <a:solidFill>
                  <a:srgbClr val="FF0000"/>
                </a:solidFill>
              </a:rPr>
              <a:t> ≥ t – </a:t>
            </a:r>
            <a:r>
              <a:rPr lang="it-IT" sz="2000" b="1" i="1" dirty="0" err="1">
                <a:solidFill>
                  <a:srgbClr val="FF0000"/>
                </a:solidFill>
              </a:rPr>
              <a:t>ub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to </a:t>
            </a:r>
            <a:r>
              <a:rPr lang="it-IT" sz="2000" dirty="0" err="1"/>
              <a:t>edge</a:t>
            </a:r>
            <a:r>
              <a:rPr lang="it-IT" sz="2000" dirty="0"/>
              <a:t> </a:t>
            </a:r>
            <a:r>
              <a:rPr lang="it-IT" sz="2000" dirty="0" err="1"/>
              <a:t>entering</a:t>
            </a:r>
            <a:r>
              <a:rPr lang="it-IT" sz="2000" dirty="0"/>
              <a:t> the location </a:t>
            </a:r>
            <a:r>
              <a:rPr lang="it-IT" sz="2000" b="1" i="1" dirty="0">
                <a:solidFill>
                  <a:srgbClr val="FF0000"/>
                </a:solidFill>
              </a:rPr>
              <a:t>x</a:t>
            </a:r>
            <a:r>
              <a:rPr lang="it-IT" sz="2000" b="1" i="1" baseline="30000" dirty="0">
                <a:solidFill>
                  <a:srgbClr val="FF0000"/>
                </a:solidFill>
              </a:rPr>
              <a:t>i</a:t>
            </a:r>
          </a:p>
          <a:p>
            <a:pPr lvl="1"/>
            <a:endParaRPr lang="it-IT" sz="2000" dirty="0"/>
          </a:p>
          <a:p>
            <a:r>
              <a:rPr lang="it-IT" sz="2400" dirty="0"/>
              <a:t>Relations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tokens</a:t>
            </a:r>
            <a:endParaRPr lang="it-IT" sz="2400" dirty="0"/>
          </a:p>
          <a:p>
            <a:pPr lvl="1"/>
            <a:r>
              <a:rPr lang="it-IT" sz="2000" dirty="0" err="1"/>
              <a:t>Define</a:t>
            </a:r>
            <a:r>
              <a:rPr lang="it-IT" sz="2000" dirty="0"/>
              <a:t> a clock and set </a:t>
            </a:r>
            <a:r>
              <a:rPr lang="it-IT" sz="2000" dirty="0" err="1"/>
              <a:t>guard</a:t>
            </a:r>
            <a:r>
              <a:rPr lang="it-IT" sz="2000" dirty="0"/>
              <a:t> </a:t>
            </a:r>
            <a:r>
              <a:rPr lang="it-IT" sz="2000" dirty="0" err="1"/>
              <a:t>constraints</a:t>
            </a:r>
            <a:br>
              <a:rPr lang="it-IT" sz="2000" dirty="0"/>
            </a:br>
            <a:r>
              <a:rPr lang="it-IT" sz="2000" dirty="0"/>
              <a:t>e.g., </a:t>
            </a:r>
            <a:r>
              <a:rPr lang="en-GB" sz="2000" b="1" i="1" dirty="0" err="1">
                <a:solidFill>
                  <a:srgbClr val="FF0000"/>
                </a:solidFill>
              </a:rPr>
              <a:t>x</a:t>
            </a:r>
            <a:r>
              <a:rPr lang="en-GB" sz="2000" b="1" i="1" baseline="30000" dirty="0" err="1">
                <a:solidFill>
                  <a:srgbClr val="FF0000"/>
                </a:solidFill>
              </a:rPr>
              <a:t>n</a:t>
            </a:r>
            <a:r>
              <a:rPr lang="en-GB" sz="2000" b="1" i="1" dirty="0">
                <a:solidFill>
                  <a:srgbClr val="FF0000"/>
                </a:solidFill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</a:rPr>
              <a:t>start_before_start</a:t>
            </a:r>
            <a:r>
              <a:rPr lang="en-GB" sz="2000" b="1" i="1" dirty="0">
                <a:solidFill>
                  <a:srgbClr val="FF0000"/>
                </a:solidFill>
              </a:rPr>
              <a:t>[</a:t>
            </a:r>
            <a:r>
              <a:rPr lang="en-GB" sz="2000" b="1" i="1" dirty="0" err="1">
                <a:solidFill>
                  <a:srgbClr val="FF0000"/>
                </a:solidFill>
              </a:rPr>
              <a:t>lb,ub</a:t>
            </a:r>
            <a:r>
              <a:rPr lang="en-GB" sz="2000" b="1" i="1" dirty="0">
                <a:solidFill>
                  <a:srgbClr val="FF0000"/>
                </a:solidFill>
              </a:rPr>
              <a:t>] </a:t>
            </a:r>
            <a:r>
              <a:rPr lang="en-GB" sz="2000" b="1" i="1" dirty="0" err="1">
                <a:solidFill>
                  <a:srgbClr val="FF0000"/>
                </a:solidFill>
              </a:rPr>
              <a:t>y</a:t>
            </a:r>
            <a:r>
              <a:rPr lang="en-GB" sz="2000" b="1" i="1" baseline="30000" dirty="0" err="1">
                <a:solidFill>
                  <a:srgbClr val="FF0000"/>
                </a:solidFill>
              </a:rPr>
              <a:t>k</a:t>
            </a:r>
            <a:r>
              <a:rPr lang="en-GB" sz="2000" b="1" i="1" baseline="30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is encoded with</a:t>
            </a:r>
            <a:br>
              <a:rPr lang="it-IT" sz="2000" b="1" i="1" baseline="30000" dirty="0"/>
            </a:br>
            <a:r>
              <a:rPr lang="it-IT" sz="2000" b="1" i="1" dirty="0" err="1">
                <a:solidFill>
                  <a:srgbClr val="FF0000"/>
                </a:solidFill>
              </a:rPr>
              <a:t>clock_R</a:t>
            </a:r>
            <a:r>
              <a:rPr lang="it-IT" sz="2000" i="1" dirty="0"/>
              <a:t> </a:t>
            </a:r>
            <a:r>
              <a:rPr lang="it-IT" sz="2000" dirty="0" err="1"/>
              <a:t>assigned</a:t>
            </a:r>
            <a:r>
              <a:rPr lang="it-IT" sz="2000" dirty="0"/>
              <a:t> the </a:t>
            </a:r>
            <a:r>
              <a:rPr lang="it-IT" sz="2000" dirty="0" err="1"/>
              <a:t>value</a:t>
            </a:r>
            <a:r>
              <a:rPr lang="it-IT" sz="2000" dirty="0"/>
              <a:t> </a:t>
            </a:r>
            <a:r>
              <a:rPr lang="it-IT" sz="2000" b="1" i="1" dirty="0">
                <a:solidFill>
                  <a:srgbClr val="FF0000"/>
                </a:solidFill>
              </a:rPr>
              <a:t>H </a:t>
            </a:r>
            <a:r>
              <a:rPr lang="it-IT" sz="2000" dirty="0"/>
              <a:t>on </a:t>
            </a:r>
            <a:r>
              <a:rPr lang="en-GB" sz="2000" dirty="0"/>
              <a:t>edge entering location </a:t>
            </a:r>
            <a:r>
              <a:rPr lang="en-GB" sz="2000" b="1" i="1" dirty="0" err="1">
                <a:solidFill>
                  <a:srgbClr val="FF0000"/>
                </a:solidFill>
              </a:rPr>
              <a:t>x</a:t>
            </a:r>
            <a:r>
              <a:rPr lang="en-GB" sz="2000" b="1" i="1" baseline="30000" dirty="0" err="1">
                <a:solidFill>
                  <a:srgbClr val="FF0000"/>
                </a:solidFill>
              </a:rPr>
              <a:t>n</a:t>
            </a:r>
            <a:r>
              <a:rPr lang="en-GB" sz="2000" dirty="0"/>
              <a:t> and guards associated to R </a:t>
            </a:r>
            <a:br>
              <a:rPr lang="en-GB" sz="2000" dirty="0"/>
            </a:br>
            <a:r>
              <a:rPr lang="en-GB" sz="2000" b="1" i="1" dirty="0">
                <a:solidFill>
                  <a:srgbClr val="FF0000"/>
                </a:solidFill>
              </a:rPr>
              <a:t>H + lb ≤ </a:t>
            </a:r>
            <a:r>
              <a:rPr lang="en-GB" sz="2000" b="1" i="1" dirty="0" err="1">
                <a:solidFill>
                  <a:srgbClr val="FF0000"/>
                </a:solidFill>
              </a:rPr>
              <a:t>clock</a:t>
            </a:r>
            <a:r>
              <a:rPr lang="en-GB" sz="2000" b="1" i="1" baseline="-25000" dirty="0" err="1">
                <a:solidFill>
                  <a:srgbClr val="FF0000"/>
                </a:solidFill>
              </a:rPr>
              <a:t>R</a:t>
            </a:r>
            <a:r>
              <a:rPr lang="en-GB" sz="2000" dirty="0"/>
              <a:t> and </a:t>
            </a:r>
            <a:r>
              <a:rPr lang="en-GB" sz="2000" b="1" i="1" dirty="0" err="1">
                <a:solidFill>
                  <a:srgbClr val="FF0000"/>
                </a:solidFill>
              </a:rPr>
              <a:t>clock</a:t>
            </a:r>
            <a:r>
              <a:rPr lang="en-GB" sz="2000" b="1" i="1" baseline="-25000" dirty="0" err="1">
                <a:solidFill>
                  <a:srgbClr val="FF0000"/>
                </a:solidFill>
              </a:rPr>
              <a:t>R</a:t>
            </a:r>
            <a:r>
              <a:rPr lang="en-GB" sz="2000" b="1" i="1" dirty="0">
                <a:solidFill>
                  <a:srgbClr val="FF0000"/>
                </a:solidFill>
              </a:rPr>
              <a:t> ≤ H + </a:t>
            </a:r>
            <a:r>
              <a:rPr lang="en-GB" sz="2000" b="1" i="1" dirty="0" err="1">
                <a:solidFill>
                  <a:srgbClr val="FF0000"/>
                </a:solidFill>
              </a:rPr>
              <a:t>ub</a:t>
            </a:r>
            <a:r>
              <a:rPr lang="en-GB" sz="2000" dirty="0"/>
              <a:t> placed on edge entering the location </a:t>
            </a:r>
            <a:r>
              <a:rPr lang="en-GB" sz="2000" b="1" i="1" dirty="0" err="1">
                <a:solidFill>
                  <a:srgbClr val="FF0000"/>
                </a:solidFill>
              </a:rPr>
              <a:t>y</a:t>
            </a:r>
            <a:r>
              <a:rPr lang="en-GB" sz="2000" b="1" i="1" baseline="30000" dirty="0" err="1">
                <a:solidFill>
                  <a:srgbClr val="FF0000"/>
                </a:solidFill>
              </a:rPr>
              <a:t>k</a:t>
            </a:r>
            <a:endParaRPr lang="en-GB" sz="2000" b="1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4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D204-A1D6-1E4C-9EBC-60069F5F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Tiga2Exec</a:t>
            </a:r>
            <a:br>
              <a:rPr lang="en-US" dirty="0"/>
            </a:br>
            <a:r>
              <a:rPr lang="en-US" dirty="0"/>
              <a:t>a new tool for Plan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302B1-FCFE-1043-A60E-3FB3ADA97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</a:t>
            </a:r>
            <a:r>
              <a:rPr lang="en-US" sz="2400" i="1" dirty="0">
                <a:solidFill>
                  <a:srgbClr val="FF0000"/>
                </a:solidFill>
              </a:rPr>
              <a:t>new tool for executing flexible plans </a:t>
            </a:r>
            <a:r>
              <a:rPr lang="en-US" sz="2400" dirty="0"/>
              <a:t>via dynamic execution strategies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Plan2Tiga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to encode plan as TGA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UPPAAL-TIGA 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 verify plans, check DC and generate DES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Represent DES 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 provide a P&amp;S system with a robust plan execution strategy</a:t>
            </a:r>
          </a:p>
          <a:p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 be integrated with any timeline-based P&amp;S system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compliant with [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Cialdea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et al 2016] al formalization</a:t>
            </a:r>
          </a:p>
          <a:p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Currently integrated within </a:t>
            </a:r>
            <a:r>
              <a:rPr lang="en-US" sz="2400" i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PLATINUm</a:t>
            </a:r>
            <a:endParaRPr lang="it-IT" sz="2400" i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F31A3D0-78A3-E946-9978-49D8646B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09" y="6061545"/>
            <a:ext cx="33471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132"/>
            <a:r>
              <a:rPr lang="en-US" sz="1200" dirty="0">
                <a:solidFill>
                  <a:srgbClr val="000000"/>
                </a:solidFill>
                <a:latin typeface="Lucida Sans Unicode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Lucida Sans Unicode" charset="0"/>
              </a:rPr>
              <a:t>Umbrico</a:t>
            </a:r>
            <a:r>
              <a:rPr lang="en-US" sz="1200" dirty="0">
                <a:solidFill>
                  <a:srgbClr val="000000"/>
                </a:solidFill>
                <a:latin typeface="Lucida Sans Unicode" charset="0"/>
              </a:rPr>
              <a:t> et al. 2017, </a:t>
            </a:r>
            <a:r>
              <a:rPr lang="en-US" sz="1200" dirty="0" err="1">
                <a:solidFill>
                  <a:srgbClr val="000000"/>
                </a:solidFill>
                <a:latin typeface="Lucida Sans Unicode" charset="0"/>
              </a:rPr>
              <a:t>Umbrico</a:t>
            </a:r>
            <a:r>
              <a:rPr lang="en-US" sz="1200" dirty="0">
                <a:solidFill>
                  <a:srgbClr val="000000"/>
                </a:solidFill>
                <a:latin typeface="Lucida Sans Unicode" charset="0"/>
              </a:rPr>
              <a:t> et al 2018]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B4E06B9-B8E1-614B-BAA5-FFCAA54A0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717" y="519456"/>
            <a:ext cx="17363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132"/>
            <a:r>
              <a:rPr lang="en-US" sz="1200" dirty="0">
                <a:solidFill>
                  <a:srgbClr val="000000"/>
                </a:solidFill>
                <a:latin typeface="Lucida Sans Unicode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Lucida Sans Unicode" charset="0"/>
              </a:rPr>
              <a:t>Lanzilli</a:t>
            </a:r>
            <a:r>
              <a:rPr lang="en-US" sz="1200" dirty="0">
                <a:solidFill>
                  <a:srgbClr val="000000"/>
                </a:solidFill>
                <a:latin typeface="Lucida Sans Unicode" charset="0"/>
              </a:rPr>
              <a:t> et al. 2019]</a:t>
            </a:r>
          </a:p>
        </p:txBody>
      </p:sp>
    </p:spTree>
    <p:extLst>
      <p:ext uri="{BB962C8B-B14F-4D97-AF65-F5344CB8AC3E}">
        <p14:creationId xmlns:p14="http://schemas.microsoft.com/office/powerpoint/2010/main" val="78325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65B4-BE90-1644-95B7-7E3B48B3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4"/>
            <a:ext cx="8686800" cy="1139825"/>
          </a:xfrm>
        </p:spPr>
        <p:txBody>
          <a:bodyPr/>
          <a:lstStyle/>
          <a:p>
            <a:r>
              <a:rPr lang="en-US" dirty="0"/>
              <a:t>Tiga2Exec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202A3-A949-DE43-8B39-3C91867E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9C2C6BB-6592-F14C-BEFC-BF8F346310FE}"/>
              </a:ext>
            </a:extLst>
          </p:cNvPr>
          <p:cNvGrpSpPr/>
          <p:nvPr/>
        </p:nvGrpSpPr>
        <p:grpSpPr>
          <a:xfrm>
            <a:off x="1130305" y="1796068"/>
            <a:ext cx="6883390" cy="4138990"/>
            <a:chOff x="3515260" y="805145"/>
            <a:chExt cx="6883390" cy="413899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7AD7D7E-2BCC-6847-9326-8DC8AE20D6F4}"/>
                </a:ext>
              </a:extLst>
            </p:cNvPr>
            <p:cNvSpPr/>
            <p:nvPr/>
          </p:nvSpPr>
          <p:spPr>
            <a:xfrm>
              <a:off x="3515260" y="3245899"/>
              <a:ext cx="1525784" cy="95446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Executive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&lt;&lt;PLATINUm&gt;&gt;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C8A7C8B-42E9-D04D-A04B-D36DBEBFC636}"/>
                </a:ext>
              </a:extLst>
            </p:cNvPr>
            <p:cNvSpPr/>
            <p:nvPr/>
          </p:nvSpPr>
          <p:spPr>
            <a:xfrm>
              <a:off x="5181600" y="1975528"/>
              <a:ext cx="914400" cy="567771"/>
            </a:xfrm>
            <a:prstGeom prst="ellipse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Plan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DBCE27F-293C-4E40-815B-6AA03C30EEB8}"/>
                </a:ext>
              </a:extLst>
            </p:cNvPr>
            <p:cNvGrpSpPr/>
            <p:nvPr/>
          </p:nvGrpSpPr>
          <p:grpSpPr>
            <a:xfrm>
              <a:off x="3871149" y="805145"/>
              <a:ext cx="2530543" cy="689876"/>
              <a:chOff x="3871149" y="932741"/>
              <a:chExt cx="2530543" cy="689876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961493B-BBFE-E446-9A87-3221F2294C52}"/>
                  </a:ext>
                </a:extLst>
              </p:cNvPr>
              <p:cNvSpPr/>
              <p:nvPr/>
            </p:nvSpPr>
            <p:spPr>
              <a:xfrm>
                <a:off x="4875908" y="958702"/>
                <a:ext cx="1525784" cy="637954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Planner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&lt;&lt;PLATINUm&gt;&gt;</a:t>
                </a: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4F2DAA5-EF1B-D940-9318-9E881976936A}"/>
                  </a:ext>
                </a:extLst>
              </p:cNvPr>
              <p:cNvGrpSpPr/>
              <p:nvPr/>
            </p:nvGrpSpPr>
            <p:grpSpPr>
              <a:xfrm>
                <a:off x="3871149" y="932741"/>
                <a:ext cx="1007434" cy="689876"/>
                <a:chOff x="3615957" y="932741"/>
                <a:chExt cx="1007434" cy="689876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B75E22BE-E452-204A-AA42-9CCF00C66A6E}"/>
                    </a:ext>
                  </a:extLst>
                </p:cNvPr>
                <p:cNvCxnSpPr/>
                <p:nvPr/>
              </p:nvCxnSpPr>
              <p:spPr>
                <a:xfrm>
                  <a:off x="4125433" y="1084521"/>
                  <a:ext cx="497958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3FAACFBE-3DB1-924D-B1AF-61B17EC39CA5}"/>
                    </a:ext>
                  </a:extLst>
                </p:cNvPr>
                <p:cNvCxnSpPr/>
                <p:nvPr/>
              </p:nvCxnSpPr>
              <p:spPr>
                <a:xfrm>
                  <a:off x="4125433" y="1470837"/>
                  <a:ext cx="497958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AE77F94-8A5B-CD4F-8D88-A7FDD6F79E91}"/>
                    </a:ext>
                  </a:extLst>
                </p:cNvPr>
                <p:cNvSpPr/>
                <p:nvPr/>
              </p:nvSpPr>
              <p:spPr>
                <a:xfrm>
                  <a:off x="3615957" y="932741"/>
                  <a:ext cx="497958" cy="30356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DDL</a:t>
                  </a: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B1B808F7-E5F0-4E42-82A4-F48DC71E9D84}"/>
                    </a:ext>
                  </a:extLst>
                </p:cNvPr>
                <p:cNvSpPr/>
                <p:nvPr/>
              </p:nvSpPr>
              <p:spPr>
                <a:xfrm>
                  <a:off x="3615957" y="1319057"/>
                  <a:ext cx="497958" cy="30356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PDL</a:t>
                  </a:r>
                </a:p>
              </p:txBody>
            </p:sp>
          </p:grp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ECA38C3-C5D5-9344-A0F6-F656F4322E49}"/>
                </a:ext>
              </a:extLst>
            </p:cNvPr>
            <p:cNvCxnSpPr>
              <a:stCxn id="94" idx="2"/>
              <a:endCxn id="61" idx="0"/>
            </p:cNvCxnSpPr>
            <p:nvPr/>
          </p:nvCxnSpPr>
          <p:spPr>
            <a:xfrm>
              <a:off x="5638800" y="1469060"/>
              <a:ext cx="0" cy="50646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7A5BEC17-2EE4-384E-8BFE-5852452336C5}"/>
                </a:ext>
              </a:extLst>
            </p:cNvPr>
            <p:cNvCxnSpPr>
              <a:cxnSpLocks/>
              <a:stCxn id="61" idx="6"/>
            </p:cNvCxnSpPr>
            <p:nvPr/>
          </p:nvCxnSpPr>
          <p:spPr>
            <a:xfrm>
              <a:off x="6096000" y="2259414"/>
              <a:ext cx="937792" cy="810732"/>
            </a:xfrm>
            <a:prstGeom prst="bentConnector3">
              <a:avLst>
                <a:gd name="adj1" fmla="val 99887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5" name="Elbow Connector 64">
              <a:extLst>
                <a:ext uri="{FF2B5EF4-FFF2-40B4-BE49-F238E27FC236}">
                  <a16:creationId xmlns:a16="http://schemas.microsoft.com/office/drawing/2014/main" id="{433EAB2E-15E9-2E42-A4E6-BBFEEA650C72}"/>
                </a:ext>
              </a:extLst>
            </p:cNvPr>
            <p:cNvCxnSpPr>
              <a:cxnSpLocks/>
              <a:stCxn id="61" idx="2"/>
              <a:endCxn id="60" idx="0"/>
            </p:cNvCxnSpPr>
            <p:nvPr/>
          </p:nvCxnSpPr>
          <p:spPr>
            <a:xfrm rot="10800000" flipV="1">
              <a:off x="4278152" y="2259413"/>
              <a:ext cx="903448" cy="986485"/>
            </a:xfrm>
            <a:prstGeom prst="bentConnector2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7730062-2662-624E-A8EC-80BE58996879}"/>
                </a:ext>
              </a:extLst>
            </p:cNvPr>
            <p:cNvCxnSpPr>
              <a:cxnSpLocks/>
            </p:cNvCxnSpPr>
            <p:nvPr/>
          </p:nvCxnSpPr>
          <p:spPr>
            <a:xfrm>
              <a:off x="5041044" y="3456072"/>
              <a:ext cx="1732778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C6D21F-B355-1E4A-9307-4CBD85E32F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1044" y="4055047"/>
              <a:ext cx="172566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1FC4D5E-48C4-CC4A-B3B9-1F99BD99CF0F}"/>
                </a:ext>
              </a:extLst>
            </p:cNvPr>
            <p:cNvSpPr txBox="1"/>
            <p:nvPr/>
          </p:nvSpPr>
          <p:spPr>
            <a:xfrm>
              <a:off x="4486954" y="1519262"/>
              <a:ext cx="11272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1. plan synthesis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7B7CC72-DD87-9443-AB23-5FB1CD10CE1F}"/>
                </a:ext>
              </a:extLst>
            </p:cNvPr>
            <p:cNvSpPr txBox="1"/>
            <p:nvPr/>
          </p:nvSpPr>
          <p:spPr>
            <a:xfrm>
              <a:off x="6107128" y="1979484"/>
              <a:ext cx="15824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2. DC strategy generator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929156C-42A7-CC47-8218-7464F7BA2288}"/>
                </a:ext>
              </a:extLst>
            </p:cNvPr>
            <p:cNvGrpSpPr/>
            <p:nvPr/>
          </p:nvGrpSpPr>
          <p:grpSpPr>
            <a:xfrm>
              <a:off x="6602578" y="2339160"/>
              <a:ext cx="3796072" cy="2604975"/>
              <a:chOff x="6602578" y="2626243"/>
              <a:chExt cx="3796072" cy="2604975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A8B44F4-51F4-1945-B3E4-80C5E1420EE2}"/>
                  </a:ext>
                </a:extLst>
              </p:cNvPr>
              <p:cNvSpPr/>
              <p:nvPr/>
            </p:nvSpPr>
            <p:spPr>
              <a:xfrm>
                <a:off x="6602578" y="2626243"/>
                <a:ext cx="3796072" cy="2604975"/>
              </a:xfrm>
              <a:prstGeom prst="rect">
                <a:avLst/>
              </a:prstGeom>
              <a:solidFill>
                <a:srgbClr val="70AD47">
                  <a:alpha val="20000"/>
                </a:srgbClr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               Tiga2Exec 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67C42E1F-9872-CC40-A2FB-75BB43A4C9EE}"/>
                  </a:ext>
                </a:extLst>
              </p:cNvPr>
              <p:cNvGrpSpPr/>
              <p:nvPr/>
            </p:nvGrpSpPr>
            <p:grpSpPr>
              <a:xfrm>
                <a:off x="6773820" y="3357230"/>
                <a:ext cx="3269192" cy="1268727"/>
                <a:chOff x="6773820" y="3357230"/>
                <a:chExt cx="3269192" cy="1268727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F5508890-5915-5F4A-B036-50D005225352}"/>
                    </a:ext>
                  </a:extLst>
                </p:cNvPr>
                <p:cNvGrpSpPr/>
                <p:nvPr/>
              </p:nvGrpSpPr>
              <p:grpSpPr>
                <a:xfrm>
                  <a:off x="8497747" y="3381654"/>
                  <a:ext cx="1545265" cy="1244303"/>
                  <a:chOff x="8497747" y="3381654"/>
                  <a:chExt cx="1545265" cy="1244303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59A0F414-C955-7047-9326-4BB9B0DB0035}"/>
                      </a:ext>
                    </a:extLst>
                  </p:cNvPr>
                  <p:cNvSpPr/>
                  <p:nvPr/>
                </p:nvSpPr>
                <p:spPr>
                  <a:xfrm>
                    <a:off x="8497747" y="3381654"/>
                    <a:ext cx="1545265" cy="4357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472C4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4472C4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4472C4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Plan2Tiga</a:t>
                    </a: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D0E21DE8-3C87-804B-B062-FF1AF150EEA0}"/>
                      </a:ext>
                    </a:extLst>
                  </p:cNvPr>
                  <p:cNvSpPr/>
                  <p:nvPr/>
                </p:nvSpPr>
                <p:spPr>
                  <a:xfrm>
                    <a:off x="8497747" y="4190225"/>
                    <a:ext cx="1545265" cy="4357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472C4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4472C4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4472C4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UPPAAL-TIGA</a:t>
                    </a:r>
                  </a:p>
                </p:txBody>
              </p:sp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65B7A1DC-E1AA-B845-8257-12AF328CB5E7}"/>
                    </a:ext>
                  </a:extLst>
                </p:cNvPr>
                <p:cNvGrpSpPr/>
                <p:nvPr/>
              </p:nvGrpSpPr>
              <p:grpSpPr>
                <a:xfrm>
                  <a:off x="6773820" y="3357230"/>
                  <a:ext cx="1525784" cy="1246643"/>
                  <a:chOff x="6348517" y="3110022"/>
                  <a:chExt cx="1525784" cy="1246643"/>
                </a:xfrm>
              </p:grpSpPr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6747365B-A3F1-554B-906E-F90573FBBF4C}"/>
                      </a:ext>
                    </a:extLst>
                  </p:cNvPr>
                  <p:cNvSpPr/>
                  <p:nvPr/>
                </p:nvSpPr>
                <p:spPr>
                  <a:xfrm>
                    <a:off x="6348517" y="3110022"/>
                    <a:ext cx="1525784" cy="124664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0AD47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70AD47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70AD47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70AD47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Strategy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Manager</a:t>
                    </a:r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B983C876-FD13-8644-A7DD-D96CD18316D3}"/>
                      </a:ext>
                    </a:extLst>
                  </p:cNvPr>
                  <p:cNvSpPr/>
                  <p:nvPr/>
                </p:nvSpPr>
                <p:spPr>
                  <a:xfrm>
                    <a:off x="6608489" y="3736614"/>
                    <a:ext cx="1005840" cy="567771"/>
                  </a:xfrm>
                  <a:prstGeom prst="ellipse">
                    <a:avLst/>
                  </a:prstGeom>
                  <a:solidFill>
                    <a:srgbClr val="70AD47"/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DC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Strategy</a:t>
                    </a:r>
                  </a:p>
                </p:txBody>
              </p:sp>
            </p:grpSp>
          </p:grpSp>
          <p:cxnSp>
            <p:nvCxnSpPr>
              <p:cNvPr id="82" name="Elbow Connector 81">
                <a:extLst>
                  <a:ext uri="{FF2B5EF4-FFF2-40B4-BE49-F238E27FC236}">
                    <a16:creationId xmlns:a16="http://schemas.microsoft.com/office/drawing/2014/main" id="{155B0FAB-2709-4242-AFCC-3C64BFB6578B}"/>
                  </a:ext>
                </a:extLst>
              </p:cNvPr>
              <p:cNvCxnSpPr>
                <a:cxnSpLocks/>
                <a:stCxn id="90" idx="0"/>
                <a:endCxn id="92" idx="0"/>
              </p:cNvCxnSpPr>
              <p:nvPr/>
            </p:nvCxnSpPr>
            <p:spPr>
              <a:xfrm rot="16200000" flipH="1">
                <a:off x="8391334" y="2502608"/>
                <a:ext cx="24424" cy="1733668"/>
              </a:xfrm>
              <a:prstGeom prst="bentConnector3">
                <a:avLst>
                  <a:gd name="adj1" fmla="val -935965"/>
                </a:avLst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3" name="Elbow Connector 82">
                <a:extLst>
                  <a:ext uri="{FF2B5EF4-FFF2-40B4-BE49-F238E27FC236}">
                    <a16:creationId xmlns:a16="http://schemas.microsoft.com/office/drawing/2014/main" id="{B2390E83-2807-984D-B7F8-AB41BABF13A1}"/>
                  </a:ext>
                </a:extLst>
              </p:cNvPr>
              <p:cNvCxnSpPr>
                <a:cxnSpLocks/>
                <a:stCxn id="93" idx="2"/>
                <a:endCxn id="90" idx="2"/>
              </p:cNvCxnSpPr>
              <p:nvPr/>
            </p:nvCxnSpPr>
            <p:spPr>
              <a:xfrm rot="5400000" flipH="1">
                <a:off x="8392504" y="3748081"/>
                <a:ext cx="22084" cy="1733668"/>
              </a:xfrm>
              <a:prstGeom prst="bentConnector3">
                <a:avLst>
                  <a:gd name="adj1" fmla="val -1035139"/>
                </a:avLst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451AEC54-7B7D-AA4B-B845-A846855264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0528" y="3817386"/>
                <a:ext cx="0" cy="372839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07059F0-939B-8B4E-8037-7347E075E6A8}"/>
                  </a:ext>
                </a:extLst>
              </p:cNvPr>
              <p:cNvSpPr txBox="1"/>
              <p:nvPr/>
            </p:nvSpPr>
            <p:spPr>
              <a:xfrm>
                <a:off x="7745191" y="2847230"/>
                <a:ext cx="123463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2.1. TGA mapping 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4B8BE80-2865-924D-A6E3-A4104025D8D8}"/>
                  </a:ext>
                </a:extLst>
              </p:cNvPr>
              <p:cNvSpPr txBox="1"/>
              <p:nvPr/>
            </p:nvSpPr>
            <p:spPr>
              <a:xfrm>
                <a:off x="8614339" y="3863076"/>
                <a:ext cx="14863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2.2. DC property check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0E753F4-D37E-FD41-8802-4545EAB0BBDB}"/>
                  </a:ext>
                </a:extLst>
              </p:cNvPr>
              <p:cNvSpPr txBox="1"/>
              <p:nvPr/>
            </p:nvSpPr>
            <p:spPr>
              <a:xfrm>
                <a:off x="7477489" y="4869206"/>
                <a:ext cx="17700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2.3a. DC strategy extraction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F665A75-7D8F-9E42-A4E5-C619B68AD917}"/>
                </a:ext>
              </a:extLst>
            </p:cNvPr>
            <p:cNvSpPr txBox="1"/>
            <p:nvPr/>
          </p:nvSpPr>
          <p:spPr>
            <a:xfrm>
              <a:off x="4008465" y="1984179"/>
              <a:ext cx="11641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3. plan execution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CB5B53-D9B0-4742-BCE4-EDAE9E8E8621}"/>
                </a:ext>
              </a:extLst>
            </p:cNvPr>
            <p:cNvSpPr txBox="1"/>
            <p:nvPr/>
          </p:nvSpPr>
          <p:spPr>
            <a:xfrm>
              <a:off x="5113632" y="3184570"/>
              <a:ext cx="12634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*.2. Strategy check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DA559BD-8D4A-0C41-8DF5-4E11EF52AF1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324180" y="4502776"/>
              <a:ext cx="604835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64C05EB-B4C3-F044-83BB-F17AF94FA168}"/>
                </a:ext>
              </a:extLst>
            </p:cNvPr>
            <p:cNvSpPr txBox="1"/>
            <p:nvPr/>
          </p:nvSpPr>
          <p:spPr>
            <a:xfrm>
              <a:off x="3650578" y="4212791"/>
              <a:ext cx="77617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*.1.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Execution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Feedback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A7C54B8-B608-7047-9925-129E4F7B9868}"/>
                </a:ext>
              </a:extLst>
            </p:cNvPr>
            <p:cNvSpPr txBox="1"/>
            <p:nvPr/>
          </p:nvSpPr>
          <p:spPr>
            <a:xfrm>
              <a:off x="5149992" y="3781869"/>
              <a:ext cx="1343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*.3. Strategy actions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7212E53-6BA8-6F46-9227-8B0362511A9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31899" y="4513410"/>
              <a:ext cx="604835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2C9DFDE-12F1-9F4B-BDD4-7DC1CD35CDD9}"/>
                </a:ext>
              </a:extLst>
            </p:cNvPr>
            <p:cNvSpPr txBox="1"/>
            <p:nvPr/>
          </p:nvSpPr>
          <p:spPr>
            <a:xfrm>
              <a:off x="4753799" y="4210992"/>
              <a:ext cx="84991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*.4.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Token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Dispatching</a:t>
              </a:r>
            </a:p>
          </p:txBody>
        </p:sp>
        <p:cxnSp>
          <p:nvCxnSpPr>
            <p:cNvPr id="78" name="Elbow Connector 77">
              <a:extLst>
                <a:ext uri="{FF2B5EF4-FFF2-40B4-BE49-F238E27FC236}">
                  <a16:creationId xmlns:a16="http://schemas.microsoft.com/office/drawing/2014/main" id="{A2A2605D-9D73-E644-92EF-C0EB7F62B7DE}"/>
                </a:ext>
              </a:extLst>
            </p:cNvPr>
            <p:cNvCxnSpPr>
              <a:cxnSpLocks/>
              <a:stCxn id="93" idx="3"/>
              <a:endCxn id="94" idx="3"/>
            </p:cNvCxnSpPr>
            <p:nvPr/>
          </p:nvCxnSpPr>
          <p:spPr>
            <a:xfrm flipH="1" flipV="1">
              <a:off x="6401692" y="1150083"/>
              <a:ext cx="3641320" cy="2970925"/>
            </a:xfrm>
            <a:prstGeom prst="bentConnector3">
              <a:avLst>
                <a:gd name="adj1" fmla="val -6278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EF61C9B-FAED-6A48-A841-1F8CB2D98543}"/>
                </a:ext>
              </a:extLst>
            </p:cNvPr>
            <p:cNvSpPr txBox="1"/>
            <p:nvPr/>
          </p:nvSpPr>
          <p:spPr>
            <a:xfrm>
              <a:off x="7496725" y="852095"/>
              <a:ext cx="17315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2.3b. No DC strategy found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38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Evaluation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investigate the </a:t>
            </a:r>
            <a:r>
              <a:rPr lang="en-US" i="1" dirty="0">
                <a:solidFill>
                  <a:srgbClr val="FF0000"/>
                </a:solidFill>
              </a:rPr>
              <a:t>practical feasibility </a:t>
            </a:r>
            <a:r>
              <a:rPr lang="en-US" dirty="0"/>
              <a:t>of the TGA-based approach (online)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Test the performance </a:t>
            </a:r>
            <a:r>
              <a:rPr lang="en-US" dirty="0"/>
              <a:t>of verification, strategy generation and strategy management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benchmarking problem </a:t>
            </a:r>
            <a:r>
              <a:rPr lang="en-US" dirty="0"/>
              <a:t>inspired by a Space Long-Term Mission Planning problem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3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benchmark domain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A generic space domain derived from </a:t>
            </a:r>
            <a:r>
              <a:rPr lang="en-US" sz="2000" dirty="0" err="1"/>
              <a:t>MrSPOCK’s</a:t>
            </a:r>
            <a:r>
              <a:rPr lang="en-US" sz="2000" dirty="0"/>
              <a:t> LTP problem</a:t>
            </a:r>
          </a:p>
          <a:p>
            <a:pPr eaLnBrk="1" hangingPunct="1">
              <a:lnSpc>
                <a:spcPct val="70000"/>
              </a:lnSpc>
              <a:spcAft>
                <a:spcPts val="600"/>
              </a:spcAft>
              <a:buNone/>
            </a:pPr>
            <a:r>
              <a:rPr lang="en-US" sz="1600" dirty="0"/>
              <a:t> </a:t>
            </a:r>
            <a:br>
              <a:rPr lang="en-US" sz="1600" dirty="0"/>
            </a:br>
            <a:endParaRPr lang="en-US" sz="1600" dirty="0"/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A remote space agent </a:t>
            </a:r>
            <a:br>
              <a:rPr lang="en-US" sz="2000" dirty="0"/>
            </a:br>
            <a:r>
              <a:rPr lang="en-US" sz="2000" dirty="0"/>
              <a:t>is to be controlled to accomplish some required tasks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US" sz="2000" dirty="0"/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Different Domain versions with increasing complexity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33191"/>
            <a:ext cx="4038600" cy="45307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3843797" y="1870364"/>
            <a:ext cx="5354637" cy="3789374"/>
            <a:chOff x="3662363" y="2200264"/>
            <a:chExt cx="5354637" cy="3789374"/>
          </a:xfrm>
        </p:grpSpPr>
        <p:sp>
          <p:nvSpPr>
            <p:cNvPr id="39952" name="Text Box 41"/>
            <p:cNvSpPr txBox="1">
              <a:spLocks noChangeArrowheads="1"/>
            </p:cNvSpPr>
            <p:nvPr/>
          </p:nvSpPr>
          <p:spPr bwMode="auto">
            <a:xfrm>
              <a:off x="3662363" y="4267200"/>
              <a:ext cx="1478394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ea typeface="MS PGothic" pitchFamily="34" charset="-128"/>
                  <a:cs typeface="MS PGothic" pitchFamily="34" charset="-128"/>
                </a:rPr>
                <a:t>Ground Station</a:t>
              </a:r>
            </a:p>
            <a:p>
              <a:pPr algn="ctr"/>
              <a:r>
                <a:rPr lang="en-US" sz="1400" b="1">
                  <a:ea typeface="MS PGothic" pitchFamily="34" charset="-128"/>
                  <a:cs typeface="MS PGothic" pitchFamily="34" charset="-128"/>
                </a:rPr>
                <a:t>Availability </a:t>
              </a:r>
            </a:p>
            <a:p>
              <a:pPr algn="ctr"/>
              <a:r>
                <a:rPr lang="en-US" sz="1400" b="1">
                  <a:ea typeface="MS PGothic" pitchFamily="34" charset="-128"/>
                  <a:cs typeface="MS PGothic" pitchFamily="34" charset="-128"/>
                </a:rPr>
                <a:t>Timelines</a:t>
              </a:r>
            </a:p>
          </p:txBody>
        </p:sp>
        <p:sp>
          <p:nvSpPr>
            <p:cNvPr id="39953" name="Text Box 42"/>
            <p:cNvSpPr txBox="1">
              <a:spLocks noChangeArrowheads="1"/>
            </p:cNvSpPr>
            <p:nvPr/>
          </p:nvSpPr>
          <p:spPr bwMode="auto">
            <a:xfrm rot="16200000">
              <a:off x="5064611" y="4008398"/>
              <a:ext cx="531813" cy="274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ea typeface="MS PGothic" pitchFamily="34" charset="-128"/>
                  <a:cs typeface="MS PGothic" pitchFamily="34" charset="-128"/>
                </a:rPr>
                <a:t>MAD</a:t>
              </a:r>
            </a:p>
          </p:txBody>
        </p:sp>
        <p:sp>
          <p:nvSpPr>
            <p:cNvPr id="39954" name="Text Box 43"/>
            <p:cNvSpPr txBox="1">
              <a:spLocks noChangeArrowheads="1"/>
            </p:cNvSpPr>
            <p:nvPr/>
          </p:nvSpPr>
          <p:spPr bwMode="auto">
            <a:xfrm rot="16200000">
              <a:off x="5069374" y="5070435"/>
              <a:ext cx="522288" cy="274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ea typeface="MS PGothic" pitchFamily="34" charset="-128"/>
                  <a:cs typeface="MS PGothic" pitchFamily="34" charset="-128"/>
                </a:rPr>
                <a:t>NNO</a:t>
              </a:r>
            </a:p>
          </p:txBody>
        </p:sp>
        <p:sp>
          <p:nvSpPr>
            <p:cNvPr id="39955" name="Text Box 44"/>
            <p:cNvSpPr txBox="1">
              <a:spLocks noChangeArrowheads="1"/>
            </p:cNvSpPr>
            <p:nvPr/>
          </p:nvSpPr>
          <p:spPr bwMode="auto">
            <a:xfrm rot="16200000">
              <a:off x="5077311" y="4525923"/>
              <a:ext cx="506413" cy="274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ea typeface="MS PGothic" pitchFamily="34" charset="-128"/>
                  <a:cs typeface="MS PGothic" pitchFamily="34" charset="-128"/>
                </a:rPr>
                <a:t>CEB</a:t>
              </a:r>
            </a:p>
          </p:txBody>
        </p:sp>
        <p:sp>
          <p:nvSpPr>
            <p:cNvPr id="39957" name="Rectangle 100"/>
            <p:cNvSpPr>
              <a:spLocks noChangeArrowheads="1"/>
            </p:cNvSpPr>
            <p:nvPr/>
          </p:nvSpPr>
          <p:spPr bwMode="auto">
            <a:xfrm>
              <a:off x="5491696" y="2743200"/>
              <a:ext cx="2820222" cy="3810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58" name="Rectangle 101"/>
            <p:cNvSpPr>
              <a:spLocks noChangeArrowheads="1"/>
            </p:cNvSpPr>
            <p:nvPr/>
          </p:nvSpPr>
          <p:spPr bwMode="auto">
            <a:xfrm>
              <a:off x="5872807" y="2743200"/>
              <a:ext cx="533555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200"/>
                <a:t>Maint</a:t>
              </a:r>
            </a:p>
          </p:txBody>
        </p:sp>
        <p:sp>
          <p:nvSpPr>
            <p:cNvPr id="39959" name="Rectangle 102"/>
            <p:cNvSpPr>
              <a:spLocks noChangeArrowheads="1"/>
            </p:cNvSpPr>
            <p:nvPr/>
          </p:nvSpPr>
          <p:spPr bwMode="auto">
            <a:xfrm>
              <a:off x="7473474" y="2743200"/>
              <a:ext cx="381111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200"/>
                <a:t>Sc</a:t>
              </a:r>
            </a:p>
          </p:txBody>
        </p:sp>
        <p:sp>
          <p:nvSpPr>
            <p:cNvPr id="39960" name="Rectangle 103"/>
            <p:cNvSpPr>
              <a:spLocks noChangeArrowheads="1"/>
            </p:cNvSpPr>
            <p:nvPr/>
          </p:nvSpPr>
          <p:spPr bwMode="auto">
            <a:xfrm>
              <a:off x="7397251" y="2743200"/>
              <a:ext cx="76222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it-IT" sz="1200"/>
            </a:p>
          </p:txBody>
        </p:sp>
        <p:sp>
          <p:nvSpPr>
            <p:cNvPr id="39961" name="Rectangle 104"/>
            <p:cNvSpPr>
              <a:spLocks noChangeArrowheads="1"/>
            </p:cNvSpPr>
            <p:nvPr/>
          </p:nvSpPr>
          <p:spPr bwMode="auto">
            <a:xfrm>
              <a:off x="7854585" y="2743200"/>
              <a:ext cx="76222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it-IT" sz="1200"/>
            </a:p>
          </p:txBody>
        </p:sp>
        <p:sp>
          <p:nvSpPr>
            <p:cNvPr id="39962" name="Rectangle 105"/>
            <p:cNvSpPr>
              <a:spLocks noChangeArrowheads="1"/>
            </p:cNvSpPr>
            <p:nvPr/>
          </p:nvSpPr>
          <p:spPr bwMode="auto">
            <a:xfrm>
              <a:off x="6406363" y="2743200"/>
              <a:ext cx="990889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200"/>
                <a:t>Comm</a:t>
              </a:r>
            </a:p>
          </p:txBody>
        </p:sp>
        <p:sp>
          <p:nvSpPr>
            <p:cNvPr id="39967" name="Text Box 69"/>
            <p:cNvSpPr txBox="1">
              <a:spLocks noChangeArrowheads="1"/>
            </p:cNvSpPr>
            <p:nvPr/>
          </p:nvSpPr>
          <p:spPr bwMode="auto">
            <a:xfrm>
              <a:off x="3897381" y="2667000"/>
              <a:ext cx="1518092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ea typeface="MS PGothic" pitchFamily="34" charset="-128"/>
                  <a:cs typeface="MS PGothic" pitchFamily="34" charset="-128"/>
                </a:rPr>
                <a:t>Spacecraft</a:t>
              </a:r>
            </a:p>
            <a:p>
              <a:pPr algn="ctr"/>
              <a:r>
                <a:rPr lang="en-US" sz="1400" b="1">
                  <a:ea typeface="MS PGothic" pitchFamily="34" charset="-128"/>
                  <a:cs typeface="MS PGothic" pitchFamily="34" charset="-128"/>
                </a:rPr>
                <a:t>Operative Mode</a:t>
              </a:r>
            </a:p>
          </p:txBody>
        </p:sp>
        <p:sp>
          <p:nvSpPr>
            <p:cNvPr id="39968" name="Rectangle 111"/>
            <p:cNvSpPr>
              <a:spLocks noChangeArrowheads="1"/>
            </p:cNvSpPr>
            <p:nvPr/>
          </p:nvSpPr>
          <p:spPr bwMode="auto">
            <a:xfrm>
              <a:off x="5491696" y="4495800"/>
              <a:ext cx="76222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69" name="Rectangle 112"/>
            <p:cNvSpPr>
              <a:spLocks noChangeArrowheads="1"/>
            </p:cNvSpPr>
            <p:nvPr/>
          </p:nvSpPr>
          <p:spPr bwMode="auto">
            <a:xfrm>
              <a:off x="5491696" y="5029200"/>
              <a:ext cx="2820222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70" name="AutoShape 75"/>
            <p:cNvSpPr>
              <a:spLocks/>
            </p:cNvSpPr>
            <p:nvPr/>
          </p:nvSpPr>
          <p:spPr bwMode="auto">
            <a:xfrm>
              <a:off x="5110585" y="3733800"/>
              <a:ext cx="76222" cy="1828800"/>
            </a:xfrm>
            <a:prstGeom prst="leftBrace">
              <a:avLst>
                <a:gd name="adj1" fmla="val 2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71" name="Rectangle 114"/>
            <p:cNvSpPr>
              <a:spLocks noChangeArrowheads="1"/>
            </p:cNvSpPr>
            <p:nvPr/>
          </p:nvSpPr>
          <p:spPr bwMode="auto">
            <a:xfrm>
              <a:off x="6177696" y="3962400"/>
              <a:ext cx="1219555" cy="3810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000"/>
                <a:t>Available</a:t>
              </a:r>
            </a:p>
            <a:p>
              <a:pPr algn="ctr"/>
              <a:r>
                <a:rPr lang="it-IT" sz="1000"/>
                <a:t>(151.300,ul_dl,70m)</a:t>
              </a:r>
            </a:p>
          </p:txBody>
        </p:sp>
        <p:sp>
          <p:nvSpPr>
            <p:cNvPr id="39972" name="Rectangle 115"/>
            <p:cNvSpPr>
              <a:spLocks noChangeArrowheads="1"/>
            </p:cNvSpPr>
            <p:nvPr/>
          </p:nvSpPr>
          <p:spPr bwMode="auto">
            <a:xfrm>
              <a:off x="5567918" y="4495800"/>
              <a:ext cx="1295778" cy="3810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it-IT" sz="1000"/>
            </a:p>
            <a:p>
              <a:pPr algn="ctr"/>
              <a:endParaRPr lang="it-IT" sz="1000"/>
            </a:p>
            <a:p>
              <a:pPr algn="ctr"/>
              <a:r>
                <a:rPr lang="it-IT" sz="1000"/>
                <a:t>Available</a:t>
              </a:r>
            </a:p>
            <a:p>
              <a:pPr algn="ctr"/>
              <a:r>
                <a:rPr lang="it-IT" sz="1000"/>
                <a:t>(91.400,dl,34m)</a:t>
              </a:r>
            </a:p>
            <a:p>
              <a:pPr algn="ctr"/>
              <a:endParaRPr lang="it-IT"/>
            </a:p>
          </p:txBody>
        </p:sp>
        <p:sp>
          <p:nvSpPr>
            <p:cNvPr id="39973" name="Text Box 30"/>
            <p:cNvSpPr txBox="1">
              <a:spLocks noChangeArrowheads="1"/>
            </p:cNvSpPr>
            <p:nvPr/>
          </p:nvSpPr>
          <p:spPr bwMode="auto">
            <a:xfrm>
              <a:off x="8159473" y="5715000"/>
              <a:ext cx="4716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ea typeface="MS PGothic" pitchFamily="34" charset="-128"/>
                  <a:cs typeface="MS PGothic" pitchFamily="34" charset="-128"/>
                </a:rPr>
                <a:t>time</a:t>
              </a:r>
            </a:p>
          </p:txBody>
        </p:sp>
        <p:sp>
          <p:nvSpPr>
            <p:cNvPr id="39974" name="Line 32"/>
            <p:cNvSpPr>
              <a:spLocks noChangeShapeType="1"/>
            </p:cNvSpPr>
            <p:nvPr/>
          </p:nvSpPr>
          <p:spPr bwMode="auto">
            <a:xfrm flipV="1">
              <a:off x="4119696" y="5700726"/>
              <a:ext cx="4597170" cy="14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75" name="Rectangle 118"/>
            <p:cNvSpPr>
              <a:spLocks noChangeArrowheads="1"/>
            </p:cNvSpPr>
            <p:nvPr/>
          </p:nvSpPr>
          <p:spPr bwMode="auto">
            <a:xfrm>
              <a:off x="5949029" y="5029200"/>
              <a:ext cx="686000" cy="3810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76" name="Rectangle 119"/>
            <p:cNvSpPr>
              <a:spLocks noChangeArrowheads="1"/>
            </p:cNvSpPr>
            <p:nvPr/>
          </p:nvSpPr>
          <p:spPr bwMode="auto">
            <a:xfrm>
              <a:off x="6939918" y="5029200"/>
              <a:ext cx="381111" cy="3810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77" name="Rectangle 120"/>
            <p:cNvSpPr>
              <a:spLocks noChangeArrowheads="1"/>
            </p:cNvSpPr>
            <p:nvPr/>
          </p:nvSpPr>
          <p:spPr bwMode="auto">
            <a:xfrm>
              <a:off x="7549696" y="5029200"/>
              <a:ext cx="533555" cy="3810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78" name="Rectangle 121"/>
            <p:cNvSpPr>
              <a:spLocks noChangeArrowheads="1"/>
            </p:cNvSpPr>
            <p:nvPr/>
          </p:nvSpPr>
          <p:spPr bwMode="auto">
            <a:xfrm>
              <a:off x="7397251" y="3962400"/>
              <a:ext cx="914667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800" dirty="0" err="1"/>
                <a:t>Unavailable</a:t>
              </a:r>
              <a:r>
                <a:rPr lang="it-IT" sz="800" dirty="0"/>
                <a:t>()</a:t>
              </a:r>
            </a:p>
          </p:txBody>
        </p:sp>
        <p:sp>
          <p:nvSpPr>
            <p:cNvPr id="39979" name="Rectangle 122"/>
            <p:cNvSpPr>
              <a:spLocks noChangeArrowheads="1"/>
            </p:cNvSpPr>
            <p:nvPr/>
          </p:nvSpPr>
          <p:spPr bwMode="auto">
            <a:xfrm>
              <a:off x="5491696" y="3962400"/>
              <a:ext cx="6860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800"/>
                <a:t>Unavailable()</a:t>
              </a:r>
            </a:p>
          </p:txBody>
        </p:sp>
        <p:sp>
          <p:nvSpPr>
            <p:cNvPr id="39980" name="Rectangle 123"/>
            <p:cNvSpPr>
              <a:spLocks noChangeArrowheads="1"/>
            </p:cNvSpPr>
            <p:nvPr/>
          </p:nvSpPr>
          <p:spPr bwMode="auto">
            <a:xfrm>
              <a:off x="6863696" y="4495800"/>
              <a:ext cx="1448222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800"/>
                <a:t>Unavailable()</a:t>
              </a:r>
            </a:p>
          </p:txBody>
        </p:sp>
        <p:sp>
          <p:nvSpPr>
            <p:cNvPr id="39981" name="Text Box 83"/>
            <p:cNvSpPr txBox="1">
              <a:spLocks noChangeArrowheads="1"/>
            </p:cNvSpPr>
            <p:nvPr/>
          </p:nvSpPr>
          <p:spPr bwMode="auto">
            <a:xfrm>
              <a:off x="8092810" y="2200264"/>
              <a:ext cx="514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200"/>
                <a:t>Slew</a:t>
              </a:r>
            </a:p>
          </p:txBody>
        </p:sp>
        <p:sp>
          <p:nvSpPr>
            <p:cNvPr id="39982" name="Line 84"/>
            <p:cNvSpPr>
              <a:spLocks noChangeShapeType="1"/>
            </p:cNvSpPr>
            <p:nvPr/>
          </p:nvSpPr>
          <p:spPr bwMode="auto">
            <a:xfrm flipH="1">
              <a:off x="7878434" y="2557454"/>
              <a:ext cx="428753" cy="2857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83" name="Line 85"/>
            <p:cNvSpPr>
              <a:spLocks noChangeShapeType="1"/>
            </p:cNvSpPr>
            <p:nvPr/>
          </p:nvSpPr>
          <p:spPr bwMode="auto">
            <a:xfrm flipH="1">
              <a:off x="7449681" y="2414578"/>
              <a:ext cx="643129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84" name="Rectangle 127"/>
            <p:cNvSpPr>
              <a:spLocks noChangeArrowheads="1"/>
            </p:cNvSpPr>
            <p:nvPr/>
          </p:nvSpPr>
          <p:spPr bwMode="auto">
            <a:xfrm>
              <a:off x="5567918" y="2743200"/>
              <a:ext cx="304889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800"/>
                <a:t>Comm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5486400" y="3344863"/>
              <a:ext cx="2820988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7535863" y="3349625"/>
              <a:ext cx="46037" cy="381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7637463" y="3343275"/>
              <a:ext cx="44450" cy="381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7735888" y="3343275"/>
              <a:ext cx="46037" cy="381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9991" name="Line 68"/>
            <p:cNvSpPr>
              <a:spLocks noChangeShapeType="1"/>
            </p:cNvSpPr>
            <p:nvPr/>
          </p:nvSpPr>
          <p:spPr bwMode="auto">
            <a:xfrm flipV="1">
              <a:off x="7397251" y="3124200"/>
              <a:ext cx="0" cy="8382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92" name="Line 64"/>
            <p:cNvSpPr>
              <a:spLocks noChangeShapeType="1"/>
            </p:cNvSpPr>
            <p:nvPr/>
          </p:nvSpPr>
          <p:spPr bwMode="auto">
            <a:xfrm flipV="1">
              <a:off x="6406363" y="3124200"/>
              <a:ext cx="0" cy="8382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93" name="Line 88"/>
            <p:cNvSpPr>
              <a:spLocks noChangeShapeType="1"/>
            </p:cNvSpPr>
            <p:nvPr/>
          </p:nvSpPr>
          <p:spPr bwMode="auto">
            <a:xfrm>
              <a:off x="5872807" y="3124200"/>
              <a:ext cx="0" cy="1371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94" name="Line 87"/>
            <p:cNvSpPr>
              <a:spLocks noChangeShapeType="1"/>
            </p:cNvSpPr>
            <p:nvPr/>
          </p:nvSpPr>
          <p:spPr bwMode="auto">
            <a:xfrm>
              <a:off x="5567918" y="3124200"/>
              <a:ext cx="0" cy="1371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95" name="Text Box 69"/>
            <p:cNvSpPr txBox="1">
              <a:spLocks noChangeArrowheads="1"/>
            </p:cNvSpPr>
            <p:nvPr/>
          </p:nvSpPr>
          <p:spPr bwMode="auto">
            <a:xfrm>
              <a:off x="4281857" y="3392685"/>
              <a:ext cx="763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ea typeface="MS PGothic" pitchFamily="34" charset="-128"/>
                  <a:cs typeface="MS PGothic" pitchFamily="34" charset="-128"/>
                </a:rPr>
                <a:t>Device</a:t>
              </a:r>
            </a:p>
          </p:txBody>
        </p:sp>
        <p:sp>
          <p:nvSpPr>
            <p:cNvPr id="39996" name="Line 62"/>
            <p:cNvSpPr>
              <a:spLocks noChangeShapeType="1"/>
            </p:cNvSpPr>
            <p:nvPr/>
          </p:nvSpPr>
          <p:spPr bwMode="auto">
            <a:xfrm rot="10800000" flipH="1" flipV="1">
              <a:off x="7852300" y="3128958"/>
              <a:ext cx="0" cy="21431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 type="triangle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97" name="Line 63"/>
            <p:cNvSpPr>
              <a:spLocks noChangeShapeType="1"/>
            </p:cNvSpPr>
            <p:nvPr/>
          </p:nvSpPr>
          <p:spPr bwMode="auto">
            <a:xfrm rot="10800000" flipV="1">
              <a:off x="7484256" y="3128958"/>
              <a:ext cx="0" cy="21431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 type="triangle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98" name="Text Box 91"/>
            <p:cNvSpPr txBox="1">
              <a:spLocks noChangeArrowheads="1"/>
            </p:cNvSpPr>
            <p:nvPr/>
          </p:nvSpPr>
          <p:spPr bwMode="auto">
            <a:xfrm>
              <a:off x="7391289" y="3144835"/>
              <a:ext cx="535143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700"/>
                <a:t>DURING</a:t>
              </a:r>
            </a:p>
          </p:txBody>
        </p:sp>
        <p:sp>
          <p:nvSpPr>
            <p:cNvPr id="39999" name="Text Box 91"/>
            <p:cNvSpPr txBox="1">
              <a:spLocks noChangeArrowheads="1"/>
            </p:cNvSpPr>
            <p:nvPr/>
          </p:nvSpPr>
          <p:spPr bwMode="auto">
            <a:xfrm>
              <a:off x="6663634" y="3716339"/>
              <a:ext cx="535143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700"/>
                <a:t>DURING</a:t>
              </a:r>
            </a:p>
          </p:txBody>
        </p:sp>
        <p:sp>
          <p:nvSpPr>
            <p:cNvPr id="40000" name="Text Box 91"/>
            <p:cNvSpPr txBox="1">
              <a:spLocks noChangeArrowheads="1"/>
            </p:cNvSpPr>
            <p:nvPr/>
          </p:nvSpPr>
          <p:spPr bwMode="auto">
            <a:xfrm rot="16200000">
              <a:off x="5423505" y="3511518"/>
              <a:ext cx="534987" cy="198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700"/>
                <a:t>DURING</a:t>
              </a:r>
            </a:p>
          </p:txBody>
        </p:sp>
        <p:sp>
          <p:nvSpPr>
            <p:cNvPr id="39942" name="Text Box 83"/>
            <p:cNvSpPr txBox="1">
              <a:spLocks noChangeArrowheads="1"/>
            </p:cNvSpPr>
            <p:nvPr/>
          </p:nvSpPr>
          <p:spPr bwMode="auto">
            <a:xfrm>
              <a:off x="8258175" y="3016250"/>
              <a:ext cx="758825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200"/>
                <a:t>Warmup</a:t>
              </a:r>
            </a:p>
            <a:p>
              <a:endParaRPr lang="it-IT" sz="1200"/>
            </a:p>
            <a:p>
              <a:r>
                <a:rPr lang="it-IT" sz="1200"/>
                <a:t>Process</a:t>
              </a:r>
            </a:p>
            <a:p>
              <a:endParaRPr lang="it-IT" sz="1200"/>
            </a:p>
            <a:p>
              <a:r>
                <a:rPr lang="it-IT" sz="1200"/>
                <a:t>Turnoff</a:t>
              </a:r>
            </a:p>
          </p:txBody>
        </p:sp>
        <p:sp>
          <p:nvSpPr>
            <p:cNvPr id="39943" name="Line 84"/>
            <p:cNvSpPr>
              <a:spLocks noChangeShapeType="1"/>
            </p:cNvSpPr>
            <p:nvPr/>
          </p:nvSpPr>
          <p:spPr bwMode="auto">
            <a:xfrm flipH="1">
              <a:off x="7581900" y="3135313"/>
              <a:ext cx="714375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44" name="Line 84"/>
            <p:cNvSpPr>
              <a:spLocks noChangeShapeType="1"/>
            </p:cNvSpPr>
            <p:nvPr/>
          </p:nvSpPr>
          <p:spPr bwMode="auto">
            <a:xfrm flipH="1">
              <a:off x="7653338" y="3492500"/>
              <a:ext cx="642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45" name="Line 84"/>
            <p:cNvSpPr>
              <a:spLocks noChangeShapeType="1"/>
            </p:cNvSpPr>
            <p:nvPr/>
          </p:nvSpPr>
          <p:spPr bwMode="auto">
            <a:xfrm flipH="1" flipV="1">
              <a:off x="7796213" y="3563938"/>
              <a:ext cx="500062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176207" y="2655399"/>
            <a:ext cx="1783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Lucida Sans Unicode" charset="0"/>
              </a:rPr>
              <a:t>[</a:t>
            </a:r>
            <a:r>
              <a:rPr lang="en-US" sz="1400" dirty="0" err="1">
                <a:latin typeface="Lucida Sans Unicode" charset="0"/>
              </a:rPr>
              <a:t>Cesta</a:t>
            </a:r>
            <a:r>
              <a:rPr lang="en-US" sz="1400" dirty="0">
                <a:latin typeface="Lucida Sans Unicode" charset="0"/>
              </a:rPr>
              <a:t> et al. 2010]</a:t>
            </a:r>
          </a:p>
        </p:txBody>
      </p:sp>
    </p:spTree>
    <p:extLst>
      <p:ext uri="{BB962C8B-B14F-4D97-AF65-F5344CB8AC3E}">
        <p14:creationId xmlns:p14="http://schemas.microsoft.com/office/powerpoint/2010/main" val="7197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Experimental Results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3304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Different scenarios and execution contexts addressed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i="1" dirty="0">
                <a:solidFill>
                  <a:srgbClr val="FF0000"/>
                </a:solidFill>
              </a:rPr>
              <a:t>Goal requests</a:t>
            </a:r>
            <a:r>
              <a:rPr lang="en-US" sz="2600" dirty="0"/>
              <a:t>, determining the complexity (# of tokens) in the timelines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i="1" dirty="0">
                <a:solidFill>
                  <a:srgbClr val="FF0000"/>
                </a:solidFill>
              </a:rPr>
              <a:t>Temporal uncertainty</a:t>
            </a:r>
            <a:r>
              <a:rPr lang="en-US" sz="2600" dirty="0"/>
              <a:t>, determining the width of the time intervals constraining the duration of uncontrollable activities [10 – 30 seconds]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Increasing </a:t>
            </a:r>
            <a:r>
              <a:rPr lang="en-US" sz="2600" i="1" dirty="0">
                <a:solidFill>
                  <a:srgbClr val="FF0000"/>
                </a:solidFill>
              </a:rPr>
              <a:t>Temporal Horizon </a:t>
            </a:r>
            <a:r>
              <a:rPr lang="en-US" sz="2600" dirty="0"/>
              <a:t>for achieving scientific goals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dirty="0"/>
              <a:t>Problems with higher number of goals and larger temporal uncertainty are the hardest 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809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E4C9-C810-8542-AACB-0F0F1959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Experimental 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B4D548-9418-2242-8C29-D574915A1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320" y="1736077"/>
            <a:ext cx="3934633" cy="2116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10B958-528A-C645-8FB5-2F367AC19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874" y="4397340"/>
            <a:ext cx="4059079" cy="22738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689FF0-518D-9C4A-8003-C8C7962E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97339"/>
            <a:ext cx="4413120" cy="2277283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BAC621-899A-3F42-933C-86E5F2571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Rigid plans entail brittle execution</a:t>
            </a:r>
          </a:p>
          <a:p>
            <a:endParaRPr lang="en-US" sz="2000" dirty="0"/>
          </a:p>
          <a:p>
            <a:r>
              <a:rPr lang="en-US" sz="2000" dirty="0"/>
              <a:t>Verification and Strategy </a:t>
            </a:r>
            <a:br>
              <a:rPr lang="en-US" sz="2000" dirty="0"/>
            </a:br>
            <a:r>
              <a:rPr lang="en-US" sz="2000" dirty="0"/>
              <a:t>management latencies compatible </a:t>
            </a:r>
            <a:br>
              <a:rPr lang="en-US" sz="2000" dirty="0"/>
            </a:br>
            <a:r>
              <a:rPr lang="en-US" sz="2000" dirty="0"/>
              <a:t>with planning costs</a:t>
            </a:r>
          </a:p>
          <a:p>
            <a:endParaRPr lang="en-US" sz="2000" dirty="0"/>
          </a:p>
          <a:p>
            <a:r>
              <a:rPr lang="en-US" sz="2000" dirty="0"/>
              <a:t>Tiga2Exec successfully execute plans</a:t>
            </a:r>
            <a:br>
              <a:rPr lang="en-US" sz="2000" dirty="0"/>
            </a:br>
            <a:r>
              <a:rPr lang="en-US" sz="2000" dirty="0"/>
              <a:t>when DES is available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813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2127250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Verification and Validation</a:t>
            </a:r>
            <a:br>
              <a:rPr lang="en-US" dirty="0"/>
            </a:br>
            <a:r>
              <a:rPr lang="en-US" dirty="0"/>
              <a:t>meet Planning and Scheduling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521075"/>
            <a:ext cx="9144000" cy="1268114"/>
          </a:xfrm>
        </p:spPr>
        <p:txBody>
          <a:bodyPr/>
          <a:lstStyle/>
          <a:p>
            <a:r>
              <a:rPr lang="en-US" sz="2800" u="sng" dirty="0"/>
              <a:t>AndreA Orlandini </a:t>
            </a:r>
          </a:p>
          <a:p>
            <a:r>
              <a:rPr lang="en-US" sz="2800" u="sng" dirty="0"/>
              <a:t>(CNR-ISTC)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Email: </a:t>
            </a:r>
            <a:r>
              <a:rPr lang="en-US" sz="2000" b="1" dirty="0" err="1"/>
              <a:t>andrea.orlandini@istc.cnr.it</a:t>
            </a:r>
            <a:endParaRPr lang="en-US" sz="2000" b="1" dirty="0"/>
          </a:p>
          <a:p>
            <a:pPr algn="l"/>
            <a:r>
              <a:rPr lang="en-US" sz="2000" dirty="0"/>
              <a:t>National Research Council of Italy (CNR-ISTC)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0304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P&amp;S Autonomy and V&amp;V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P&amp;S systems are finding increased application in mission safety-critical and dependable systems</a:t>
            </a:r>
          </a:p>
          <a:p>
            <a:endParaRPr lang="en-US" sz="2400" dirty="0"/>
          </a:p>
          <a:p>
            <a:r>
              <a:rPr lang="en-US" sz="2400" dirty="0"/>
              <a:t>Model-based autonomy to generate plans to control a </a:t>
            </a:r>
            <a:r>
              <a:rPr lang="en-US" sz="2400" i="1" dirty="0"/>
              <a:t>plant</a:t>
            </a:r>
            <a:r>
              <a:rPr lang="en-US" sz="2400" dirty="0"/>
              <a:t>, e.g., a spacecraft or a rover</a:t>
            </a:r>
          </a:p>
          <a:p>
            <a:endParaRPr lang="en-US" sz="2400" i="1" dirty="0"/>
          </a:p>
          <a:p>
            <a:r>
              <a:rPr lang="en-US" sz="2400" dirty="0"/>
              <a:t>A first relevant example in a real-world context</a:t>
            </a:r>
          </a:p>
          <a:p>
            <a:pPr lvl="1"/>
            <a:r>
              <a:rPr lang="en-US" sz="2000" dirty="0"/>
              <a:t>Remote Agent Experiment (RAX) for Deep-space 1 (DS-1) mission endowed with V&amp;V technology – Livingstone (2001)</a:t>
            </a:r>
          </a:p>
          <a:p>
            <a:endParaRPr lang="en-US" sz="2400" dirty="0"/>
          </a:p>
          <a:p>
            <a:r>
              <a:rPr lang="en-US" sz="2400" dirty="0"/>
              <a:t>Nevertheless, tools and methodologies for V&amp;V of P&amp;S have received relatively little attention…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280976" y="5209613"/>
            <a:ext cx="291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Jonsson</a:t>
            </a:r>
            <a:r>
              <a:rPr lang="en-US" dirty="0"/>
              <a:t> et al. AIPS 2001)</a:t>
            </a:r>
          </a:p>
        </p:txBody>
      </p:sp>
    </p:spTree>
    <p:extLst>
      <p:ext uri="{BB962C8B-B14F-4D97-AF65-F5344CB8AC3E}">
        <p14:creationId xmlns:p14="http://schemas.microsoft.com/office/powerpoint/2010/main" val="794181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and Validation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Verification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	“</a:t>
            </a:r>
            <a:r>
              <a:rPr lang="en-GB" i="1" dirty="0"/>
              <a:t>Are we building/doing the thing right?</a:t>
            </a:r>
            <a:r>
              <a:rPr lang="ja-JP" altLang="en-GB" dirty="0"/>
              <a:t>”</a:t>
            </a:r>
            <a:endParaRPr lang="en-GB" dirty="0"/>
          </a:p>
          <a:p>
            <a:r>
              <a:rPr lang="en-GB" dirty="0"/>
              <a:t>The system should conform to its specification</a:t>
            </a:r>
          </a:p>
          <a:p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Validation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	 “</a:t>
            </a:r>
            <a:r>
              <a:rPr lang="en-GB" i="1" dirty="0"/>
              <a:t>Are we building</a:t>
            </a:r>
            <a:r>
              <a:rPr lang="en-GB" i="1"/>
              <a:t>/doing </a:t>
            </a:r>
            <a:r>
              <a:rPr lang="en-GB" i="1" dirty="0"/>
              <a:t>the right thing?</a:t>
            </a:r>
            <a:r>
              <a:rPr lang="ja-JP" altLang="en-GB" dirty="0"/>
              <a:t>”</a:t>
            </a:r>
            <a:endParaRPr lang="en-GB" dirty="0"/>
          </a:p>
          <a:p>
            <a:r>
              <a:rPr lang="en-GB" dirty="0"/>
              <a:t>The system should do what the user really requires</a:t>
            </a:r>
          </a:p>
        </p:txBody>
      </p:sp>
    </p:spTree>
    <p:extLst>
      <p:ext uri="{BB962C8B-B14F-4D97-AF65-F5344CB8AC3E}">
        <p14:creationId xmlns:p14="http://schemas.microsoft.com/office/powerpoint/2010/main" val="273785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>
                <a:solidFill>
                  <a:srgbClr val="DA1F28"/>
                </a:solidFill>
              </a:rPr>
              <a:t>Timeline</a:t>
            </a:r>
            <a:r>
              <a:rPr lang="en-US" b="1" i="1" dirty="0">
                <a:solidFill>
                  <a:srgbClr val="FF0000"/>
                </a:solidFill>
              </a:rPr>
              <a:t>-</a:t>
            </a:r>
            <a:r>
              <a:rPr lang="en-US" i="1" dirty="0">
                <a:solidFill>
                  <a:srgbClr val="DA1F28"/>
                </a:solidFill>
              </a:rPr>
              <a:t>Based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Planning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has been shown effective in real world applications</a:t>
            </a:r>
          </a:p>
          <a:p>
            <a:endParaRPr lang="en-US" dirty="0"/>
          </a:p>
          <a:p>
            <a:r>
              <a:rPr lang="en-US" dirty="0"/>
              <a:t>Nevertheless, a </a:t>
            </a:r>
            <a:r>
              <a:rPr lang="en-US" i="1" dirty="0">
                <a:solidFill>
                  <a:srgbClr val="DA1F28"/>
                </a:solidFill>
              </a:rPr>
              <a:t>limited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investigation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of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its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formal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properties</a:t>
            </a:r>
          </a:p>
          <a:p>
            <a:endParaRPr lang="en-US" dirty="0"/>
          </a:p>
          <a:p>
            <a:r>
              <a:rPr lang="en-US" dirty="0"/>
              <a:t>We are investigating the </a:t>
            </a:r>
            <a:r>
              <a:rPr lang="en-US" i="1" dirty="0">
                <a:solidFill>
                  <a:srgbClr val="DA1F28"/>
                </a:solidFill>
              </a:rPr>
              <a:t>integration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of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V&amp;V and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plan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generation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and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execution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i="1" dirty="0">
              <a:solidFill>
                <a:srgbClr val="DA1F28"/>
              </a:solidFill>
            </a:endParaRPr>
          </a:p>
          <a:p>
            <a:r>
              <a:rPr lang="en-US" dirty="0"/>
              <a:t>A recent initiative aims at providing</a:t>
            </a:r>
            <a:r>
              <a:rPr lang="en-US" b="1" i="1" dirty="0"/>
              <a:t> </a:t>
            </a:r>
            <a:r>
              <a:rPr lang="en-US" i="1" dirty="0">
                <a:solidFill>
                  <a:srgbClr val="DA1F28"/>
                </a:solidFill>
              </a:rPr>
              <a:t>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CF001F"/>
                </a:solidFill>
              </a:rPr>
              <a:t>well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founded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formalization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for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planning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&amp;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execution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with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timelines</a:t>
            </a:r>
          </a:p>
          <a:p>
            <a:endParaRPr lang="en-US" i="1" dirty="0">
              <a:solidFill>
                <a:srgbClr val="DA1F28"/>
              </a:solidFill>
            </a:endParaRPr>
          </a:p>
          <a:p>
            <a:r>
              <a:rPr lang="en-US" dirty="0"/>
              <a:t>This also opens the way for having </a:t>
            </a:r>
            <a:r>
              <a:rPr lang="en-US" i="1" dirty="0">
                <a:solidFill>
                  <a:srgbClr val="CF001F"/>
                </a:solidFill>
              </a:rPr>
              <a:t>results also on expressiveness and complexity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&amp; Motivations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115" y="2201382"/>
            <a:ext cx="7201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/>
              <a:t>Muscettola</a:t>
            </a:r>
            <a:r>
              <a:rPr lang="en-US" sz="1400" dirty="0"/>
              <a:t> 94, </a:t>
            </a:r>
            <a:r>
              <a:rPr lang="en-US" sz="1400" dirty="0" err="1"/>
              <a:t>Jonsson</a:t>
            </a:r>
            <a:r>
              <a:rPr lang="en-US" sz="1400" dirty="0"/>
              <a:t> et al 2000, Frank &amp; </a:t>
            </a:r>
            <a:r>
              <a:rPr lang="en-US" sz="1400" dirty="0" err="1"/>
              <a:t>Jonsson</a:t>
            </a:r>
            <a:r>
              <a:rPr lang="en-US" sz="1400" dirty="0"/>
              <a:t> 2003, </a:t>
            </a:r>
            <a:r>
              <a:rPr lang="en-US" sz="1400" dirty="0" err="1"/>
              <a:t>Cesta</a:t>
            </a:r>
            <a:r>
              <a:rPr lang="en-US" sz="1400" dirty="0"/>
              <a:t> et al 2008, etc]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9674" y="3795398"/>
            <a:ext cx="4233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/>
              <a:t>Cesta</a:t>
            </a:r>
            <a:r>
              <a:rPr lang="en-US" sz="1400" dirty="0"/>
              <a:t> et al 2010, 2011, 2013, Orlandini et al 2014]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3770713" y="4998411"/>
            <a:ext cx="5359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/>
              <a:t>Cialdea</a:t>
            </a:r>
            <a:r>
              <a:rPr lang="en-US" sz="1400" dirty="0"/>
              <a:t> et al 2014, </a:t>
            </a:r>
            <a:r>
              <a:rPr lang="en-US" sz="1400" dirty="0" err="1"/>
              <a:t>Cialdea</a:t>
            </a:r>
            <a:r>
              <a:rPr lang="en-US" sz="1400" dirty="0"/>
              <a:t> &amp; Orlandini 2015, </a:t>
            </a:r>
            <a:r>
              <a:rPr lang="en-US" sz="1400" dirty="0" err="1"/>
              <a:t>Cialdea</a:t>
            </a:r>
            <a:r>
              <a:rPr lang="en-US" sz="1400" dirty="0"/>
              <a:t> et al 2016]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95DD11D-2680-524E-8C4E-A99B8A963B3B}"/>
              </a:ext>
            </a:extLst>
          </p:cNvPr>
          <p:cNvSpPr txBox="1"/>
          <p:nvPr/>
        </p:nvSpPr>
        <p:spPr>
          <a:xfrm>
            <a:off x="5781459" y="5829206"/>
            <a:ext cx="3307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/>
              <a:t>Gigante</a:t>
            </a:r>
            <a:r>
              <a:rPr lang="en-US" sz="1400" dirty="0"/>
              <a:t> et al 2017, </a:t>
            </a:r>
            <a:r>
              <a:rPr lang="en-US" sz="1400" dirty="0" err="1"/>
              <a:t>Gigante</a:t>
            </a:r>
            <a:r>
              <a:rPr lang="en-US" sz="1400" dirty="0"/>
              <a:t> et al 2018]</a:t>
            </a:r>
          </a:p>
        </p:txBody>
      </p:sp>
    </p:spTree>
    <p:extLst>
      <p:ext uri="{BB962C8B-B14F-4D97-AF65-F5344CB8AC3E}">
        <p14:creationId xmlns:p14="http://schemas.microsoft.com/office/powerpoint/2010/main" val="3532844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Generic Plan-based Controller</a:t>
            </a:r>
          </a:p>
        </p:txBody>
      </p:sp>
      <p:pic>
        <p:nvPicPr>
          <p:cNvPr id="6" name="Segnaposto contenuto 5" descr="vvps-architecture_NEW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88" r="-13688"/>
          <a:stretch>
            <a:fillRect/>
          </a:stretch>
        </p:blipFill>
        <p:spPr/>
      </p:pic>
      <p:sp>
        <p:nvSpPr>
          <p:cNvPr id="5" name="Rectangular Callout 193"/>
          <p:cNvSpPr/>
          <p:nvPr/>
        </p:nvSpPr>
        <p:spPr>
          <a:xfrm>
            <a:off x="285720" y="2317749"/>
            <a:ext cx="2357454" cy="1119184"/>
          </a:xfrm>
          <a:prstGeom prst="wedgeRectCallout">
            <a:avLst>
              <a:gd name="adj1" fmla="val 27968"/>
              <a:gd name="adj2" fmla="val -628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GB" dirty="0"/>
              <a:t>Model fails to capture critical behaviour of physical system</a:t>
            </a:r>
          </a:p>
        </p:txBody>
      </p:sp>
      <p:sp>
        <p:nvSpPr>
          <p:cNvPr id="7" name="Rectangular Callout 194"/>
          <p:cNvSpPr/>
          <p:nvPr/>
        </p:nvSpPr>
        <p:spPr>
          <a:xfrm>
            <a:off x="4876783" y="1214423"/>
            <a:ext cx="2428892" cy="785828"/>
          </a:xfrm>
          <a:prstGeom prst="wedgeRectCallout">
            <a:avLst>
              <a:gd name="adj1" fmla="val -51892"/>
              <a:gd name="adj2" fmla="val 1055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GB" dirty="0"/>
              <a:t>Software failure/semantic failure</a:t>
            </a:r>
          </a:p>
        </p:txBody>
      </p:sp>
      <p:sp>
        <p:nvSpPr>
          <p:cNvPr id="8" name="Rectangular Callout 195"/>
          <p:cNvSpPr/>
          <p:nvPr/>
        </p:nvSpPr>
        <p:spPr>
          <a:xfrm>
            <a:off x="7072298" y="5370503"/>
            <a:ext cx="2071702" cy="1428760"/>
          </a:xfrm>
          <a:prstGeom prst="wedgeRectCallout">
            <a:avLst>
              <a:gd name="adj1" fmla="val -50901"/>
              <a:gd name="adj2" fmla="val -1152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GB" dirty="0"/>
              <a:t>Mismatch in action interpretation between model and executive</a:t>
            </a:r>
          </a:p>
        </p:txBody>
      </p:sp>
      <p:sp>
        <p:nvSpPr>
          <p:cNvPr id="9" name="Rectangular Callout 196"/>
          <p:cNvSpPr/>
          <p:nvPr/>
        </p:nvSpPr>
        <p:spPr>
          <a:xfrm>
            <a:off x="142844" y="5559421"/>
            <a:ext cx="3214710" cy="1143008"/>
          </a:xfrm>
          <a:prstGeom prst="wedgeRectCallout">
            <a:avLst>
              <a:gd name="adj1" fmla="val 71987"/>
              <a:gd name="adj2" fmla="val -477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GB" dirty="0"/>
              <a:t>Physical system behaves unexpectedly – physical fault or world generates spurious event</a:t>
            </a:r>
          </a:p>
        </p:txBody>
      </p:sp>
      <p:sp>
        <p:nvSpPr>
          <p:cNvPr id="10" name="Explosion 2 197"/>
          <p:cNvSpPr/>
          <p:nvPr/>
        </p:nvSpPr>
        <p:spPr>
          <a:xfrm>
            <a:off x="428596" y="1333480"/>
            <a:ext cx="2714644" cy="103663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V&amp;V</a:t>
            </a:r>
          </a:p>
        </p:txBody>
      </p:sp>
      <p:sp>
        <p:nvSpPr>
          <p:cNvPr id="11" name="Explosion 2 198"/>
          <p:cNvSpPr/>
          <p:nvPr/>
        </p:nvSpPr>
        <p:spPr>
          <a:xfrm>
            <a:off x="6705581" y="4618027"/>
            <a:ext cx="2714644" cy="92869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V&amp;V</a:t>
            </a:r>
          </a:p>
        </p:txBody>
      </p:sp>
      <p:sp>
        <p:nvSpPr>
          <p:cNvPr id="12" name="Explosion 2 199"/>
          <p:cNvSpPr/>
          <p:nvPr/>
        </p:nvSpPr>
        <p:spPr>
          <a:xfrm>
            <a:off x="5873740" y="99200"/>
            <a:ext cx="3270261" cy="111522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V&amp;V</a:t>
            </a:r>
          </a:p>
        </p:txBody>
      </p:sp>
      <p:sp>
        <p:nvSpPr>
          <p:cNvPr id="13" name="Explosion 2 200"/>
          <p:cNvSpPr/>
          <p:nvPr/>
        </p:nvSpPr>
        <p:spPr>
          <a:xfrm>
            <a:off x="71405" y="4445007"/>
            <a:ext cx="2928958" cy="122553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V&amp;V</a:t>
            </a:r>
          </a:p>
        </p:txBody>
      </p:sp>
    </p:spTree>
    <p:extLst>
      <p:ext uri="{BB962C8B-B14F-4D97-AF65-F5344CB8AC3E}">
        <p14:creationId xmlns:p14="http://schemas.microsoft.com/office/powerpoint/2010/main" val="31812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ULISSE, </a:t>
            </a:r>
            <a:r>
              <a:rPr lang="it-IT" dirty="0" err="1"/>
              <a:t>USOCs</a:t>
            </a:r>
            <a:r>
              <a:rPr lang="it-IT" dirty="0"/>
              <a:t> and </a:t>
            </a:r>
            <a:r>
              <a:rPr lang="it-IT" dirty="0" err="1"/>
              <a:t>Increment</a:t>
            </a:r>
            <a:r>
              <a:rPr lang="it-IT" dirty="0"/>
              <a:t> Planning </a:t>
            </a:r>
            <a:r>
              <a:rPr lang="it-IT" dirty="0" err="1"/>
              <a:t>Processes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i="1" dirty="0">
                <a:solidFill>
                  <a:schemeClr val="accent2"/>
                </a:solidFill>
              </a:rPr>
              <a:t>ULISSE </a:t>
            </a:r>
            <a:r>
              <a:rPr lang="it-IT" dirty="0" err="1"/>
              <a:t>aims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improving</a:t>
            </a:r>
            <a:r>
              <a:rPr lang="it-IT" dirty="0"/>
              <a:t> </a:t>
            </a:r>
            <a:r>
              <a:rPr lang="it-IT" i="1" dirty="0" err="1"/>
              <a:t>preservation</a:t>
            </a:r>
            <a:r>
              <a:rPr lang="it-IT" i="1" dirty="0"/>
              <a:t>, </a:t>
            </a:r>
            <a:r>
              <a:rPr lang="it-IT" i="1" dirty="0" err="1"/>
              <a:t>valorization</a:t>
            </a:r>
            <a:r>
              <a:rPr lang="it-IT" i="1" dirty="0"/>
              <a:t> and </a:t>
            </a:r>
            <a:r>
              <a:rPr lang="it-IT" i="1" dirty="0" err="1"/>
              <a:t>exploitation</a:t>
            </a:r>
            <a:r>
              <a:rPr lang="it-IT" i="1" dirty="0"/>
              <a:t> </a:t>
            </a:r>
            <a:r>
              <a:rPr lang="it-IT" dirty="0"/>
              <a:t>of data </a:t>
            </a:r>
            <a:r>
              <a:rPr lang="it-IT" dirty="0" err="1"/>
              <a:t>produced</a:t>
            </a:r>
            <a:r>
              <a:rPr lang="it-IT" dirty="0"/>
              <a:t> by the </a:t>
            </a:r>
            <a:r>
              <a:rPr lang="it-IT" i="1" dirty="0">
                <a:solidFill>
                  <a:srgbClr val="DA1F28"/>
                </a:solidFill>
              </a:rPr>
              <a:t>Columbus</a:t>
            </a:r>
            <a:r>
              <a:rPr lang="it-IT" dirty="0"/>
              <a:t> </a:t>
            </a:r>
            <a:r>
              <a:rPr lang="it-IT" dirty="0" err="1"/>
              <a:t>module</a:t>
            </a:r>
            <a:r>
              <a:rPr lang="it-IT" dirty="0"/>
              <a:t> on </a:t>
            </a:r>
            <a:r>
              <a:rPr lang="it-IT" dirty="0" err="1"/>
              <a:t>board</a:t>
            </a:r>
            <a:r>
              <a:rPr lang="it-IT" dirty="0"/>
              <a:t> the </a:t>
            </a:r>
            <a:r>
              <a:rPr lang="it-IT" i="1" dirty="0">
                <a:solidFill>
                  <a:srgbClr val="DA1F28"/>
                </a:solidFill>
              </a:rPr>
              <a:t>ISS</a:t>
            </a:r>
          </a:p>
          <a:p>
            <a:pPr lvl="1"/>
            <a:endParaRPr lang="it-IT" dirty="0"/>
          </a:p>
          <a:p>
            <a:r>
              <a:rPr lang="it-IT" i="1" dirty="0" err="1">
                <a:solidFill>
                  <a:srgbClr val="DA1F28"/>
                </a:solidFill>
              </a:rPr>
              <a:t>USOCs</a:t>
            </a:r>
            <a:r>
              <a:rPr lang="it-IT" dirty="0"/>
              <a:t> are a network of </a:t>
            </a:r>
            <a:br>
              <a:rPr lang="it-IT" dirty="0"/>
            </a:br>
            <a:r>
              <a:rPr lang="it-IT" dirty="0" err="1"/>
              <a:t>scientific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</a:t>
            </a:r>
            <a:r>
              <a:rPr lang="it-IT" dirty="0" err="1"/>
              <a:t>facility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operations</a:t>
            </a:r>
            <a:r>
              <a:rPr lang="it-IT" dirty="0"/>
              <a:t> centres</a:t>
            </a:r>
          </a:p>
          <a:p>
            <a:endParaRPr lang="it-IT" dirty="0"/>
          </a:p>
          <a:p>
            <a:r>
              <a:rPr lang="it-IT" dirty="0"/>
              <a:t>To produce a </a:t>
            </a:r>
            <a:r>
              <a:rPr lang="it-IT" dirty="0" err="1"/>
              <a:t>demonstrator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br>
              <a:rPr lang="it-IT" dirty="0"/>
            </a:br>
            <a:r>
              <a:rPr lang="it-IT" dirty="0"/>
              <a:t> </a:t>
            </a:r>
            <a:r>
              <a:rPr lang="it-IT" dirty="0" err="1"/>
              <a:t>targeted</a:t>
            </a:r>
            <a:r>
              <a:rPr lang="it-IT" dirty="0"/>
              <a:t> the </a:t>
            </a:r>
            <a:r>
              <a:rPr lang="it-IT" i="1" dirty="0">
                <a:solidFill>
                  <a:schemeClr val="accent6"/>
                </a:solidFill>
              </a:rPr>
              <a:t>ISS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i="1" dirty="0" err="1">
                <a:solidFill>
                  <a:schemeClr val="accent6"/>
                </a:solidFill>
              </a:rPr>
              <a:t>increment</a:t>
            </a:r>
            <a:r>
              <a:rPr lang="it-IT" i="1" dirty="0">
                <a:solidFill>
                  <a:schemeClr val="accent6"/>
                </a:solidFill>
              </a:rPr>
              <a:t> planning </a:t>
            </a: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usually</a:t>
            </a:r>
            <a:r>
              <a:rPr lang="it-IT" dirty="0"/>
              <a:t> a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months</a:t>
            </a:r>
            <a:r>
              <a:rPr lang="it-IT" dirty="0"/>
              <a:t> </a:t>
            </a:r>
            <a:r>
              <a:rPr lang="it-IT" dirty="0" err="1"/>
              <a:t>period</a:t>
            </a:r>
            <a:r>
              <a:rPr lang="it-IT" dirty="0"/>
              <a:t>)</a:t>
            </a:r>
          </a:p>
        </p:txBody>
      </p:sp>
      <p:pic>
        <p:nvPicPr>
          <p:cNvPr id="6" name="Immagine 5" descr="I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76" y="2650287"/>
            <a:ext cx="2749229" cy="19882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52" y="4540598"/>
            <a:ext cx="2127939" cy="1440160"/>
          </a:xfrm>
          <a:prstGeom prst="rect">
            <a:avLst/>
          </a:prstGeom>
        </p:spPr>
      </p:pic>
      <p:pic>
        <p:nvPicPr>
          <p:cNvPr id="7" name="Picture 3" descr="logo_140_BgTransparen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5078" y="145811"/>
            <a:ext cx="1168570" cy="126696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0400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Generic Plan-based Controller</a:t>
            </a:r>
          </a:p>
        </p:txBody>
      </p:sp>
      <p:pic>
        <p:nvPicPr>
          <p:cNvPr id="6" name="Segnaposto contenuto 5" descr="vvps-architecture_NEW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55" r="-13755"/>
          <a:stretch>
            <a:fillRect/>
          </a:stretch>
        </p:blipFill>
        <p:spPr/>
      </p:pic>
      <p:sp>
        <p:nvSpPr>
          <p:cNvPr id="10" name="Figura a mano libera 9"/>
          <p:cNvSpPr/>
          <p:nvPr/>
        </p:nvSpPr>
        <p:spPr>
          <a:xfrm>
            <a:off x="3148209" y="1634708"/>
            <a:ext cx="5005110" cy="1850866"/>
          </a:xfrm>
          <a:custGeom>
            <a:avLst/>
            <a:gdLst>
              <a:gd name="connsiteX0" fmla="*/ 976394 w 2941385"/>
              <a:gd name="connsiteY0" fmla="*/ 67550 h 2433956"/>
              <a:gd name="connsiteX1" fmla="*/ 3556 w 2941385"/>
              <a:gd name="connsiteY1" fmla="*/ 1323977 h 2433956"/>
              <a:gd name="connsiteX2" fmla="*/ 692649 w 2941385"/>
              <a:gd name="connsiteY2" fmla="*/ 2283185 h 2433956"/>
              <a:gd name="connsiteX3" fmla="*/ 1814115 w 2941385"/>
              <a:gd name="connsiteY3" fmla="*/ 2377755 h 2433956"/>
              <a:gd name="connsiteX4" fmla="*/ 2854511 w 2941385"/>
              <a:gd name="connsiteY4" fmla="*/ 1742787 h 2433956"/>
              <a:gd name="connsiteX5" fmla="*/ 2759930 w 2941385"/>
              <a:gd name="connsiteY5" fmla="*/ 405299 h 2433956"/>
              <a:gd name="connsiteX6" fmla="*/ 1773580 w 2941385"/>
              <a:gd name="connsiteY6" fmla="*/ 0 h 243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385" h="2433956">
                <a:moveTo>
                  <a:pt x="976394" y="67550"/>
                </a:moveTo>
                <a:cubicBezTo>
                  <a:pt x="513620" y="511127"/>
                  <a:pt x="50847" y="954705"/>
                  <a:pt x="3556" y="1323977"/>
                </a:cubicBezTo>
                <a:cubicBezTo>
                  <a:pt x="-43735" y="1693249"/>
                  <a:pt x="390889" y="2107555"/>
                  <a:pt x="692649" y="2283185"/>
                </a:cubicBezTo>
                <a:cubicBezTo>
                  <a:pt x="994409" y="2458815"/>
                  <a:pt x="1453805" y="2467821"/>
                  <a:pt x="1814115" y="2377755"/>
                </a:cubicBezTo>
                <a:cubicBezTo>
                  <a:pt x="2174425" y="2287689"/>
                  <a:pt x="2696875" y="2071530"/>
                  <a:pt x="2854511" y="1742787"/>
                </a:cubicBezTo>
                <a:cubicBezTo>
                  <a:pt x="3012147" y="1414044"/>
                  <a:pt x="2940085" y="695763"/>
                  <a:pt x="2759930" y="405299"/>
                </a:cubicBezTo>
                <a:cubicBezTo>
                  <a:pt x="2579775" y="114835"/>
                  <a:pt x="1773580" y="0"/>
                  <a:pt x="1773580" y="0"/>
                </a:cubicBezTo>
              </a:path>
            </a:pathLst>
          </a:custGeom>
          <a:solidFill>
            <a:srgbClr val="DA1F28">
              <a:alpha val="17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68278" y="1314942"/>
            <a:ext cx="368367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Plan Verification and Validation</a:t>
            </a:r>
          </a:p>
        </p:txBody>
      </p:sp>
    </p:spTree>
    <p:extLst>
      <p:ext uri="{BB962C8B-B14F-4D97-AF65-F5344CB8AC3E}">
        <p14:creationId xmlns:p14="http://schemas.microsoft.com/office/powerpoint/2010/main" val="1257206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b="0" dirty="0"/>
              <a:t>Goal </a:t>
            </a:r>
            <a:r>
              <a:rPr lang="it-IT" b="0" dirty="0" err="1"/>
              <a:t>Oriented</a:t>
            </a:r>
            <a:r>
              <a:rPr lang="it-IT" b="0" dirty="0"/>
              <a:t> </a:t>
            </a:r>
            <a:r>
              <a:rPr lang="it-IT" b="0" dirty="0" err="1"/>
              <a:t>Autonomous</a:t>
            </a:r>
            <a:r>
              <a:rPr lang="it-IT" b="0" dirty="0"/>
              <a:t> Controller </a:t>
            </a:r>
            <a:r>
              <a:rPr lang="it-IT" dirty="0"/>
              <a:t>(ESA ITT [2009-2011])</a:t>
            </a:r>
          </a:p>
        </p:txBody>
      </p:sp>
      <p:sp>
        <p:nvSpPr>
          <p:cNvPr id="3379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Lucida Sans Unicode" charset="0"/>
                <a:ea typeface="ＭＳ Ｐゴシック" charset="0"/>
              </a:rPr>
              <a:t>Aiming at creating a </a:t>
            </a:r>
            <a:r>
              <a:rPr lang="en-US" b="1" dirty="0">
                <a:solidFill>
                  <a:srgbClr val="C51B23"/>
                </a:solidFill>
                <a:latin typeface="Lucida Sans Unicode" charset="0"/>
                <a:ea typeface="ＭＳ Ｐゴシック" charset="0"/>
              </a:rPr>
              <a:t>state of the art autonomous controller </a:t>
            </a:r>
            <a:r>
              <a:rPr lang="en-US" dirty="0">
                <a:latin typeface="Lucida Sans Unicode" charset="0"/>
                <a:ea typeface="ＭＳ Ｐゴシック" charset="0"/>
              </a:rPr>
              <a:t>for ESA’s space rovers</a:t>
            </a:r>
          </a:p>
          <a:p>
            <a:endParaRPr lang="en-US" sz="1200" dirty="0">
              <a:latin typeface="Lucida Sans Unicode" charset="0"/>
              <a:ea typeface="ＭＳ Ｐゴシック" charset="0"/>
            </a:endParaRPr>
          </a:p>
          <a:p>
            <a:r>
              <a:rPr lang="en-US" dirty="0">
                <a:latin typeface="Lucida Sans Unicode" charset="0"/>
                <a:ea typeface="ＭＳ Ｐゴシック" charset="0"/>
              </a:rPr>
              <a:t>Consortium: </a:t>
            </a:r>
            <a:r>
              <a:rPr lang="en-US" dirty="0">
                <a:solidFill>
                  <a:srgbClr val="C51B23"/>
                </a:solidFill>
                <a:latin typeface="Lucida Sans Unicode" charset="0"/>
                <a:ea typeface="ＭＳ Ｐゴシック" charset="0"/>
              </a:rPr>
              <a:t>GMV</a:t>
            </a:r>
            <a:r>
              <a:rPr lang="en-US" dirty="0">
                <a:latin typeface="Lucida Sans Unicode" charset="0"/>
                <a:ea typeface="ＭＳ Ｐゴシック" charset="0"/>
              </a:rPr>
              <a:t> (Spain), </a:t>
            </a:r>
            <a:r>
              <a:rPr lang="en-US" dirty="0">
                <a:solidFill>
                  <a:srgbClr val="C51B23"/>
                </a:solidFill>
                <a:latin typeface="Lucida Sans Unicode" charset="0"/>
                <a:ea typeface="ＭＳ Ｐゴシック" charset="0"/>
              </a:rPr>
              <a:t>LAAS</a:t>
            </a:r>
            <a:r>
              <a:rPr lang="en-US" dirty="0">
                <a:latin typeface="Lucida Sans Unicode" charset="0"/>
                <a:ea typeface="ＭＳ Ｐゴシック" charset="0"/>
              </a:rPr>
              <a:t> (France), </a:t>
            </a:r>
            <a:r>
              <a:rPr lang="en-US" dirty="0" err="1">
                <a:solidFill>
                  <a:srgbClr val="C51B23"/>
                </a:solidFill>
                <a:latin typeface="Lucida Sans Unicode" charset="0"/>
                <a:ea typeface="ＭＳ Ｐゴシック" charset="0"/>
              </a:rPr>
              <a:t>Verimag</a:t>
            </a:r>
            <a:r>
              <a:rPr lang="en-US" dirty="0">
                <a:solidFill>
                  <a:srgbClr val="C51B23"/>
                </a:solidFill>
                <a:latin typeface="Lucida Sans Unicode" charset="0"/>
                <a:ea typeface="ＭＳ Ｐゴシック" charset="0"/>
              </a:rPr>
              <a:t> </a:t>
            </a:r>
            <a:r>
              <a:rPr lang="en-US" dirty="0">
                <a:latin typeface="Lucida Sans Unicode" charset="0"/>
                <a:ea typeface="ＭＳ Ｐゴシック" charset="0"/>
              </a:rPr>
              <a:t>(France), </a:t>
            </a:r>
            <a:r>
              <a:rPr lang="en-US" dirty="0">
                <a:solidFill>
                  <a:srgbClr val="C51B23"/>
                </a:solidFill>
                <a:latin typeface="Lucida Sans Unicode" charset="0"/>
                <a:ea typeface="ＭＳ Ｐゴシック" charset="0"/>
              </a:rPr>
              <a:t>MBARI</a:t>
            </a:r>
            <a:r>
              <a:rPr lang="en-US" dirty="0">
                <a:latin typeface="Lucida Sans Unicode" charset="0"/>
                <a:ea typeface="ＭＳ Ｐゴシック" charset="0"/>
              </a:rPr>
              <a:t> (USA), </a:t>
            </a:r>
            <a:r>
              <a:rPr lang="en-US" dirty="0">
                <a:solidFill>
                  <a:srgbClr val="C51B23"/>
                </a:solidFill>
                <a:latin typeface="Lucida Sans Unicode" charset="0"/>
                <a:ea typeface="ＭＳ Ｐゴシック" charset="0"/>
              </a:rPr>
              <a:t>CNR-ISTC </a:t>
            </a:r>
            <a:r>
              <a:rPr lang="en-US" dirty="0">
                <a:latin typeface="Lucida Sans Unicode" charset="0"/>
                <a:ea typeface="ＭＳ Ｐゴシック" charset="0"/>
              </a:rPr>
              <a:t>(Italy)</a:t>
            </a:r>
          </a:p>
          <a:p>
            <a:endParaRPr lang="en-US" sz="1400" b="1" dirty="0">
              <a:latin typeface="Lucida Sans Unicode" charset="0"/>
              <a:ea typeface="ＭＳ Ｐゴシック" charset="0"/>
            </a:endParaRPr>
          </a:p>
          <a:p>
            <a:r>
              <a:rPr lang="en-US" b="1" dirty="0">
                <a:solidFill>
                  <a:srgbClr val="C51B23"/>
                </a:solidFill>
                <a:latin typeface="Lucida Sans Unicode" charset="0"/>
                <a:ea typeface="ＭＳ Ｐゴシック" charset="0"/>
              </a:rPr>
              <a:t>Deliberative</a:t>
            </a:r>
            <a:r>
              <a:rPr lang="en-US" b="1" dirty="0">
                <a:latin typeface="Lucida Sans Unicode" charset="0"/>
                <a:ea typeface="ＭＳ Ｐゴシック" charset="0"/>
              </a:rPr>
              <a:t> layer based </a:t>
            </a:r>
            <a:br>
              <a:rPr lang="en-US" b="1" dirty="0">
                <a:latin typeface="Lucida Sans Unicode" charset="0"/>
                <a:ea typeface="ＭＳ Ｐゴシック" charset="0"/>
              </a:rPr>
            </a:br>
            <a:r>
              <a:rPr lang="en-US" b="1" dirty="0">
                <a:latin typeface="Lucida Sans Unicode" charset="0"/>
                <a:ea typeface="ＭＳ Ｐゴシック" charset="0"/>
              </a:rPr>
              <a:t>on </a:t>
            </a:r>
            <a:r>
              <a:rPr lang="en-US" b="1" dirty="0">
                <a:solidFill>
                  <a:srgbClr val="C51B23"/>
                </a:solidFill>
                <a:latin typeface="Lucida Sans Unicode" charset="0"/>
                <a:ea typeface="ＭＳ Ｐゴシック" charset="0"/>
              </a:rPr>
              <a:t>timeline-based </a:t>
            </a:r>
            <a:br>
              <a:rPr lang="en-US" b="1" dirty="0">
                <a:solidFill>
                  <a:srgbClr val="C51B23"/>
                </a:solidFill>
                <a:latin typeface="Lucida Sans Unicode" charset="0"/>
                <a:ea typeface="ＭＳ Ｐゴシック" charset="0"/>
              </a:rPr>
            </a:br>
            <a:r>
              <a:rPr lang="en-US" b="1" dirty="0">
                <a:solidFill>
                  <a:srgbClr val="C51B23"/>
                </a:solidFill>
                <a:latin typeface="Lucida Sans Unicode" charset="0"/>
                <a:ea typeface="ＭＳ Ｐゴシック" charset="0"/>
              </a:rPr>
              <a:t>planning and execution</a:t>
            </a:r>
          </a:p>
          <a:p>
            <a:endParaRPr lang="it-IT" dirty="0">
              <a:latin typeface="Lucida Sans Unicode" charset="0"/>
              <a:ea typeface="ＭＳ Ｐゴシック" charset="0"/>
            </a:endParaRPr>
          </a:p>
        </p:txBody>
      </p:sp>
      <p:grpSp>
        <p:nvGrpSpPr>
          <p:cNvPr id="33795" name="Gruppo 7"/>
          <p:cNvGrpSpPr>
            <a:grpSpLocks/>
          </p:cNvGrpSpPr>
          <p:nvPr/>
        </p:nvGrpSpPr>
        <p:grpSpPr bwMode="auto">
          <a:xfrm>
            <a:off x="5011731" y="4039688"/>
            <a:ext cx="4116387" cy="2947987"/>
            <a:chOff x="4647406" y="2395737"/>
            <a:chExt cx="4115764" cy="2949113"/>
          </a:xfrm>
        </p:grpSpPr>
        <p:pic>
          <p:nvPicPr>
            <p:cNvPr id="33796" name="Imagen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406" y="2395737"/>
              <a:ext cx="3103927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7" name="Picture 13" descr="ATR-Laa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" t="22298" r="4309" b="2544"/>
            <a:stretch>
              <a:fillRect/>
            </a:stretch>
          </p:blipFill>
          <p:spPr bwMode="auto">
            <a:xfrm>
              <a:off x="6876256" y="2852936"/>
              <a:ext cx="1783847" cy="2240220"/>
            </a:xfrm>
            <a:prstGeom prst="rect">
              <a:avLst/>
            </a:prstGeom>
            <a:noFill/>
            <a:ln w="38100">
              <a:solidFill>
                <a:srgbClr val="AAC3D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14"/>
            <p:cNvSpPr txBox="1"/>
            <p:nvPr/>
          </p:nvSpPr>
          <p:spPr>
            <a:xfrm>
              <a:off x="7728277" y="5006584"/>
              <a:ext cx="1034893" cy="3382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</a:rPr>
                <a:t>G</a:t>
              </a:r>
              <a:r>
                <a:rPr lang="en-US" sz="1400" b="1" dirty="0">
                  <a:solidFill>
                    <a:srgbClr val="FFFFFF"/>
                  </a:solidFill>
                </a:rPr>
                <a:t>OAC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59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Generic Plan-based Controller</a:t>
            </a:r>
          </a:p>
        </p:txBody>
      </p:sp>
      <p:pic>
        <p:nvPicPr>
          <p:cNvPr id="6" name="Segnaposto contenuto 5" descr="vvps-architecture_NEW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55" r="-13755"/>
          <a:stretch>
            <a:fillRect/>
          </a:stretch>
        </p:blipFill>
        <p:spPr/>
      </p:pic>
      <p:sp>
        <p:nvSpPr>
          <p:cNvPr id="2" name="Figura a mano libera 1"/>
          <p:cNvSpPr/>
          <p:nvPr/>
        </p:nvSpPr>
        <p:spPr>
          <a:xfrm>
            <a:off x="3040118" y="1877886"/>
            <a:ext cx="5130221" cy="4406944"/>
          </a:xfrm>
          <a:custGeom>
            <a:avLst/>
            <a:gdLst>
              <a:gd name="connsiteX0" fmla="*/ 2248535 w 4703452"/>
              <a:gd name="connsiteY0" fmla="*/ 189140 h 4406944"/>
              <a:gd name="connsiteX1" fmla="*/ 2262047 w 4703452"/>
              <a:gd name="connsiteY1" fmla="*/ 1486097 h 4406944"/>
              <a:gd name="connsiteX2" fmla="*/ 1154093 w 4703452"/>
              <a:gd name="connsiteY2" fmla="*/ 1688747 h 4406944"/>
              <a:gd name="connsiteX3" fmla="*/ 221790 w 4703452"/>
              <a:gd name="connsiteY3" fmla="*/ 1945436 h 4406944"/>
              <a:gd name="connsiteX4" fmla="*/ 127208 w 4703452"/>
              <a:gd name="connsiteY4" fmla="*/ 3418023 h 4406944"/>
              <a:gd name="connsiteX5" fmla="*/ 1748605 w 4703452"/>
              <a:gd name="connsiteY5" fmla="*/ 4404251 h 4406944"/>
              <a:gd name="connsiteX6" fmla="*/ 2262047 w 4703452"/>
              <a:gd name="connsiteY6" fmla="*/ 3688223 h 4406944"/>
              <a:gd name="connsiteX7" fmla="*/ 2775489 w 4703452"/>
              <a:gd name="connsiteY7" fmla="*/ 3026234 h 4406944"/>
              <a:gd name="connsiteX8" fmla="*/ 3734815 w 4703452"/>
              <a:gd name="connsiteY8" fmla="*/ 2972194 h 4406944"/>
              <a:gd name="connsiteX9" fmla="*/ 4599560 w 4703452"/>
              <a:gd name="connsiteY9" fmla="*/ 2283186 h 4406944"/>
              <a:gd name="connsiteX10" fmla="*/ 4653607 w 4703452"/>
              <a:gd name="connsiteY10" fmla="*/ 1067288 h 4406944"/>
              <a:gd name="connsiteX11" fmla="*/ 4288792 w 4703452"/>
              <a:gd name="connsiteY11" fmla="*/ 0 h 440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3452" h="4406944">
                <a:moveTo>
                  <a:pt x="2248535" y="189140"/>
                </a:moveTo>
                <a:cubicBezTo>
                  <a:pt x="2346494" y="712651"/>
                  <a:pt x="2444454" y="1236163"/>
                  <a:pt x="2262047" y="1486097"/>
                </a:cubicBezTo>
                <a:cubicBezTo>
                  <a:pt x="2079640" y="1736032"/>
                  <a:pt x="1494136" y="1612191"/>
                  <a:pt x="1154093" y="1688747"/>
                </a:cubicBezTo>
                <a:cubicBezTo>
                  <a:pt x="814050" y="1765303"/>
                  <a:pt x="392937" y="1657223"/>
                  <a:pt x="221790" y="1945436"/>
                </a:cubicBezTo>
                <a:cubicBezTo>
                  <a:pt x="50642" y="2233649"/>
                  <a:pt x="-127261" y="3008221"/>
                  <a:pt x="127208" y="3418023"/>
                </a:cubicBezTo>
                <a:cubicBezTo>
                  <a:pt x="381677" y="3827826"/>
                  <a:pt x="1392799" y="4359218"/>
                  <a:pt x="1748605" y="4404251"/>
                </a:cubicBezTo>
                <a:cubicBezTo>
                  <a:pt x="2104411" y="4449284"/>
                  <a:pt x="2090900" y="3917892"/>
                  <a:pt x="2262047" y="3688223"/>
                </a:cubicBezTo>
                <a:cubicBezTo>
                  <a:pt x="2433194" y="3458554"/>
                  <a:pt x="2530028" y="3145572"/>
                  <a:pt x="2775489" y="3026234"/>
                </a:cubicBezTo>
                <a:cubicBezTo>
                  <a:pt x="3020950" y="2906896"/>
                  <a:pt x="3430803" y="3096035"/>
                  <a:pt x="3734815" y="2972194"/>
                </a:cubicBezTo>
                <a:cubicBezTo>
                  <a:pt x="4038827" y="2848353"/>
                  <a:pt x="4446428" y="2600670"/>
                  <a:pt x="4599560" y="2283186"/>
                </a:cubicBezTo>
                <a:cubicBezTo>
                  <a:pt x="4752692" y="1965702"/>
                  <a:pt x="4705402" y="1447819"/>
                  <a:pt x="4653607" y="1067288"/>
                </a:cubicBezTo>
                <a:cubicBezTo>
                  <a:pt x="4601812" y="686757"/>
                  <a:pt x="4288792" y="0"/>
                  <a:pt x="4288792" y="0"/>
                </a:cubicBezTo>
              </a:path>
            </a:pathLst>
          </a:custGeom>
          <a:solidFill>
            <a:srgbClr val="DA1F28">
              <a:alpha val="19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28109" y="6005594"/>
            <a:ext cx="307908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Plan Controllers synthesis</a:t>
            </a:r>
          </a:p>
        </p:txBody>
      </p:sp>
    </p:spTree>
    <p:extLst>
      <p:ext uri="{BB962C8B-B14F-4D97-AF65-F5344CB8AC3E}">
        <p14:creationId xmlns:p14="http://schemas.microsoft.com/office/powerpoint/2010/main" val="3873923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APSI-TRF and Knowledge Engineering ENvironment (KEEN)</a:t>
            </a:r>
          </a:p>
        </p:txBody>
      </p:sp>
      <p:sp>
        <p:nvSpPr>
          <p:cNvPr id="4" name="Rounded Rectangle 64"/>
          <p:cNvSpPr/>
          <p:nvPr/>
        </p:nvSpPr>
        <p:spPr bwMode="auto">
          <a:xfrm>
            <a:off x="721176" y="1656342"/>
            <a:ext cx="7955280" cy="458097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b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KEEN Design Support System</a:t>
            </a:r>
          </a:p>
        </p:txBody>
      </p: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1322963" y="2539309"/>
            <a:ext cx="4740593" cy="1915565"/>
          </a:xfrm>
          <a:prstGeom prst="rect">
            <a:avLst/>
          </a:prstGeom>
          <a:solidFill>
            <a:srgbClr val="8064A2">
              <a:lumMod val="75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6644" y="4744746"/>
            <a:ext cx="1345573" cy="58150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Encoding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87982" y="4743317"/>
            <a:ext cx="1106493" cy="5829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Domain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Validation</a:t>
            </a: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 rot="10800000" flipV="1">
            <a:off x="1794896" y="4523290"/>
            <a:ext cx="274320" cy="23717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088364" y="4912988"/>
            <a:ext cx="2263140" cy="1080296"/>
            <a:chOff x="4876800" y="1696281"/>
            <a:chExt cx="2514600" cy="1260825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876800" y="1695774"/>
              <a:ext cx="2514600" cy="126063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Planner Validation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984750" y="2162676"/>
              <a:ext cx="1058863" cy="550278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Verification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6272213" y="2162676"/>
              <a:ext cx="990600" cy="550278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Validation</a:t>
              </a: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80037" y="1777417"/>
            <a:ext cx="1670209" cy="58150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Execution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Validation</a:t>
            </a:r>
          </a:p>
        </p:txBody>
      </p:sp>
      <p:sp>
        <p:nvSpPr>
          <p:cNvPr id="14" name="AutoShape 46"/>
          <p:cNvSpPr>
            <a:spLocks noChangeArrowheads="1"/>
          </p:cNvSpPr>
          <p:nvPr/>
        </p:nvSpPr>
        <p:spPr bwMode="auto">
          <a:xfrm rot="5400000">
            <a:off x="1168308" y="3045375"/>
            <a:ext cx="274320" cy="237173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charset="0"/>
            </a:endParaRPr>
          </a:p>
        </p:txBody>
      </p:sp>
      <p:sp>
        <p:nvSpPr>
          <p:cNvPr id="15" name="AutoShape 47"/>
          <p:cNvSpPr>
            <a:spLocks noChangeArrowheads="1"/>
          </p:cNvSpPr>
          <p:nvPr/>
        </p:nvSpPr>
        <p:spPr bwMode="auto">
          <a:xfrm rot="5400000">
            <a:off x="1168308" y="3812205"/>
            <a:ext cx="274320" cy="237173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charset="0"/>
            </a:endParaRPr>
          </a:p>
        </p:txBody>
      </p:sp>
      <p:sp>
        <p:nvSpPr>
          <p:cNvPr id="16" name="AutoShape 48"/>
          <p:cNvSpPr>
            <a:spLocks noChangeArrowheads="1"/>
          </p:cNvSpPr>
          <p:nvPr/>
        </p:nvSpPr>
        <p:spPr bwMode="auto">
          <a:xfrm rot="5400000">
            <a:off x="7669471" y="3017339"/>
            <a:ext cx="274320" cy="237173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696657" y="2870389"/>
            <a:ext cx="1359845" cy="1385663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charset="0"/>
                <a:ea typeface="Arial" charset="0"/>
                <a:cs typeface="Arial" charset="0"/>
              </a:rPr>
              <a:t>Component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charset="0"/>
                <a:ea typeface="Arial" charset="0"/>
                <a:cs typeface="Arial" charset="0"/>
              </a:rPr>
              <a:t>Based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charset="0"/>
                <a:ea typeface="Arial" charset="0"/>
                <a:cs typeface="Arial" charset="0"/>
              </a:rPr>
              <a:t>Modeling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charset="0"/>
                <a:ea typeface="Arial" charset="0"/>
                <a:cs typeface="Arial" charset="0"/>
              </a:rPr>
              <a:t>Engine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60865" y="3654838"/>
            <a:ext cx="845219" cy="507831"/>
          </a:xfrm>
          <a:prstGeom prst="rect">
            <a:avLst/>
          </a:prstGeom>
          <a:solidFill>
            <a:srgbClr val="FDD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charset="0"/>
              </a:rPr>
              <a:t>Domain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charset="0"/>
              </a:rPr>
              <a:t>Description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charset="0"/>
              </a:rPr>
              <a:t>Language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559439" y="2953321"/>
            <a:ext cx="846646" cy="507831"/>
          </a:xfrm>
          <a:prstGeom prst="rect">
            <a:avLst/>
          </a:prstGeom>
          <a:solidFill>
            <a:srgbClr val="FDD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charset="0"/>
              </a:rPr>
              <a:t>Problem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charset="0"/>
              </a:rPr>
              <a:t>Description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charset="0"/>
              </a:rPr>
              <a:t>Language</a:t>
            </a:r>
          </a:p>
        </p:txBody>
      </p:sp>
      <p:sp>
        <p:nvSpPr>
          <p:cNvPr id="20" name="AutoShape 52"/>
          <p:cNvSpPr>
            <a:spLocks noChangeArrowheads="1"/>
          </p:cNvSpPr>
          <p:nvPr/>
        </p:nvSpPr>
        <p:spPr bwMode="auto">
          <a:xfrm>
            <a:off x="2448055" y="3069051"/>
            <a:ext cx="248603" cy="211455"/>
          </a:xfrm>
          <a:prstGeom prst="rightArrow">
            <a:avLst>
              <a:gd name="adj1" fmla="val 50000"/>
              <a:gd name="adj2" fmla="val 29392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charset="0"/>
            </a:endParaRPr>
          </a:p>
        </p:txBody>
      </p:sp>
      <p:sp>
        <p:nvSpPr>
          <p:cNvPr id="21" name="AutoShape 53"/>
          <p:cNvSpPr>
            <a:spLocks noChangeArrowheads="1"/>
          </p:cNvSpPr>
          <p:nvPr/>
        </p:nvSpPr>
        <p:spPr bwMode="auto">
          <a:xfrm>
            <a:off x="2439481" y="3761994"/>
            <a:ext cx="248603" cy="211455"/>
          </a:xfrm>
          <a:prstGeom prst="rightArrow">
            <a:avLst>
              <a:gd name="adj1" fmla="val 50000"/>
              <a:gd name="adj2" fmla="val 29392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090789" y="3477808"/>
            <a:ext cx="248603" cy="211455"/>
          </a:xfrm>
          <a:prstGeom prst="rightArrow">
            <a:avLst>
              <a:gd name="adj1" fmla="val 50000"/>
              <a:gd name="adj2" fmla="val 29392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289298" y="2946768"/>
            <a:ext cx="1305878" cy="471487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100000">
                <a:srgbClr val="4F81BD">
                  <a:lumMod val="60000"/>
                  <a:lumOff val="4000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Dispatch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Services</a:t>
            </a:r>
          </a:p>
        </p:txBody>
      </p:sp>
      <p:sp>
        <p:nvSpPr>
          <p:cNvPr id="24" name="AutoShape 49"/>
          <p:cNvSpPr>
            <a:spLocks noChangeArrowheads="1"/>
          </p:cNvSpPr>
          <p:nvPr/>
        </p:nvSpPr>
        <p:spPr bwMode="auto">
          <a:xfrm rot="5400000">
            <a:off x="5976401" y="3034485"/>
            <a:ext cx="274320" cy="237173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257865" y="3642569"/>
            <a:ext cx="1305878" cy="470059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100000">
                <a:srgbClr val="4F81BD">
                  <a:lumMod val="60000"/>
                  <a:lumOff val="4000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Execution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Feedback</a:t>
            </a:r>
          </a:p>
        </p:txBody>
      </p:sp>
      <p:sp>
        <p:nvSpPr>
          <p:cNvPr id="26" name="AutoShape 48"/>
          <p:cNvSpPr>
            <a:spLocks noChangeArrowheads="1"/>
          </p:cNvSpPr>
          <p:nvPr/>
        </p:nvSpPr>
        <p:spPr bwMode="auto">
          <a:xfrm rot="16200000">
            <a:off x="7638039" y="3703139"/>
            <a:ext cx="274320" cy="237173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charset="0"/>
            </a:endParaRPr>
          </a:p>
        </p:txBody>
      </p:sp>
      <p:sp>
        <p:nvSpPr>
          <p:cNvPr id="27" name="AutoShape 49"/>
          <p:cNvSpPr>
            <a:spLocks noChangeArrowheads="1"/>
          </p:cNvSpPr>
          <p:nvPr/>
        </p:nvSpPr>
        <p:spPr bwMode="auto">
          <a:xfrm rot="16200000">
            <a:off x="5930682" y="3720284"/>
            <a:ext cx="274320" cy="237173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charset="0"/>
            </a:endParaRPr>
          </a:p>
        </p:txBody>
      </p:sp>
      <p:sp>
        <p:nvSpPr>
          <p:cNvPr id="28" name="Rectangle 162"/>
          <p:cNvSpPr/>
          <p:nvPr/>
        </p:nvSpPr>
        <p:spPr bwMode="auto">
          <a:xfrm>
            <a:off x="6205000" y="2658162"/>
            <a:ext cx="1445895" cy="1608772"/>
          </a:xfrm>
          <a:prstGeom prst="rect">
            <a:avLst/>
          </a:prstGeom>
          <a:noFill/>
          <a:ln w="19050" cap="flat" cmpd="sng" algn="ctr">
            <a:solidFill>
              <a:srgbClr val="4F81BD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Box 98"/>
          <p:cNvSpPr txBox="1">
            <a:spLocks noChangeArrowheads="1"/>
          </p:cNvSpPr>
          <p:nvPr/>
        </p:nvSpPr>
        <p:spPr bwMode="auto">
          <a:xfrm>
            <a:off x="6223576" y="2623005"/>
            <a:ext cx="1407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charset="0"/>
              </a:rPr>
              <a:t>Plan Execution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4370485" y="2848734"/>
            <a:ext cx="1510188" cy="1112997"/>
            <a:chOff x="4370485" y="2848734"/>
            <a:chExt cx="1510188" cy="1112997"/>
          </a:xfrm>
        </p:grpSpPr>
        <p:sp>
          <p:nvSpPr>
            <p:cNvPr id="31" name="Rectangle 125"/>
            <p:cNvSpPr/>
            <p:nvPr/>
          </p:nvSpPr>
          <p:spPr bwMode="auto">
            <a:xfrm>
              <a:off x="4370485" y="2848734"/>
              <a:ext cx="1510188" cy="111299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32" name="Group 9"/>
            <p:cNvGrpSpPr>
              <a:grpSpLocks/>
            </p:cNvGrpSpPr>
            <p:nvPr/>
          </p:nvGrpSpPr>
          <p:grpSpPr bwMode="auto">
            <a:xfrm>
              <a:off x="4584797" y="3283389"/>
              <a:ext cx="619288" cy="278392"/>
              <a:chOff x="3827" y="1570"/>
              <a:chExt cx="654" cy="226"/>
            </a:xfrm>
          </p:grpSpPr>
          <p:sp>
            <p:nvSpPr>
              <p:cNvPr id="53" name="Line 10"/>
              <p:cNvSpPr>
                <a:spLocks noChangeShapeType="1"/>
              </p:cNvSpPr>
              <p:nvPr/>
            </p:nvSpPr>
            <p:spPr bwMode="auto">
              <a:xfrm flipH="1">
                <a:off x="3827" y="1570"/>
                <a:ext cx="6" cy="226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Line 11"/>
              <p:cNvSpPr>
                <a:spLocks noChangeShapeType="1"/>
              </p:cNvSpPr>
              <p:nvPr/>
            </p:nvSpPr>
            <p:spPr bwMode="auto">
              <a:xfrm>
                <a:off x="3827" y="1796"/>
                <a:ext cx="654" cy="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" name="Group 20"/>
            <p:cNvGrpSpPr>
              <a:grpSpLocks/>
            </p:cNvGrpSpPr>
            <p:nvPr/>
          </p:nvGrpSpPr>
          <p:grpSpPr bwMode="auto">
            <a:xfrm>
              <a:off x="4873610" y="3279601"/>
              <a:ext cx="550163" cy="60602"/>
              <a:chOff x="3107" y="2115"/>
              <a:chExt cx="2177" cy="227"/>
            </a:xfrm>
          </p:grpSpPr>
          <p:sp>
            <p:nvSpPr>
              <p:cNvPr id="48" name="Rectangle 21"/>
              <p:cNvSpPr>
                <a:spLocks noChangeArrowheads="1"/>
              </p:cNvSpPr>
              <p:nvPr/>
            </p:nvSpPr>
            <p:spPr bwMode="auto">
              <a:xfrm>
                <a:off x="3107" y="2115"/>
                <a:ext cx="2177" cy="227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charset="0"/>
                </a:endParaRPr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>
                <a:off x="3379" y="2115"/>
                <a:ext cx="0" cy="227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923" y="2115"/>
                <a:ext cx="0" cy="227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>
                <a:off x="4377" y="2115"/>
                <a:ext cx="0" cy="227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>
                <a:off x="4785" y="2115"/>
                <a:ext cx="0" cy="227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" name="Group 26"/>
            <p:cNvGrpSpPr>
              <a:grpSpLocks/>
            </p:cNvGrpSpPr>
            <p:nvPr/>
          </p:nvGrpSpPr>
          <p:grpSpPr bwMode="auto">
            <a:xfrm>
              <a:off x="5090453" y="3102529"/>
              <a:ext cx="550163" cy="64390"/>
              <a:chOff x="2951" y="2072"/>
              <a:chExt cx="2177" cy="245"/>
            </a:xfrm>
          </p:grpSpPr>
          <p:sp>
            <p:nvSpPr>
              <p:cNvPr id="43" name="Rectangle 27"/>
              <p:cNvSpPr>
                <a:spLocks noChangeArrowheads="1"/>
              </p:cNvSpPr>
              <p:nvPr/>
            </p:nvSpPr>
            <p:spPr bwMode="auto">
              <a:xfrm>
                <a:off x="2951" y="2072"/>
                <a:ext cx="2177" cy="22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charset="0"/>
                </a:endParaRPr>
              </a:p>
            </p:txBody>
          </p:sp>
          <p:sp>
            <p:nvSpPr>
              <p:cNvPr id="44" name="Line 28"/>
              <p:cNvSpPr>
                <a:spLocks noChangeShapeType="1"/>
              </p:cNvSpPr>
              <p:nvPr/>
            </p:nvSpPr>
            <p:spPr bwMode="auto">
              <a:xfrm>
                <a:off x="3379" y="2089"/>
                <a:ext cx="0" cy="22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29"/>
              <p:cNvSpPr>
                <a:spLocks noChangeShapeType="1"/>
              </p:cNvSpPr>
              <p:nvPr/>
            </p:nvSpPr>
            <p:spPr bwMode="auto">
              <a:xfrm>
                <a:off x="3923" y="2081"/>
                <a:ext cx="0" cy="227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Line 30"/>
              <p:cNvSpPr>
                <a:spLocks noChangeShapeType="1"/>
              </p:cNvSpPr>
              <p:nvPr/>
            </p:nvSpPr>
            <p:spPr bwMode="auto">
              <a:xfrm>
                <a:off x="4377" y="2081"/>
                <a:ext cx="0" cy="227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>
                <a:off x="4785" y="2081"/>
                <a:ext cx="0" cy="227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" name="Group 32"/>
            <p:cNvGrpSpPr>
              <a:grpSpLocks/>
            </p:cNvGrpSpPr>
            <p:nvPr/>
          </p:nvGrpSpPr>
          <p:grpSpPr bwMode="auto">
            <a:xfrm>
              <a:off x="4835730" y="3115785"/>
              <a:ext cx="619288" cy="278392"/>
              <a:chOff x="3827" y="1570"/>
              <a:chExt cx="654" cy="226"/>
            </a:xfrm>
          </p:grpSpPr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 flipH="1">
                <a:off x="3827" y="1570"/>
                <a:ext cx="6" cy="226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34"/>
              <p:cNvSpPr>
                <a:spLocks noChangeShapeType="1"/>
              </p:cNvSpPr>
              <p:nvPr/>
            </p:nvSpPr>
            <p:spPr bwMode="auto">
              <a:xfrm>
                <a:off x="3827" y="1796"/>
                <a:ext cx="654" cy="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5041214" y="2945341"/>
              <a:ext cx="619288" cy="278392"/>
              <a:chOff x="3785" y="1567"/>
              <a:chExt cx="654" cy="226"/>
            </a:xfrm>
          </p:grpSpPr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 flipH="1">
                <a:off x="3785" y="1567"/>
                <a:ext cx="6" cy="226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3785" y="1791"/>
                <a:ext cx="654" cy="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7" name="TextBox 57"/>
            <p:cNvSpPr txBox="1">
              <a:spLocks noChangeArrowheads="1"/>
            </p:cNvSpPr>
            <p:nvPr/>
          </p:nvSpPr>
          <p:spPr bwMode="auto">
            <a:xfrm>
              <a:off x="4496820" y="3674472"/>
              <a:ext cx="1322894" cy="27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charset="0"/>
                </a:rPr>
                <a:t>Current Plan</a:t>
              </a:r>
            </a:p>
          </p:txBody>
        </p:sp>
        <p:pic>
          <p:nvPicPr>
            <p:cNvPr id="38" name="Picture 72" descr="resource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20325" y="3364931"/>
              <a:ext cx="543118" cy="274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AutoShape 44"/>
          <p:cNvSpPr>
            <a:spLocks noChangeArrowheads="1"/>
          </p:cNvSpPr>
          <p:nvPr/>
        </p:nvSpPr>
        <p:spPr bwMode="auto">
          <a:xfrm rot="10800000">
            <a:off x="6790128" y="2340112"/>
            <a:ext cx="248603" cy="23717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AutoShape 45"/>
          <p:cNvSpPr>
            <a:spLocks noChangeArrowheads="1"/>
          </p:cNvSpPr>
          <p:nvPr/>
        </p:nvSpPr>
        <p:spPr bwMode="auto">
          <a:xfrm rot="10800000" flipV="1">
            <a:off x="3210721" y="4526976"/>
            <a:ext cx="274320" cy="23717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" name="Group 74"/>
          <p:cNvGrpSpPr>
            <a:grpSpLocks/>
          </p:cNvGrpSpPr>
          <p:nvPr/>
        </p:nvGrpSpPr>
        <p:grpSpPr bwMode="auto">
          <a:xfrm>
            <a:off x="6549849" y="4635674"/>
            <a:ext cx="2051443" cy="993135"/>
            <a:chOff x="1892300" y="5029200"/>
            <a:chExt cx="2362200" cy="1219200"/>
          </a:xfrm>
        </p:grpSpPr>
        <p:sp>
          <p:nvSpPr>
            <p:cNvPr id="58" name="Rounded Rectangle 73"/>
            <p:cNvSpPr/>
            <p:nvPr/>
          </p:nvSpPr>
          <p:spPr>
            <a:xfrm>
              <a:off x="1892300" y="5029200"/>
              <a:ext cx="2362200" cy="12192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9" name="Group 71"/>
            <p:cNvGrpSpPr>
              <a:grpSpLocks/>
            </p:cNvGrpSpPr>
            <p:nvPr/>
          </p:nvGrpSpPr>
          <p:grpSpPr bwMode="auto">
            <a:xfrm>
              <a:off x="2057398" y="5181600"/>
              <a:ext cx="2115003" cy="1012825"/>
              <a:chOff x="2971798" y="5181600"/>
              <a:chExt cx="2115003" cy="1012825"/>
            </a:xfrm>
          </p:grpSpPr>
          <p:grpSp>
            <p:nvGrpSpPr>
              <p:cNvPr id="60" name="Group 5"/>
              <p:cNvGrpSpPr>
                <a:grpSpLocks noChangeAspect="1"/>
              </p:cNvGrpSpPr>
              <p:nvPr/>
            </p:nvGrpSpPr>
            <p:grpSpPr bwMode="auto">
              <a:xfrm>
                <a:off x="2971798" y="5181600"/>
                <a:ext cx="1371599" cy="951084"/>
                <a:chOff x="13239997" y="29360318"/>
                <a:chExt cx="7717931" cy="5351099"/>
              </a:xfrm>
            </p:grpSpPr>
            <p:pic>
              <p:nvPicPr>
                <p:cNvPr id="62" name="Picture 6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3239997" y="29360318"/>
                  <a:ext cx="7717931" cy="53510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424293" y="30608372"/>
                  <a:ext cx="4373973" cy="19405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5788298" y="32161129"/>
                  <a:ext cx="4519900" cy="2104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</a:rPr>
                    <a:t>TIGA</a:t>
                  </a:r>
                </a:p>
              </p:txBody>
            </p:sp>
          </p:grpSp>
          <p:pic>
            <p:nvPicPr>
              <p:cNvPr id="61" name="Picture 7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38600" y="5257800"/>
                <a:ext cx="1048201" cy="936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4409734" y="4138329"/>
            <a:ext cx="1438283" cy="624991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charset="0"/>
                <a:ea typeface="Arial" charset="0"/>
                <a:cs typeface="Arial" charset="0"/>
              </a:rPr>
              <a:t>Problem Solver</a:t>
            </a:r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auto">
          <a:xfrm rot="16200000">
            <a:off x="4508646" y="4001565"/>
            <a:ext cx="207587" cy="176568"/>
          </a:xfrm>
          <a:prstGeom prst="rightArrow">
            <a:avLst>
              <a:gd name="adj1" fmla="val 50000"/>
              <a:gd name="adj2" fmla="val 29392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charset="0"/>
            </a:endParaRPr>
          </a:p>
        </p:txBody>
      </p:sp>
      <p:sp>
        <p:nvSpPr>
          <p:cNvPr id="67" name="AutoShape 7"/>
          <p:cNvSpPr>
            <a:spLocks noChangeArrowheads="1"/>
          </p:cNvSpPr>
          <p:nvPr/>
        </p:nvSpPr>
        <p:spPr bwMode="auto">
          <a:xfrm rot="5400000" flipV="1">
            <a:off x="5499302" y="3999657"/>
            <a:ext cx="207587" cy="176568"/>
          </a:xfrm>
          <a:prstGeom prst="rightArrow">
            <a:avLst>
              <a:gd name="adj1" fmla="val 50000"/>
              <a:gd name="adj2" fmla="val 29392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charset="0"/>
            </a:endParaRPr>
          </a:p>
        </p:txBody>
      </p:sp>
      <p:sp>
        <p:nvSpPr>
          <p:cNvPr id="68" name="Text Box 51"/>
          <p:cNvSpPr txBox="1">
            <a:spLocks noChangeArrowheads="1"/>
          </p:cNvSpPr>
          <p:nvPr/>
        </p:nvSpPr>
        <p:spPr bwMode="auto">
          <a:xfrm>
            <a:off x="3282225" y="2560742"/>
            <a:ext cx="1338098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 charset="0"/>
              </a:rPr>
              <a:t>APSI-TRF</a:t>
            </a: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4346331" y="1778714"/>
            <a:ext cx="1512563" cy="5816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Editing &amp; Visualization</a:t>
            </a:r>
          </a:p>
        </p:txBody>
      </p:sp>
      <p:sp>
        <p:nvSpPr>
          <p:cNvPr id="70" name="AutoShape 45"/>
          <p:cNvSpPr>
            <a:spLocks noChangeArrowheads="1"/>
          </p:cNvSpPr>
          <p:nvPr/>
        </p:nvSpPr>
        <p:spPr bwMode="auto">
          <a:xfrm rot="10800000" flipV="1">
            <a:off x="4698816" y="2308781"/>
            <a:ext cx="274320" cy="23717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AutoShape 44"/>
          <p:cNvSpPr>
            <a:spLocks noChangeArrowheads="1"/>
          </p:cNvSpPr>
          <p:nvPr/>
        </p:nvSpPr>
        <p:spPr bwMode="auto">
          <a:xfrm rot="10800000">
            <a:off x="5185923" y="2347791"/>
            <a:ext cx="248603" cy="23717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AutoShape 45"/>
          <p:cNvSpPr>
            <a:spLocks noChangeArrowheads="1"/>
          </p:cNvSpPr>
          <p:nvPr/>
        </p:nvSpPr>
        <p:spPr bwMode="auto">
          <a:xfrm rot="10800000" flipV="1">
            <a:off x="5049317" y="4707248"/>
            <a:ext cx="274320" cy="23717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987773" y="1778792"/>
            <a:ext cx="2081658" cy="5816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Domain/Problem Editing &amp; Visualization</a:t>
            </a:r>
          </a:p>
        </p:txBody>
      </p:sp>
      <p:sp>
        <p:nvSpPr>
          <p:cNvPr id="74" name="AutoShape 45"/>
          <p:cNvSpPr>
            <a:spLocks noChangeArrowheads="1"/>
          </p:cNvSpPr>
          <p:nvPr/>
        </p:nvSpPr>
        <p:spPr bwMode="auto">
          <a:xfrm rot="10800000" flipV="1">
            <a:off x="1649899" y="2340190"/>
            <a:ext cx="274319" cy="23717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AutoShape 44"/>
          <p:cNvSpPr>
            <a:spLocks noChangeArrowheads="1"/>
          </p:cNvSpPr>
          <p:nvPr/>
        </p:nvSpPr>
        <p:spPr bwMode="auto">
          <a:xfrm rot="10800000">
            <a:off x="2137005" y="2379205"/>
            <a:ext cx="248603" cy="23717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6"/>
          <p:cNvSpPr txBox="1">
            <a:spLocks noChangeArrowheads="1"/>
          </p:cNvSpPr>
          <p:nvPr/>
        </p:nvSpPr>
        <p:spPr bwMode="auto">
          <a:xfrm>
            <a:off x="6846891" y="6413453"/>
            <a:ext cx="20395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Lucida Sans Unicode" charset="0"/>
              </a:rPr>
              <a:t>[Orlandini et al 2014]</a:t>
            </a:r>
          </a:p>
        </p:txBody>
      </p:sp>
    </p:spTree>
    <p:extLst>
      <p:ext uri="{BB962C8B-B14F-4D97-AF65-F5344CB8AC3E}">
        <p14:creationId xmlns:p14="http://schemas.microsoft.com/office/powerpoint/2010/main" val="25507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55" grpId="0" animBg="1"/>
      <p:bldP spid="56" grpId="0" animBg="1"/>
      <p:bldP spid="65" grpId="0" animBg="1"/>
      <p:bldP spid="66" grpId="0" animBg="1"/>
      <p:bldP spid="67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686800" cy="1139825"/>
          </a:xfrm>
          <a:noFill/>
          <a:ln>
            <a:noFill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</a:pPr>
            <a:r>
              <a:rPr lang="en-US" dirty="0"/>
              <a:t>Formalization of Flexible Timelines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9726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Formal definition of </a:t>
            </a:r>
          </a:p>
          <a:p>
            <a:pPr lvl="1"/>
            <a:r>
              <a:rPr lang="en-US" dirty="0"/>
              <a:t>State Variables, Planning domains and Goals</a:t>
            </a:r>
          </a:p>
          <a:p>
            <a:pPr lvl="1"/>
            <a:r>
              <a:rPr lang="en-US" dirty="0"/>
              <a:t>Tokens/Timelines and Flexible Tokens/Timelines</a:t>
            </a:r>
          </a:p>
          <a:p>
            <a:pPr lvl="1"/>
            <a:r>
              <a:rPr lang="en-US" dirty="0"/>
              <a:t>Temporal Relations and Flexible Plans</a:t>
            </a:r>
          </a:p>
          <a:p>
            <a:pPr lvl="1"/>
            <a:endParaRPr lang="en-US" dirty="0"/>
          </a:p>
          <a:p>
            <a:r>
              <a:rPr lang="en-US" i="1" dirty="0">
                <a:solidFill>
                  <a:srgbClr val="DA1F28"/>
                </a:solidFill>
              </a:rPr>
              <a:t>Controllability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CF001F"/>
                </a:solidFill>
              </a:rPr>
              <a:t>issue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DA1F28"/>
                </a:solidFill>
              </a:rPr>
              <a:t>included in the framework</a:t>
            </a:r>
          </a:p>
          <a:p>
            <a:pPr lvl="1"/>
            <a:r>
              <a:rPr lang="en-US" i="1" dirty="0">
                <a:solidFill>
                  <a:srgbClr val="DA1F28"/>
                </a:solidFill>
                <a:cs typeface="ＭＳ Ｐゴシック" charset="0"/>
              </a:rPr>
              <a:t>Controllable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DA1F28"/>
                </a:solidFill>
                <a:cs typeface="ＭＳ Ｐゴシック" charset="0"/>
              </a:rPr>
              <a:t>Uncontrollable</a:t>
            </a:r>
            <a:r>
              <a:rPr lang="en-US" b="1" i="1" dirty="0"/>
              <a:t> </a:t>
            </a:r>
            <a:r>
              <a:rPr lang="en-US" dirty="0"/>
              <a:t>tokens</a:t>
            </a:r>
            <a:endParaRPr lang="en-US" i="1" dirty="0">
              <a:solidFill>
                <a:srgbClr val="DA1F28"/>
              </a:solidFill>
              <a:cs typeface="ＭＳ Ｐゴシック" charset="0"/>
            </a:endParaRPr>
          </a:p>
          <a:p>
            <a:pPr lvl="1"/>
            <a:r>
              <a:rPr lang="en-US" i="1" dirty="0">
                <a:solidFill>
                  <a:srgbClr val="DA1F28"/>
                </a:solidFill>
                <a:cs typeface="ＭＳ Ｐゴシック" charset="0"/>
              </a:rPr>
              <a:t>Planned</a:t>
            </a:r>
            <a:r>
              <a:rPr lang="en-US" dirty="0"/>
              <a:t> and </a:t>
            </a:r>
            <a:r>
              <a:rPr lang="en-US" i="1" dirty="0">
                <a:solidFill>
                  <a:srgbClr val="DA1F28"/>
                </a:solidFill>
                <a:cs typeface="ＭＳ Ｐゴシック" charset="0"/>
              </a:rPr>
              <a:t>External</a:t>
            </a:r>
            <a:r>
              <a:rPr lang="en-US" dirty="0"/>
              <a:t> state variables</a:t>
            </a:r>
          </a:p>
          <a:p>
            <a:endParaRPr lang="en-US" dirty="0"/>
          </a:p>
          <a:p>
            <a:r>
              <a:rPr lang="en-US" dirty="0"/>
              <a:t>A formal equivalence between STNU and flexible plans</a:t>
            </a:r>
          </a:p>
          <a:p>
            <a:pPr lvl="1"/>
            <a:r>
              <a:rPr lang="en-US" i="1" dirty="0"/>
              <a:t>Definition of </a:t>
            </a:r>
            <a:r>
              <a:rPr lang="en-US" i="1" dirty="0">
                <a:solidFill>
                  <a:srgbClr val="DA1F28"/>
                </a:solidFill>
              </a:rPr>
              <a:t>Dynamic Controllability</a:t>
            </a:r>
            <a:r>
              <a:rPr lang="en-US" i="1" dirty="0"/>
              <a:t> for timeline-based plans</a:t>
            </a:r>
            <a:endParaRPr lang="en-US" dirty="0"/>
          </a:p>
          <a:p>
            <a:pPr lvl="1"/>
            <a:r>
              <a:rPr lang="en-US" i="1" dirty="0">
                <a:solidFill>
                  <a:srgbClr val="DA1F28"/>
                </a:solidFill>
              </a:rPr>
              <a:t>Timed Game Automata model checking</a:t>
            </a:r>
            <a:r>
              <a:rPr lang="en-US" dirty="0"/>
              <a:t> for robust execution strategy synthesis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972692" y="5984690"/>
            <a:ext cx="4076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132"/>
            <a:r>
              <a:rPr lang="en-US" sz="1200" dirty="0">
                <a:solidFill>
                  <a:srgbClr val="000000"/>
                </a:solidFill>
                <a:latin typeface="Lucida Sans Unicode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Lucida Sans Unicode" charset="0"/>
              </a:rPr>
              <a:t>Cialdea</a:t>
            </a:r>
            <a:r>
              <a:rPr lang="en-US" sz="1200" dirty="0">
                <a:solidFill>
                  <a:srgbClr val="000000"/>
                </a:solidFill>
                <a:latin typeface="Lucida Sans Unicode" charset="0"/>
              </a:rPr>
              <a:t> &amp; Orlandini 2015, </a:t>
            </a:r>
            <a:r>
              <a:rPr lang="en-US" sz="1200" dirty="0" err="1">
                <a:solidFill>
                  <a:srgbClr val="000000"/>
                </a:solidFill>
                <a:latin typeface="Lucida Sans Unicode" charset="0"/>
              </a:rPr>
              <a:t>Cialdea</a:t>
            </a:r>
            <a:r>
              <a:rPr lang="en-US" sz="1200" dirty="0">
                <a:solidFill>
                  <a:srgbClr val="000000"/>
                </a:solidFill>
                <a:latin typeface="Lucida Sans Unicode" charset="0"/>
              </a:rPr>
              <a:t> Mayer et al 2016]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2226E-BFCB-1440-9747-E39CFE08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425" y="2745975"/>
            <a:ext cx="2156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132"/>
            <a:r>
              <a:rPr lang="en-US" sz="1200" dirty="0">
                <a:solidFill>
                  <a:srgbClr val="000000"/>
                </a:solidFill>
                <a:latin typeface="Lucida Sans Unicode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Lucida Sans Unicode" charset="0"/>
              </a:rPr>
              <a:t>Cialdea</a:t>
            </a:r>
            <a:r>
              <a:rPr lang="en-US" sz="1200" dirty="0">
                <a:solidFill>
                  <a:srgbClr val="000000"/>
                </a:solidFill>
                <a:latin typeface="Lucida Sans Unicode" charset="0"/>
              </a:rPr>
              <a:t> Mayer et al 2014]</a:t>
            </a:r>
          </a:p>
        </p:txBody>
      </p:sp>
    </p:spTree>
    <p:extLst>
      <p:ext uri="{BB962C8B-B14F-4D97-AF65-F5344CB8AC3E}">
        <p14:creationId xmlns:p14="http://schemas.microsoft.com/office/powerpoint/2010/main" val="372510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Plan Controllability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530725"/>
          </a:xfrm>
        </p:spPr>
        <p:txBody>
          <a:bodyPr/>
          <a:lstStyle/>
          <a:p>
            <a:r>
              <a:rPr lang="en-US" dirty="0"/>
              <a:t>A Flexible Plan (</a:t>
            </a:r>
            <a:r>
              <a:rPr lang="en-US" b="1" dirty="0"/>
              <a:t>FTL</a:t>
            </a:r>
            <a:r>
              <a:rPr lang="en-US" dirty="0"/>
              <a:t>,</a:t>
            </a:r>
            <a:r>
              <a:rPr lang="en-US" b="1" dirty="0"/>
              <a:t>R</a:t>
            </a:r>
            <a:r>
              <a:rPr lang="en-US" dirty="0"/>
              <a:t>) is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weakly controllable </a:t>
            </a:r>
            <a:r>
              <a:rPr lang="en-US" dirty="0"/>
              <a:t>– if there is a viable execution strategy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Strongly controllable </a:t>
            </a:r>
            <a:r>
              <a:rPr lang="en-US" dirty="0"/>
              <a:t>– if there is a viable execution strategy giving the same scheduling function for every situation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Dynamically controllable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if there is a </a:t>
            </a:r>
            <a:r>
              <a:rPr lang="en-US" i="1" dirty="0"/>
              <a:t>dynamic execution strategy </a:t>
            </a:r>
            <a:r>
              <a:rPr lang="en-US" dirty="0"/>
              <a:t>(DES) – decisions only considering past uncontrollable events</a:t>
            </a:r>
          </a:p>
          <a:p>
            <a:endParaRPr lang="en-US" dirty="0"/>
          </a:p>
          <a:p>
            <a:r>
              <a:rPr lang="en-US" dirty="0"/>
              <a:t>Dynamic controllability constitutes a highly desirable property for a flexible plan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B6EAC7F-91EF-434F-A9A5-04E4A7E27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869" y="5257799"/>
            <a:ext cx="4076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132"/>
            <a:r>
              <a:rPr lang="en-US" sz="1200" dirty="0">
                <a:solidFill>
                  <a:srgbClr val="000000"/>
                </a:solidFill>
                <a:latin typeface="Lucida Sans Unicode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Lucida Sans Unicode" charset="0"/>
              </a:rPr>
              <a:t>Cialdea</a:t>
            </a:r>
            <a:r>
              <a:rPr lang="en-US" sz="1200" dirty="0">
                <a:solidFill>
                  <a:srgbClr val="000000"/>
                </a:solidFill>
                <a:latin typeface="Lucida Sans Unicode" charset="0"/>
              </a:rPr>
              <a:t> &amp; Orlandini 2015, </a:t>
            </a:r>
            <a:r>
              <a:rPr lang="en-US" sz="1200" dirty="0" err="1">
                <a:solidFill>
                  <a:srgbClr val="000000"/>
                </a:solidFill>
                <a:latin typeface="Lucida Sans Unicode" charset="0"/>
              </a:rPr>
              <a:t>Cialdea</a:t>
            </a:r>
            <a:r>
              <a:rPr lang="en-US" sz="1200" dirty="0">
                <a:solidFill>
                  <a:srgbClr val="000000"/>
                </a:solidFill>
                <a:latin typeface="Lucida Sans Unicode" charset="0"/>
              </a:rPr>
              <a:t> Mayer et al 2016]</a:t>
            </a:r>
          </a:p>
        </p:txBody>
      </p:sp>
    </p:spTree>
    <p:extLst>
      <p:ext uri="{BB962C8B-B14F-4D97-AF65-F5344CB8AC3E}">
        <p14:creationId xmlns:p14="http://schemas.microsoft.com/office/powerpoint/2010/main" val="333625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Building Timed Game Automata from Timelines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8252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Encoding a </a:t>
            </a:r>
            <a:r>
              <a:rPr lang="en-US" i="1" dirty="0">
                <a:solidFill>
                  <a:srgbClr val="FF0000"/>
                </a:solidFill>
              </a:rPr>
              <a:t>Flexible Plan </a:t>
            </a:r>
            <a:r>
              <a:rPr lang="en-US" dirty="0"/>
              <a:t>(</a:t>
            </a:r>
            <a:r>
              <a:rPr lang="en-US" b="1" dirty="0"/>
              <a:t>FTL,R</a:t>
            </a:r>
            <a:r>
              <a:rPr lang="en-US" dirty="0"/>
              <a:t>) into a </a:t>
            </a:r>
            <a:r>
              <a:rPr lang="en-US" i="1" dirty="0">
                <a:solidFill>
                  <a:srgbClr val="FF0000"/>
                </a:solidFill>
              </a:rPr>
              <a:t>network of TGA</a:t>
            </a:r>
          </a:p>
          <a:p>
            <a:pPr lvl="1"/>
            <a:r>
              <a:rPr lang="en-US" dirty="0"/>
              <a:t>Each </a:t>
            </a:r>
            <a:r>
              <a:rPr lang="en-US" b="1" dirty="0"/>
              <a:t>Timeline </a:t>
            </a:r>
            <a:r>
              <a:rPr lang="en-US" dirty="0"/>
              <a:t>in </a:t>
            </a:r>
            <a:r>
              <a:rPr lang="en-US" b="1" dirty="0"/>
              <a:t>FTL </a:t>
            </a:r>
            <a:r>
              <a:rPr lang="en-US" dirty="0"/>
              <a:t>encoded by an automaton</a:t>
            </a:r>
          </a:p>
          <a:p>
            <a:pPr lvl="1"/>
            <a:r>
              <a:rPr lang="en-US" dirty="0"/>
              <a:t>Transition controllability is defined according to token’s controllability tag</a:t>
            </a:r>
          </a:p>
          <a:p>
            <a:pPr lvl="1"/>
            <a:r>
              <a:rPr lang="en-US" dirty="0"/>
              <a:t>Temporal relations as clocks constraints on transitions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Suitably defining a TGA </a:t>
            </a:r>
            <a:r>
              <a:rPr lang="en-US" i="1" dirty="0">
                <a:solidFill>
                  <a:srgbClr val="FF0000"/>
                </a:solidFill>
              </a:rPr>
              <a:t>Reachability Game </a:t>
            </a:r>
            <a:r>
              <a:rPr lang="en-US" dirty="0"/>
              <a:t>(RG)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Winning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dirty="0"/>
              <a:t>the game implies </a:t>
            </a:r>
            <a:r>
              <a:rPr lang="en-US" i="1" dirty="0">
                <a:solidFill>
                  <a:srgbClr val="FF0000"/>
                </a:solidFill>
              </a:rPr>
              <a:t>checking DC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a flexible plan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UPPAAL-TIGA </a:t>
            </a:r>
            <a:r>
              <a:rPr lang="en-US" dirty="0"/>
              <a:t>as verification engine</a:t>
            </a:r>
          </a:p>
          <a:p>
            <a:pPr lvl="1"/>
            <a:r>
              <a:rPr lang="en-US" dirty="0"/>
              <a:t>Winning strategy is a viable DES for the encoded plan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Encoding tool </a:t>
            </a:r>
            <a:r>
              <a:rPr lang="en-US" sz="2400" i="1" dirty="0">
                <a:solidFill>
                  <a:srgbClr val="FF0000"/>
                </a:solidFill>
              </a:rPr>
              <a:t>plan2tiga</a:t>
            </a:r>
            <a:r>
              <a:rPr lang="en-US" sz="2400" dirty="0"/>
              <a:t> and details available at </a:t>
            </a:r>
            <a:br>
              <a:rPr lang="en-US" sz="2400" dirty="0"/>
            </a:br>
            <a:r>
              <a:rPr lang="en-US" sz="2400" b="1" dirty="0"/>
              <a:t>http://cialdea.dia.uniroma3.it/plan2tiga</a:t>
            </a:r>
          </a:p>
        </p:txBody>
      </p:sp>
    </p:spTree>
    <p:extLst>
      <p:ext uri="{BB962C8B-B14F-4D97-AF65-F5344CB8AC3E}">
        <p14:creationId xmlns:p14="http://schemas.microsoft.com/office/powerpoint/2010/main" val="31258440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F7DA-FDE9-CA46-84B9-12A69894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TGA-</a:t>
            </a:r>
            <a:r>
              <a:rPr lang="it-IT" dirty="0" err="1"/>
              <a:t>based</a:t>
            </a:r>
            <a:r>
              <a:rPr lang="it-IT" dirty="0"/>
              <a:t> Controller </a:t>
            </a:r>
            <a:r>
              <a:rPr lang="it-IT" dirty="0" err="1"/>
              <a:t>synthesis</a:t>
            </a:r>
            <a:r>
              <a:rPr lang="it-IT" dirty="0"/>
              <a:t> with UPPAAL-TIGA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D5FCE-1D74-4C4B-9B0D-D1890F28F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1"/>
            <a:ext cx="8491591" cy="4530725"/>
          </a:xfrm>
        </p:spPr>
        <p:txBody>
          <a:bodyPr/>
          <a:lstStyle/>
          <a:p>
            <a:r>
              <a:rPr lang="en-GB" dirty="0"/>
              <a:t>A Flexible plan </a:t>
            </a:r>
            <a:r>
              <a:rPr lang="en-GB" i="1" dirty="0">
                <a:solidFill>
                  <a:srgbClr val="FF0000"/>
                </a:solidFill>
              </a:rPr>
              <a:t>(FTL, R)</a:t>
            </a:r>
            <a:r>
              <a:rPr lang="en-GB" dirty="0"/>
              <a:t> is encoded in an </a:t>
            </a:r>
            <a:r>
              <a:rPr lang="en-GB" i="1" dirty="0" err="1">
                <a:solidFill>
                  <a:srgbClr val="FF0000"/>
                </a:solidFill>
              </a:rPr>
              <a:t>Uppaal-Tiga</a:t>
            </a:r>
            <a:r>
              <a:rPr lang="en-GB" i="1" dirty="0">
                <a:solidFill>
                  <a:srgbClr val="FF0000"/>
                </a:solidFill>
              </a:rPr>
              <a:t> system</a:t>
            </a:r>
            <a:endParaRPr lang="it-IT" i="1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an </a:t>
            </a:r>
            <a:r>
              <a:rPr lang="en-GB" i="1" dirty="0" err="1">
                <a:solidFill>
                  <a:srgbClr val="FF0000"/>
                </a:solidFill>
              </a:rPr>
              <a:t>Uppaal-Tiga</a:t>
            </a:r>
            <a:r>
              <a:rPr lang="en-GB" i="1" dirty="0">
                <a:solidFill>
                  <a:srgbClr val="FF0000"/>
                </a:solidFill>
              </a:rPr>
              <a:t> process </a:t>
            </a:r>
            <a:r>
              <a:rPr lang="en-GB" dirty="0"/>
              <a:t>in N models a timeline </a:t>
            </a:r>
            <a:r>
              <a:rPr lang="en-GB" i="1" dirty="0" err="1">
                <a:solidFill>
                  <a:srgbClr val="FF0000"/>
                </a:solidFill>
              </a:rPr>
              <a:t>FTLx</a:t>
            </a:r>
            <a:r>
              <a:rPr lang="en-GB" i="1" dirty="0">
                <a:solidFill>
                  <a:srgbClr val="FF0000"/>
                </a:solidFill>
              </a:rPr>
              <a:t> ∈ FTL</a:t>
            </a:r>
            <a:r>
              <a:rPr lang="en-GB" dirty="0"/>
              <a:t>, every token of </a:t>
            </a:r>
            <a:r>
              <a:rPr lang="en-GB" i="1" dirty="0" err="1">
                <a:solidFill>
                  <a:srgbClr val="FF0000"/>
                </a:solidFill>
              </a:rPr>
              <a:t>FTLx</a:t>
            </a:r>
            <a:r>
              <a:rPr lang="en-GB" dirty="0"/>
              <a:t> is </a:t>
            </a:r>
            <a:r>
              <a:rPr lang="en-GB" dirty="0" err="1"/>
              <a:t>modeled</a:t>
            </a:r>
            <a:r>
              <a:rPr lang="en-GB" dirty="0"/>
              <a:t> by a location</a:t>
            </a:r>
          </a:p>
          <a:p>
            <a:pPr lvl="1"/>
            <a:r>
              <a:rPr lang="en-GB" dirty="0"/>
              <a:t>A final state, called </a:t>
            </a:r>
            <a:r>
              <a:rPr lang="en-GB" i="1" dirty="0">
                <a:solidFill>
                  <a:srgbClr val="FF0000"/>
                </a:solidFill>
              </a:rPr>
              <a:t>finish</a:t>
            </a:r>
            <a:r>
              <a:rPr lang="en-GB" dirty="0"/>
              <a:t>, is reached at the end of the timeline</a:t>
            </a:r>
          </a:p>
          <a:p>
            <a:pPr lvl="1"/>
            <a:endParaRPr lang="en-GB" dirty="0"/>
          </a:p>
          <a:p>
            <a:r>
              <a:rPr lang="en-GB" dirty="0" err="1"/>
              <a:t>Uppaal-Tiga</a:t>
            </a:r>
            <a:r>
              <a:rPr lang="en-GB" dirty="0"/>
              <a:t> checks a pure reachability property, </a:t>
            </a:r>
          </a:p>
          <a:p>
            <a:pPr marL="0" indent="0" algn="ctr">
              <a:buNone/>
            </a:pPr>
            <a:r>
              <a:rPr lang="en-GB" i="1" dirty="0">
                <a:solidFill>
                  <a:srgbClr val="FF0000"/>
                </a:solidFill>
              </a:rPr>
              <a:t>A&lt;&gt;(Ax1 .finish ∧ · · · ∧ </a:t>
            </a:r>
            <a:r>
              <a:rPr lang="en-GB" i="1" dirty="0" err="1">
                <a:solidFill>
                  <a:srgbClr val="FF0000"/>
                </a:solidFill>
              </a:rPr>
              <a:t>Axk</a:t>
            </a:r>
            <a:r>
              <a:rPr lang="en-GB" i="1" dirty="0">
                <a:solidFill>
                  <a:srgbClr val="FF0000"/>
                </a:solidFill>
              </a:rPr>
              <a:t> .finish) </a:t>
            </a:r>
          </a:p>
          <a:p>
            <a:pPr marL="399990" lvl="1" indent="0">
              <a:buNone/>
            </a:pPr>
            <a:r>
              <a:rPr lang="en-GB" dirty="0"/>
              <a:t>where N = {Ax1 , . . . , </a:t>
            </a:r>
            <a:r>
              <a:rPr lang="en-GB" dirty="0" err="1"/>
              <a:t>Axk</a:t>
            </a:r>
            <a:r>
              <a:rPr lang="en-GB" dirty="0"/>
              <a:t> }, whichever the behaviour of uncontrollable components, N can reach their final states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695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mapping into Timed Game Automata </a:t>
            </a:r>
          </a:p>
          <a:p>
            <a:pPr lvl="1"/>
            <a:r>
              <a:rPr lang="en-US" dirty="0"/>
              <a:t>Tokens for Locations</a:t>
            </a:r>
          </a:p>
          <a:p>
            <a:pPr lvl="1"/>
            <a:r>
              <a:rPr lang="en-US" dirty="0"/>
              <a:t>One local clock + one general clock (plan clock)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endParaRPr lang="en-US" baseline="-25000" dirty="0">
              <a:solidFill>
                <a:schemeClr val="bg1"/>
              </a:solidFill>
            </a:endParaRPr>
          </a:p>
          <a:p>
            <a:pPr lvl="1"/>
            <a:r>
              <a:rPr lang="en-US" dirty="0"/>
              <a:t>Token temporal information for Guards/Invariants</a:t>
            </a:r>
          </a:p>
          <a:p>
            <a:pPr lvl="1"/>
            <a:r>
              <a:rPr lang="en-US" dirty="0"/>
              <a:t>Token sequence for Transitions</a:t>
            </a:r>
          </a:p>
          <a:p>
            <a:pPr lvl="1"/>
            <a:endParaRPr lang="en-US" dirty="0"/>
          </a:p>
          <a:p>
            <a:r>
              <a:rPr lang="en-US" dirty="0"/>
              <a:t>The Network of TGA represent </a:t>
            </a:r>
            <a:r>
              <a:rPr lang="en-US" i="1" dirty="0">
                <a:solidFill>
                  <a:srgbClr val="FF0000"/>
                </a:solidFill>
              </a:rPr>
              <a:t>FTL</a:t>
            </a:r>
          </a:p>
          <a:p>
            <a:endParaRPr lang="en-US" b="1" dirty="0"/>
          </a:p>
          <a:p>
            <a:r>
              <a:rPr lang="en-US" dirty="0"/>
              <a:t>A set of variable and constraints represents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TGA from Timelines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TGA from Flexible Plan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481328"/>
            <a:ext cx="8229600" cy="50988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a Flexible Plan </a:t>
            </a:r>
            <a:r>
              <a:rPr kumimoji="0" lang="en-US" sz="27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(FTL,R)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define a TGA for each timeline </a:t>
            </a:r>
            <a:r>
              <a:rPr kumimoji="0" lang="en-US" sz="270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FTL</a:t>
            </a:r>
            <a:r>
              <a:rPr kumimoji="0" lang="en-US" sz="270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7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27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FTL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b="1" dirty="0">
              <a:solidFill>
                <a:srgbClr val="FF000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b="1" dirty="0">
              <a:solidFill>
                <a:srgbClr val="FF000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b="1" dirty="0">
              <a:solidFill>
                <a:srgbClr val="FF000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/>
              <a:t>Guards: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/>
              <a:t>Invariants: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On </a:t>
            </a:r>
            <a:r>
              <a:rPr kumimoji="0" lang="en-US" sz="27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start </a:t>
            </a:r>
            <a:r>
              <a:rPr kumimoji="0" lang="en-US" sz="27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and </a:t>
            </a:r>
            <a:r>
              <a:rPr kumimoji="0" lang="en-US" sz="27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  <a:r>
              <a:rPr kumimoji="0" lang="en-US" sz="27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, guards/invariants set to 0/H</a:t>
            </a:r>
            <a:endParaRPr kumimoji="0" lang="en-US" sz="27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b="1" dirty="0">
              <a:solidFill>
                <a:srgbClr val="FF000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b="1" dirty="0">
              <a:solidFill>
                <a:srgbClr val="FF000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b="1" dirty="0">
              <a:solidFill>
                <a:srgbClr val="FF0000"/>
              </a:solidFill>
            </a:endParaRP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752495" y="4067032"/>
            <a:ext cx="399340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Considering a location for each token</a:t>
            </a:r>
          </a:p>
        </p:txBody>
      </p:sp>
      <p:grpSp>
        <p:nvGrpSpPr>
          <p:cNvPr id="211" name="Group 210"/>
          <p:cNvGrpSpPr/>
          <p:nvPr/>
        </p:nvGrpSpPr>
        <p:grpSpPr>
          <a:xfrm>
            <a:off x="1039800" y="2683764"/>
            <a:ext cx="7340600" cy="1309688"/>
            <a:chOff x="1046163" y="2743200"/>
            <a:chExt cx="7340600" cy="1309688"/>
          </a:xfrm>
        </p:grpSpPr>
        <p:sp>
          <p:nvSpPr>
            <p:cNvPr id="212" name="Rectangle 10"/>
            <p:cNvSpPr>
              <a:spLocks noChangeArrowheads="1"/>
            </p:cNvSpPr>
            <p:nvPr/>
          </p:nvSpPr>
          <p:spPr bwMode="auto">
            <a:xfrm>
              <a:off x="1143000" y="2743200"/>
              <a:ext cx="6553200" cy="64611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13" name="Text Box 2"/>
            <p:cNvSpPr txBox="1">
              <a:spLocks noChangeArrowheads="1"/>
            </p:cNvSpPr>
            <p:nvPr/>
          </p:nvSpPr>
          <p:spPr bwMode="auto">
            <a:xfrm>
              <a:off x="7818438" y="3716338"/>
              <a:ext cx="5683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b="1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214" name="Line 3"/>
            <p:cNvSpPr>
              <a:spLocks noChangeShapeType="1"/>
            </p:cNvSpPr>
            <p:nvPr/>
          </p:nvSpPr>
          <p:spPr bwMode="auto">
            <a:xfrm flipV="1">
              <a:off x="1187450" y="3573463"/>
              <a:ext cx="7056438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Text Box 4"/>
            <p:cNvSpPr txBox="1">
              <a:spLocks noChangeArrowheads="1"/>
            </p:cNvSpPr>
            <p:nvPr/>
          </p:nvSpPr>
          <p:spPr bwMode="auto">
            <a:xfrm>
              <a:off x="1046163" y="3524250"/>
              <a:ext cx="285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6" name="Text Box 5"/>
            <p:cNvSpPr txBox="1">
              <a:spLocks noChangeArrowheads="1"/>
            </p:cNvSpPr>
            <p:nvPr/>
          </p:nvSpPr>
          <p:spPr bwMode="auto">
            <a:xfrm>
              <a:off x="7524750" y="3573463"/>
              <a:ext cx="330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17" name="Rectangle 6"/>
            <p:cNvSpPr>
              <a:spLocks noChangeArrowheads="1"/>
            </p:cNvSpPr>
            <p:nvPr/>
          </p:nvSpPr>
          <p:spPr bwMode="auto">
            <a:xfrm>
              <a:off x="1795463" y="3573463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tp</a:t>
              </a:r>
              <a:r>
                <a:rPr lang="en-US" baseline="-25000"/>
                <a:t>1</a:t>
              </a:r>
            </a:p>
          </p:txBody>
        </p:sp>
        <p:sp>
          <p:nvSpPr>
            <p:cNvPr id="218" name="Rectangle 7"/>
            <p:cNvSpPr>
              <a:spLocks noChangeArrowheads="1"/>
            </p:cNvSpPr>
            <p:nvPr/>
          </p:nvSpPr>
          <p:spPr bwMode="auto">
            <a:xfrm>
              <a:off x="4156075" y="3573463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tp</a:t>
              </a:r>
              <a:r>
                <a:rPr lang="en-US" baseline="-25000"/>
                <a:t>3</a:t>
              </a:r>
            </a:p>
          </p:txBody>
        </p:sp>
        <p:sp>
          <p:nvSpPr>
            <p:cNvPr id="219" name="Rectangle 8"/>
            <p:cNvSpPr>
              <a:spLocks noChangeArrowheads="1"/>
            </p:cNvSpPr>
            <p:nvPr/>
          </p:nvSpPr>
          <p:spPr bwMode="auto">
            <a:xfrm>
              <a:off x="5021263" y="3573463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tp</a:t>
              </a:r>
              <a:r>
                <a:rPr lang="en-US" baseline="-25000"/>
                <a:t>4</a:t>
              </a:r>
            </a:p>
          </p:txBody>
        </p:sp>
        <p:sp>
          <p:nvSpPr>
            <p:cNvPr id="220" name="Rectangle 9"/>
            <p:cNvSpPr>
              <a:spLocks noChangeArrowheads="1"/>
            </p:cNvSpPr>
            <p:nvPr/>
          </p:nvSpPr>
          <p:spPr bwMode="auto">
            <a:xfrm>
              <a:off x="6316663" y="3573463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tp</a:t>
              </a:r>
              <a:r>
                <a:rPr lang="en-US" baseline="-25000"/>
                <a:t>6</a:t>
              </a:r>
            </a:p>
          </p:txBody>
        </p:sp>
        <p:sp>
          <p:nvSpPr>
            <p:cNvPr id="221" name="Line 11"/>
            <p:cNvSpPr>
              <a:spLocks noChangeShapeType="1"/>
            </p:cNvSpPr>
            <p:nvPr/>
          </p:nvSpPr>
          <p:spPr bwMode="auto">
            <a:xfrm>
              <a:off x="2051050" y="2743200"/>
              <a:ext cx="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2"/>
            <p:cNvSpPr>
              <a:spLocks noChangeShapeType="1"/>
            </p:cNvSpPr>
            <p:nvPr/>
          </p:nvSpPr>
          <p:spPr bwMode="auto">
            <a:xfrm>
              <a:off x="5219700" y="2743200"/>
              <a:ext cx="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"/>
            <p:cNvSpPr>
              <a:spLocks noChangeShapeType="1"/>
            </p:cNvSpPr>
            <p:nvPr/>
          </p:nvSpPr>
          <p:spPr bwMode="auto">
            <a:xfrm>
              <a:off x="6516688" y="2743200"/>
              <a:ext cx="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Text Box 14"/>
            <p:cNvSpPr txBox="1">
              <a:spLocks noChangeArrowheads="1"/>
            </p:cNvSpPr>
            <p:nvPr/>
          </p:nvSpPr>
          <p:spPr bwMode="auto">
            <a:xfrm>
              <a:off x="1474788" y="2805113"/>
              <a:ext cx="184150" cy="27463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it-IT" sz="1200">
                <a:latin typeface="Times New Roman" pitchFamily="18" charset="0"/>
              </a:endParaRPr>
            </a:p>
          </p:txBody>
        </p:sp>
        <p:sp>
          <p:nvSpPr>
            <p:cNvPr id="225" name="Text Box 15"/>
            <p:cNvSpPr txBox="1">
              <a:spLocks noChangeArrowheads="1"/>
            </p:cNvSpPr>
            <p:nvPr/>
          </p:nvSpPr>
          <p:spPr bwMode="auto">
            <a:xfrm>
              <a:off x="3106738" y="2900363"/>
              <a:ext cx="184150" cy="33655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it-IT">
                <a:latin typeface="Times New Roman" pitchFamily="18" charset="0"/>
              </a:endParaRPr>
            </a:p>
          </p:txBody>
        </p:sp>
        <p:sp>
          <p:nvSpPr>
            <p:cNvPr id="226" name="Text Box 16"/>
            <p:cNvSpPr txBox="1">
              <a:spLocks noChangeArrowheads="1"/>
            </p:cNvSpPr>
            <p:nvPr/>
          </p:nvSpPr>
          <p:spPr bwMode="auto">
            <a:xfrm>
              <a:off x="1477963" y="288448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Times New Roman" pitchFamily="18" charset="0"/>
                </a:rPr>
                <a:t>R</a:t>
              </a:r>
            </a:p>
            <a:p>
              <a:pPr algn="ctr"/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27" name="Text Box 17"/>
            <p:cNvSpPr txBox="1">
              <a:spLocks noChangeArrowheads="1"/>
            </p:cNvSpPr>
            <p:nvPr/>
          </p:nvSpPr>
          <p:spPr bwMode="auto">
            <a:xfrm>
              <a:off x="3141663" y="2924175"/>
              <a:ext cx="296862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>
                  <a:latin typeface="Times New Roman" pitchFamily="18" charset="0"/>
                </a:rPr>
                <a:t>P</a:t>
              </a:r>
            </a:p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228" name="Line 18"/>
            <p:cNvSpPr>
              <a:spLocks noChangeShapeType="1"/>
            </p:cNvSpPr>
            <p:nvPr/>
          </p:nvSpPr>
          <p:spPr bwMode="auto">
            <a:xfrm>
              <a:off x="4341813" y="2743200"/>
              <a:ext cx="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Text Box 19"/>
            <p:cNvSpPr txBox="1">
              <a:spLocks noChangeArrowheads="1"/>
            </p:cNvSpPr>
            <p:nvPr/>
          </p:nvSpPr>
          <p:spPr bwMode="auto">
            <a:xfrm>
              <a:off x="4654550" y="2971800"/>
              <a:ext cx="2936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Times New Roman" pitchFamily="18" charset="0"/>
                </a:rPr>
                <a:t>Q</a:t>
              </a:r>
            </a:p>
            <a:p>
              <a:pPr algn="ctr"/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30" name="Text Box 20"/>
            <p:cNvSpPr txBox="1">
              <a:spLocks noChangeArrowheads="1"/>
            </p:cNvSpPr>
            <p:nvPr/>
          </p:nvSpPr>
          <p:spPr bwMode="auto">
            <a:xfrm>
              <a:off x="5776913" y="2924175"/>
              <a:ext cx="296862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>
                  <a:latin typeface="Times New Roman" pitchFamily="18" charset="0"/>
                </a:rPr>
                <a:t>P</a:t>
              </a:r>
            </a:p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231" name="Text Box 21"/>
            <p:cNvSpPr txBox="1">
              <a:spLocks noChangeArrowheads="1"/>
            </p:cNvSpPr>
            <p:nvPr/>
          </p:nvSpPr>
          <p:spPr bwMode="auto">
            <a:xfrm>
              <a:off x="7002463" y="2895600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Times New Roman" pitchFamily="18" charset="0"/>
                </a:rPr>
                <a:t>R</a:t>
              </a:r>
            </a:p>
            <a:p>
              <a:pPr algn="ctr"/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32" name="Line 22"/>
            <p:cNvSpPr>
              <a:spLocks noChangeShapeType="1"/>
            </p:cNvSpPr>
            <p:nvPr/>
          </p:nvSpPr>
          <p:spPr bwMode="auto">
            <a:xfrm>
              <a:off x="1524000" y="3657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3"/>
            <p:cNvSpPr>
              <a:spLocks noChangeShapeType="1"/>
            </p:cNvSpPr>
            <p:nvPr/>
          </p:nvSpPr>
          <p:spPr bwMode="auto">
            <a:xfrm flipV="1">
              <a:off x="1524000" y="3581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4"/>
            <p:cNvSpPr>
              <a:spLocks noChangeShapeType="1"/>
            </p:cNvSpPr>
            <p:nvPr/>
          </p:nvSpPr>
          <p:spPr bwMode="auto">
            <a:xfrm flipV="1">
              <a:off x="2362200" y="3581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32"/>
            <p:cNvSpPr>
              <a:spLocks noChangeShapeType="1"/>
            </p:cNvSpPr>
            <p:nvPr/>
          </p:nvSpPr>
          <p:spPr bwMode="auto">
            <a:xfrm>
              <a:off x="3886200" y="3657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33"/>
            <p:cNvSpPr>
              <a:spLocks noChangeShapeType="1"/>
            </p:cNvSpPr>
            <p:nvPr/>
          </p:nvSpPr>
          <p:spPr bwMode="auto">
            <a:xfrm flipV="1">
              <a:off x="3886200" y="3581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34"/>
            <p:cNvSpPr>
              <a:spLocks noChangeShapeType="1"/>
            </p:cNvSpPr>
            <p:nvPr/>
          </p:nvSpPr>
          <p:spPr bwMode="auto">
            <a:xfrm flipV="1">
              <a:off x="4724400" y="3581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35"/>
            <p:cNvSpPr>
              <a:spLocks noChangeShapeType="1"/>
            </p:cNvSpPr>
            <p:nvPr/>
          </p:nvSpPr>
          <p:spPr bwMode="auto">
            <a:xfrm>
              <a:off x="4953000" y="36576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36"/>
            <p:cNvSpPr>
              <a:spLocks noChangeShapeType="1"/>
            </p:cNvSpPr>
            <p:nvPr/>
          </p:nvSpPr>
          <p:spPr bwMode="auto">
            <a:xfrm flipV="1">
              <a:off x="4953000" y="3581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37"/>
            <p:cNvSpPr>
              <a:spLocks noChangeShapeType="1"/>
            </p:cNvSpPr>
            <p:nvPr/>
          </p:nvSpPr>
          <p:spPr bwMode="auto">
            <a:xfrm flipV="1">
              <a:off x="5410200" y="3581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38"/>
            <p:cNvSpPr>
              <a:spLocks noChangeShapeType="1"/>
            </p:cNvSpPr>
            <p:nvPr/>
          </p:nvSpPr>
          <p:spPr bwMode="auto">
            <a:xfrm>
              <a:off x="6248400" y="36576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39"/>
            <p:cNvSpPr>
              <a:spLocks noChangeShapeType="1"/>
            </p:cNvSpPr>
            <p:nvPr/>
          </p:nvSpPr>
          <p:spPr bwMode="auto">
            <a:xfrm flipV="1">
              <a:off x="6248400" y="3581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40"/>
            <p:cNvSpPr>
              <a:spLocks noChangeShapeType="1"/>
            </p:cNvSpPr>
            <p:nvPr/>
          </p:nvSpPr>
          <p:spPr bwMode="auto">
            <a:xfrm flipV="1">
              <a:off x="6781800" y="3581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1400728" y="2836164"/>
            <a:ext cx="401072" cy="381000"/>
            <a:chOff x="533400" y="3886200"/>
            <a:chExt cx="401072" cy="381000"/>
          </a:xfrm>
        </p:grpSpPr>
        <p:sp>
          <p:nvSpPr>
            <p:cNvPr id="245" name="Oval 244"/>
            <p:cNvSpPr/>
            <p:nvPr/>
          </p:nvSpPr>
          <p:spPr>
            <a:xfrm>
              <a:off x="533400" y="3886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aseline="-25000" dirty="0"/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533400" y="38862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q</a:t>
              </a:r>
              <a:r>
                <a:rPr lang="en-US" sz="1600" baseline="-2500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cxnSp>
        <p:nvCxnSpPr>
          <p:cNvPr id="247" name="Curved Connector 246"/>
          <p:cNvCxnSpPr/>
          <p:nvPr/>
        </p:nvCxnSpPr>
        <p:spPr>
          <a:xfrm rot="5400000" flipH="1" flipV="1">
            <a:off x="2449500" y="1987928"/>
            <a:ext cx="1588" cy="1696472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urved Connector 247"/>
          <p:cNvCxnSpPr/>
          <p:nvPr/>
        </p:nvCxnSpPr>
        <p:spPr>
          <a:xfrm rot="5400000" flipH="1" flipV="1">
            <a:off x="4054718" y="2079182"/>
            <a:ext cx="1588" cy="1513964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urved Connector 248"/>
          <p:cNvCxnSpPr/>
          <p:nvPr/>
        </p:nvCxnSpPr>
        <p:spPr>
          <a:xfrm rot="5400000" flipH="1" flipV="1">
            <a:off x="5345100" y="2302764"/>
            <a:ext cx="1588" cy="1066800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urved Connector 249"/>
          <p:cNvCxnSpPr/>
          <p:nvPr/>
        </p:nvCxnSpPr>
        <p:spPr>
          <a:xfrm rot="5400000" flipH="1" flipV="1">
            <a:off x="6488100" y="2226564"/>
            <a:ext cx="1588" cy="1219200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urved Connector 250"/>
          <p:cNvCxnSpPr/>
          <p:nvPr/>
        </p:nvCxnSpPr>
        <p:spPr>
          <a:xfrm rot="5400000" flipH="1" flipV="1">
            <a:off x="7650811" y="2280077"/>
            <a:ext cx="2977" cy="1109199"/>
          </a:xfrm>
          <a:prstGeom prst="curvedConnector3">
            <a:avLst>
              <a:gd name="adj1" fmla="val 777887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Group 251"/>
          <p:cNvGrpSpPr/>
          <p:nvPr/>
        </p:nvGrpSpPr>
        <p:grpSpPr>
          <a:xfrm>
            <a:off x="3097200" y="2836164"/>
            <a:ext cx="401072" cy="381000"/>
            <a:chOff x="3027928" y="3581400"/>
            <a:chExt cx="401072" cy="381000"/>
          </a:xfrm>
        </p:grpSpPr>
        <p:sp>
          <p:nvSpPr>
            <p:cNvPr id="253" name="Oval 252"/>
            <p:cNvSpPr/>
            <p:nvPr/>
          </p:nvSpPr>
          <p:spPr>
            <a:xfrm>
              <a:off x="3027928" y="3581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3027928" y="35814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q</a:t>
              </a:r>
              <a:r>
                <a:rPr lang="en-US" sz="1600" baseline="-25000" dirty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926376" y="2833187"/>
            <a:ext cx="562975" cy="381000"/>
            <a:chOff x="7877176" y="3730823"/>
            <a:chExt cx="562975" cy="381000"/>
          </a:xfrm>
        </p:grpSpPr>
        <p:sp>
          <p:nvSpPr>
            <p:cNvPr id="256" name="Oval 255"/>
            <p:cNvSpPr/>
            <p:nvPr/>
          </p:nvSpPr>
          <p:spPr>
            <a:xfrm>
              <a:off x="7967199" y="3730823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7877176" y="376237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</a:rPr>
                <a:t>End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1055399" y="4290869"/>
            <a:ext cx="665278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Considering one general clock </a:t>
            </a:r>
            <a:r>
              <a:rPr lang="en-US" i="1" dirty="0" err="1"/>
              <a:t>clock_plan</a:t>
            </a:r>
            <a:r>
              <a:rPr lang="en-US" baseline="-25000" dirty="0"/>
              <a:t> </a:t>
            </a:r>
            <a:r>
              <a:rPr lang="en-US" dirty="0"/>
              <a:t>and one local clock c</a:t>
            </a:r>
            <a:r>
              <a:rPr lang="en-US" baseline="-25000" dirty="0"/>
              <a:t>x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1192200" y="4512564"/>
            <a:ext cx="35060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Considering Inv(</a:t>
            </a:r>
            <a:r>
              <a:rPr lang="en-US" dirty="0" err="1"/>
              <a:t>q</a:t>
            </a:r>
            <a:r>
              <a:rPr lang="en-US" baseline="-25000" dirty="0" err="1"/>
              <a:t>i</a:t>
            </a:r>
            <a:r>
              <a:rPr lang="en-US" dirty="0"/>
              <a:t>) = c</a:t>
            </a:r>
            <a:r>
              <a:rPr lang="en-US" baseline="-25000" dirty="0"/>
              <a:t>p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 </a:t>
            </a:r>
            <a:r>
              <a:rPr lang="en-US" dirty="0" err="1">
                <a:sym typeface="Symbol"/>
              </a:rPr>
              <a:t>ub</a:t>
            </a:r>
            <a:r>
              <a:rPr lang="en-US" baseline="-25000" dirty="0" err="1">
                <a:sym typeface="Symbol"/>
              </a:rPr>
              <a:t>i</a:t>
            </a:r>
            <a:endParaRPr lang="en-US" dirty="0"/>
          </a:p>
        </p:txBody>
      </p:sp>
      <p:sp>
        <p:nvSpPr>
          <p:cNvPr id="261" name="TextBox 260"/>
          <p:cNvSpPr txBox="1"/>
          <p:nvPr/>
        </p:nvSpPr>
        <p:spPr>
          <a:xfrm>
            <a:off x="1601450" y="4676632"/>
            <a:ext cx="55996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Considering a guard c</a:t>
            </a:r>
            <a:r>
              <a:rPr lang="en-US" baseline="-25000" dirty="0"/>
              <a:t>p</a:t>
            </a:r>
            <a:r>
              <a:rPr lang="en-US" dirty="0"/>
              <a:t> </a:t>
            </a:r>
            <a:r>
              <a:rPr lang="en-US" dirty="0">
                <a:latin typeface="Arial"/>
                <a:cs typeface="Arial"/>
                <a:sym typeface="Symbol"/>
              </a:rPr>
              <a:t>≥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lb</a:t>
            </a:r>
            <a:r>
              <a:rPr lang="en-US" baseline="-25000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for each transition</a:t>
            </a:r>
          </a:p>
        </p:txBody>
      </p:sp>
      <p:grpSp>
        <p:nvGrpSpPr>
          <p:cNvPr id="262" name="Group 261"/>
          <p:cNvGrpSpPr/>
          <p:nvPr/>
        </p:nvGrpSpPr>
        <p:grpSpPr>
          <a:xfrm>
            <a:off x="4613828" y="2836164"/>
            <a:ext cx="401072" cy="381000"/>
            <a:chOff x="4564628" y="3581400"/>
            <a:chExt cx="401072" cy="381000"/>
          </a:xfrm>
        </p:grpSpPr>
        <p:sp>
          <p:nvSpPr>
            <p:cNvPr id="263" name="Oval 262"/>
            <p:cNvSpPr/>
            <p:nvPr/>
          </p:nvSpPr>
          <p:spPr>
            <a:xfrm>
              <a:off x="4572000" y="3581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4564628" y="35814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q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5680628" y="2836164"/>
            <a:ext cx="401072" cy="381000"/>
            <a:chOff x="5631428" y="3581400"/>
            <a:chExt cx="401072" cy="381000"/>
          </a:xfrm>
        </p:grpSpPr>
        <p:sp>
          <p:nvSpPr>
            <p:cNvPr id="266" name="Oval 265"/>
            <p:cNvSpPr/>
            <p:nvPr/>
          </p:nvSpPr>
          <p:spPr>
            <a:xfrm>
              <a:off x="5638800" y="3581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5631428" y="35814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q</a:t>
              </a:r>
              <a:r>
                <a:rPr lang="en-US" sz="1600" baseline="-25000" dirty="0">
                  <a:solidFill>
                    <a:schemeClr val="bg1"/>
                  </a:solidFill>
                </a:rPr>
                <a:t>3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6899828" y="2836164"/>
            <a:ext cx="401072" cy="381000"/>
            <a:chOff x="6850628" y="3581400"/>
            <a:chExt cx="401072" cy="381000"/>
          </a:xfrm>
        </p:grpSpPr>
        <p:sp>
          <p:nvSpPr>
            <p:cNvPr id="269" name="Oval 268"/>
            <p:cNvSpPr/>
            <p:nvPr/>
          </p:nvSpPr>
          <p:spPr>
            <a:xfrm>
              <a:off x="6858000" y="3581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6850628" y="35814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q</a:t>
              </a:r>
              <a:r>
                <a:rPr lang="en-US" sz="1600" baseline="-25000" dirty="0">
                  <a:solidFill>
                    <a:schemeClr val="bg1"/>
                  </a:solidFill>
                </a:rPr>
                <a:t>4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1" name="TextBox 270"/>
          <p:cNvSpPr txBox="1"/>
          <p:nvPr/>
        </p:nvSpPr>
        <p:spPr>
          <a:xfrm>
            <a:off x="1268400" y="3674364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lb</a:t>
            </a:r>
            <a:r>
              <a:rPr lang="en-US" sz="1400" baseline="-25000" dirty="0"/>
              <a:t>1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2182800" y="367436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ub</a:t>
            </a:r>
            <a:r>
              <a:rPr lang="en-US" sz="1400" baseline="-25000" dirty="0"/>
              <a:t>1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3603372" y="3674364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lb</a:t>
            </a:r>
            <a:r>
              <a:rPr lang="en-US" sz="1400" baseline="-25000" dirty="0"/>
              <a:t>2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4517772" y="367436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ub</a:t>
            </a:r>
            <a:r>
              <a:rPr lang="en-US" sz="1400" baseline="-25000" dirty="0"/>
              <a:t>2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4926000" y="367436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………</a:t>
            </a:r>
            <a:endParaRPr lang="en-US" sz="1400" baseline="-25000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E1F3788-E71A-894F-A708-B6B4D7095382}"/>
              </a:ext>
            </a:extLst>
          </p:cNvPr>
          <p:cNvGrpSpPr/>
          <p:nvPr/>
        </p:nvGrpSpPr>
        <p:grpSpPr>
          <a:xfrm>
            <a:off x="321923" y="2840927"/>
            <a:ext cx="601447" cy="381000"/>
            <a:chOff x="7846354" y="3730823"/>
            <a:chExt cx="601447" cy="3810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8869D53-8780-E44D-8165-C6B755BD0F7A}"/>
                </a:ext>
              </a:extLst>
            </p:cNvPr>
            <p:cNvSpPr/>
            <p:nvPr/>
          </p:nvSpPr>
          <p:spPr>
            <a:xfrm>
              <a:off x="7967199" y="3730823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C2861E3-D7D4-8241-9F8E-5F1EBC94A9A3}"/>
                </a:ext>
              </a:extLst>
            </p:cNvPr>
            <p:cNvSpPr txBox="1"/>
            <p:nvPr/>
          </p:nvSpPr>
          <p:spPr>
            <a:xfrm>
              <a:off x="7846354" y="3762376"/>
              <a:ext cx="601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</a:rPr>
                <a:t>Start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B42B9EE3-90DC-F147-8DAD-B377A621DA90}"/>
              </a:ext>
            </a:extLst>
          </p:cNvPr>
          <p:cNvCxnSpPr>
            <a:cxnSpLocks/>
            <a:endCxn id="246" idx="0"/>
          </p:cNvCxnSpPr>
          <p:nvPr/>
        </p:nvCxnSpPr>
        <p:spPr>
          <a:xfrm flipV="1">
            <a:off x="620189" y="2836164"/>
            <a:ext cx="981075" cy="30164"/>
          </a:xfrm>
          <a:prstGeom prst="curvedConnector4">
            <a:avLst>
              <a:gd name="adj1" fmla="val -2109"/>
              <a:gd name="adj2" fmla="val 85785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923FEE3-7080-CA48-9DD4-795207EAC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25" y="5124265"/>
            <a:ext cx="3471119" cy="544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F9A37F-C4C4-1D4F-AC87-1EFEEB726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426" y="5670376"/>
            <a:ext cx="1778000" cy="342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D4F0CF-5BBD-C745-96CF-8B099D2BC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332" y="5641052"/>
            <a:ext cx="1485900" cy="3810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8AC1A49-4A68-934B-8537-583AD7AE9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4" r="34333" b="13602"/>
          <a:stretch/>
        </p:blipFill>
        <p:spPr>
          <a:xfrm>
            <a:off x="4647425" y="5554124"/>
            <a:ext cx="477044" cy="4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5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59" grpId="0" animBg="1"/>
      <p:bldP spid="260" grpId="0" animBg="1"/>
      <p:bldP spid="2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TGA from Flexible Plan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9" name="Content Placeholder 7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514475"/>
            <a:ext cx="82391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80"/>
          <p:cNvSpPr/>
          <p:nvPr/>
        </p:nvSpPr>
        <p:spPr>
          <a:xfrm>
            <a:off x="552448" y="2133600"/>
            <a:ext cx="533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14352" y="3810000"/>
            <a:ext cx="533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74559"/>
      </p:ext>
    </p:extLst>
  </p:cSld>
  <p:clrMapOvr>
    <a:masterClrMapping/>
  </p:clrMapOvr>
</p:sld>
</file>

<file path=ppt/theme/theme1.xml><?xml version="1.0" encoding="utf-8"?>
<a:theme xmlns:a="http://schemas.openxmlformats.org/drawingml/2006/main" name="Giraff+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3148</TotalTime>
  <Words>1606</Words>
  <Application>Microsoft Macintosh PowerPoint</Application>
  <PresentationFormat>On-screen Show (4:3)</PresentationFormat>
  <Paragraphs>313</Paragraphs>
  <Slides>25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Gill Sans MT</vt:lpstr>
      <vt:lpstr>Lucida Sans Unicode</vt:lpstr>
      <vt:lpstr>Microsoft Sans Serif</vt:lpstr>
      <vt:lpstr>Times New Roman</vt:lpstr>
      <vt:lpstr>Wingdings</vt:lpstr>
      <vt:lpstr>Wingdings 3</vt:lpstr>
      <vt:lpstr>Giraff+</vt:lpstr>
      <vt:lpstr>Timelines, TGA and  System Verification</vt:lpstr>
      <vt:lpstr>Context &amp; Motivations</vt:lpstr>
      <vt:lpstr>Formalization of Flexible Timelines</vt:lpstr>
      <vt:lpstr>Flexible Plan Controllability</vt:lpstr>
      <vt:lpstr>Building Timed Game Automata from Timelines</vt:lpstr>
      <vt:lpstr>TGA-based Controller synthesis with UPPAAL-TIGA</vt:lpstr>
      <vt:lpstr>Building TGA from Timelines</vt:lpstr>
      <vt:lpstr>Building TGA from Flexible Plan</vt:lpstr>
      <vt:lpstr>Building TGA from Flexible Plan</vt:lpstr>
      <vt:lpstr>Encoding relations</vt:lpstr>
      <vt:lpstr>Tiga2Exec a new tool for Plan Execution</vt:lpstr>
      <vt:lpstr>Tiga2Exec at Work</vt:lpstr>
      <vt:lpstr>Empirical Evaluation</vt:lpstr>
      <vt:lpstr>The benchmark domain</vt:lpstr>
      <vt:lpstr>Experimental Results</vt:lpstr>
      <vt:lpstr>Initial Experimental Results</vt:lpstr>
      <vt:lpstr>Verification and Validation meet Planning and Scheduling</vt:lpstr>
      <vt:lpstr>P&amp;S Autonomy and V&amp;V</vt:lpstr>
      <vt:lpstr>Verification and Validation</vt:lpstr>
      <vt:lpstr>A Generic Plan-based Controller</vt:lpstr>
      <vt:lpstr>ULISSE, USOCs and Increment Planning Processes</vt:lpstr>
      <vt:lpstr>A Generic Plan-based Controller</vt:lpstr>
      <vt:lpstr>Goal Oriented Autonomous Controller (ESA ITT [2009-2011])</vt:lpstr>
      <vt:lpstr>A Generic Plan-based Controller</vt:lpstr>
      <vt:lpstr>APSI-TRF and Knowledge Engineering ENvironment (KEEN)</vt:lpstr>
    </vt:vector>
  </TitlesOfParts>
  <Company>CNR-ISTC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AndreA Orlandini</dc:creator>
  <cp:lastModifiedBy>ORLANDINI, Andrea</cp:lastModifiedBy>
  <cp:revision>510</cp:revision>
  <cp:lastPrinted>2015-09-24T09:34:30Z</cp:lastPrinted>
  <dcterms:created xsi:type="dcterms:W3CDTF">2015-09-23T10:49:29Z</dcterms:created>
  <dcterms:modified xsi:type="dcterms:W3CDTF">2020-05-27T15:02:14Z</dcterms:modified>
</cp:coreProperties>
</file>