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82" r:id="rId6"/>
    <p:sldId id="260" r:id="rId7"/>
    <p:sldId id="262" r:id="rId8"/>
    <p:sldId id="266" r:id="rId9"/>
    <p:sldId id="264" r:id="rId10"/>
    <p:sldId id="285" r:id="rId11"/>
    <p:sldId id="286" r:id="rId12"/>
    <p:sldId id="263" r:id="rId13"/>
    <p:sldId id="284" r:id="rId14"/>
    <p:sldId id="287" r:id="rId1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BB2B1-C660-044E-9CDB-E9064E3E8D53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A85B5-A74A-CC4B-828C-51E2E8E1FD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57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A85B5-A74A-CC4B-828C-51E2E8E1FDC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9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5B6E-FAE8-0A4D-8822-5CB8A658E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B23F7-4CAE-ED45-8E0C-1A8A21D9C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4D43C-D2D4-DE40-9333-6A5D4AB0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BA66-C47B-144D-90AD-FA85C2D0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0E029-A2E5-C744-8AC9-D4B18D86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0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1150-4991-EB48-AAAA-9AE0BAC0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21-A3BF-AB4F-A47D-CE30DB831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9DB92-6BE1-E948-A8AF-DD46CE3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4F9B-4B50-8B42-9804-D8FE2FF6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4B94-B5E5-F948-8EC3-B7DCC84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3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1E3A0-19D7-5948-9B50-92F4D247C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3FB5C-67F4-A142-915F-A782D6E1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A7F0-0210-5140-8E71-084D93C0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FE84-5D9B-A841-B2B2-EC0C7522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30FCD-3C12-F04D-9E1F-02F0E072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7853-C017-2549-A8BE-3C1C5DC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0A1E-BA97-7349-B3B0-89305072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5E414-060C-8B4C-8CF9-B03F95B2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2C99C-B980-0C49-82BB-66076318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86F2-4596-2A43-AE54-3FEBCE17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81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98759-C23D-3343-977D-C786FC97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5387C-AF8E-354A-8C07-5C6312CC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686A5-471D-F34B-AFB0-C0E430D3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43079-DEDF-554C-A395-0858EE00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0ACCF-057B-104F-92A7-226D19BA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08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9DEE-0D35-4B4A-880A-F8960CD7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2375-E191-5F48-8CF1-410830533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BF18A-8B36-BD49-A9A4-A08E41BA5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15CE1-82BE-A242-9A9A-0F0ED54E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67337-7BD4-AB40-8E3A-4CB059F2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AAC3-856A-094E-9798-4D012F93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70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4B20-D793-EC4D-A079-726BE1E2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A140F-EF9A-894F-BF03-AC7E0550A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1AE3C-1B29-DA4E-83FA-363B4FFAD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898AF-FDCE-5045-B85A-4BEC8033D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99EF3-756C-004C-A91C-1435FB785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E4D8E-643D-5840-BEB6-A3E633A9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3924C-663A-9943-AD29-7E10FD36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72E4C-114E-8741-805E-1FC2C769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4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16C-77E7-0944-8286-09C94EE7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9220C-A671-454B-A262-853A15C3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1E2B7-9BB7-324B-BB97-452217EF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8C047-93FA-F14A-BA05-3DDEC05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50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88EEE-5496-7046-9E4A-C6756966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F3442-5BAD-5645-BE1E-3D3D795D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80265-A710-2544-80E8-0B09F4C8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BAEA0-811C-5446-94DC-EF2C009C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2DF54-C459-904A-A5A5-5F14E3B94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11F43-114B-2248-AF2A-C845822D8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D598A-F311-0343-8E45-921F7A98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EC087-6377-9346-AE3C-87A45674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764CA-4A3E-6645-A332-D20BE0B2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74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D3BC-ABB4-2A48-A9B1-5C665897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DA694-8D1D-934C-B474-24B5B780E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F99DD-D8C7-C944-AB31-1BF415C6F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4845C-C436-2240-92A3-339C914D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1ACF-DA4F-E84C-BFD2-01CACAE5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2FE5C-DECB-F84D-A109-0DC19493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25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C198-BD28-7943-AD6E-273930AE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680F5-4D2E-1B48-8C5A-26DAF299B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A8B08-0581-DA4B-9D7E-D087754D5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CBEC8-8389-604A-AA4D-8DF9BDEE709D}" type="datetimeFigureOut">
              <a:rPr lang="it-IT" smtClean="0"/>
              <a:t>13/05/20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77DE-9CC4-FB4F-B219-71493981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9911-1305-734C-A19D-5189DEABD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15245-1F75-C44B-979F-07C21CF9817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24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cs.aau.dk/~adavid/tiga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B3F8-0F71-1B41-A918-A928C9A8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UPPAAL-TIGA e Problema Controllabilità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585C-E8FB-4B40-8A61-42B984F98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/>
              <a:t>Tool</a:t>
            </a:r>
            <a:r>
              <a:rPr lang="it-IT" dirty="0"/>
              <a:t>: </a:t>
            </a:r>
            <a:r>
              <a:rPr lang="en-GB" dirty="0">
                <a:hlinkClick r:id="rId2"/>
              </a:rPr>
              <a:t>http://people.cs.aau.dk/~adavid/tiga/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Definito</a:t>
            </a:r>
            <a:r>
              <a:rPr lang="en-GB" dirty="0"/>
              <a:t> per </a:t>
            </a:r>
            <a:r>
              <a:rPr lang="en-GB" dirty="0" err="1"/>
              <a:t>verificare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Timed Game Automata (TGA)</a:t>
            </a:r>
          </a:p>
          <a:p>
            <a:pPr marL="0" indent="0">
              <a:buNone/>
            </a:pPr>
            <a:r>
              <a:rPr lang="en-GB" dirty="0"/>
              <a:t>	 				</a:t>
            </a:r>
            <a:r>
              <a:rPr lang="en-GB" sz="2400" dirty="0"/>
              <a:t>[Maler &amp; al. ’95]</a:t>
            </a:r>
            <a:endParaRPr lang="en-GB" dirty="0"/>
          </a:p>
          <a:p>
            <a:r>
              <a:rPr lang="en-GB" b="1" dirty="0" err="1">
                <a:solidFill>
                  <a:srgbClr val="FF0000"/>
                </a:solidFill>
              </a:rPr>
              <a:t>Stesso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linguaggio</a:t>
            </a:r>
            <a:r>
              <a:rPr lang="en-GB" b="1" dirty="0">
                <a:solidFill>
                  <a:srgbClr val="FF0000"/>
                </a:solidFill>
              </a:rPr>
              <a:t> di UPPAAL </a:t>
            </a:r>
          </a:p>
          <a:p>
            <a:pPr lvl="1"/>
            <a:r>
              <a:rPr lang="en-GB" dirty="0" err="1"/>
              <a:t>variabili</a:t>
            </a:r>
            <a:endParaRPr lang="en-GB" dirty="0"/>
          </a:p>
          <a:p>
            <a:pPr lvl="1"/>
            <a:r>
              <a:rPr lang="en-GB" dirty="0"/>
              <a:t>tipi di </a:t>
            </a:r>
            <a:r>
              <a:rPr lang="en-GB" dirty="0" err="1"/>
              <a:t>dati</a:t>
            </a:r>
            <a:r>
              <a:rPr lang="en-GB" dirty="0"/>
              <a:t> </a:t>
            </a:r>
            <a:r>
              <a:rPr lang="en-GB" dirty="0" err="1"/>
              <a:t>strutturati</a:t>
            </a:r>
            <a:r>
              <a:rPr lang="en-GB" dirty="0"/>
              <a:t> (array, record, . . . )</a:t>
            </a:r>
          </a:p>
          <a:p>
            <a:pPr lvl="1"/>
            <a:r>
              <a:rPr lang="en-GB" dirty="0"/>
              <a:t>broadcast channels</a:t>
            </a:r>
          </a:p>
          <a:p>
            <a:pPr lvl="1"/>
            <a:r>
              <a:rPr lang="en-GB" dirty="0"/>
              <a:t>......</a:t>
            </a:r>
          </a:p>
          <a:p>
            <a:pPr lvl="1"/>
            <a:r>
              <a:rPr lang="en-GB" dirty="0" err="1"/>
              <a:t>Distinzione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b="1" dirty="0" err="1">
                <a:solidFill>
                  <a:srgbClr val="FF0000"/>
                </a:solidFill>
              </a:rPr>
              <a:t>azioni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controllabili</a:t>
            </a:r>
            <a:r>
              <a:rPr lang="en-GB" b="1" dirty="0">
                <a:solidFill>
                  <a:srgbClr val="FF0000"/>
                </a:solidFill>
              </a:rPr>
              <a:t> e </a:t>
            </a:r>
            <a:r>
              <a:rPr lang="en-GB" b="1" dirty="0" err="1">
                <a:solidFill>
                  <a:srgbClr val="FF0000"/>
                </a:solidFill>
              </a:rPr>
              <a:t>incontrollabili</a:t>
            </a:r>
            <a:endParaRPr lang="en-GB" b="1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r>
              <a:rPr lang="en-GB" dirty="0"/>
              <a:t>Il </a:t>
            </a:r>
            <a:r>
              <a:rPr lang="en-GB" dirty="0" err="1"/>
              <a:t>linguaggio</a:t>
            </a:r>
            <a:r>
              <a:rPr lang="en-GB" dirty="0"/>
              <a:t> di </a:t>
            </a:r>
            <a:r>
              <a:rPr lang="en-GB" dirty="0" err="1"/>
              <a:t>specifica</a:t>
            </a:r>
            <a:r>
              <a:rPr lang="en-GB" dirty="0"/>
              <a:t> per le </a:t>
            </a:r>
            <a:r>
              <a:rPr lang="en-GB" dirty="0" err="1"/>
              <a:t>proprietà</a:t>
            </a:r>
            <a:r>
              <a:rPr lang="en-GB" dirty="0"/>
              <a:t> da </a:t>
            </a:r>
            <a:r>
              <a:rPr lang="en-GB" dirty="0" err="1"/>
              <a:t>verificare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è</a:t>
            </a:r>
            <a:r>
              <a:rPr lang="en-GB" dirty="0"/>
              <a:t> un </a:t>
            </a:r>
            <a:r>
              <a:rPr lang="en-GB" dirty="0" err="1"/>
              <a:t>sottoinsieme</a:t>
            </a:r>
            <a:r>
              <a:rPr lang="en-GB" dirty="0"/>
              <a:t> di CTL (</a:t>
            </a:r>
            <a:r>
              <a:rPr lang="en-GB" b="1" dirty="0">
                <a:solidFill>
                  <a:srgbClr val="FF0000"/>
                </a:solidFill>
              </a:rPr>
              <a:t>con </a:t>
            </a:r>
            <a:r>
              <a:rPr lang="en-GB" b="1" i="1" dirty="0" err="1">
                <a:solidFill>
                  <a:srgbClr val="FF0000"/>
                </a:solidFill>
              </a:rPr>
              <a:t>specifica</a:t>
            </a:r>
            <a:r>
              <a:rPr lang="en-GB" b="1" i="1" dirty="0">
                <a:solidFill>
                  <a:srgbClr val="FF0000"/>
                </a:solidFill>
              </a:rPr>
              <a:t> di </a:t>
            </a:r>
            <a:r>
              <a:rPr lang="en-GB" b="1" i="1" dirty="0" err="1">
                <a:solidFill>
                  <a:srgbClr val="FF0000"/>
                </a:solidFill>
              </a:rPr>
              <a:t>controllo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307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2935-6C57-A24A-8677-B5594CBB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Linguaggio per </a:t>
            </a:r>
            <a:r>
              <a:rPr lang="it-IT" dirty="0" err="1"/>
              <a:t>query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80EF9-8828-5F44-9A64-C295B066F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269" y="1526509"/>
            <a:ext cx="5648470" cy="22649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F45B-483D-6542-9EBD-E927AD50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9" y="3791421"/>
            <a:ext cx="5969858" cy="226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6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CD6B-03BD-E442-A54E-AE756DBA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 di </a:t>
            </a:r>
            <a:r>
              <a:rPr lang="it-IT" dirty="0" err="1"/>
              <a:t>query</a:t>
            </a:r>
            <a:endParaRPr lang="it-IT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7337C-6006-B443-920F-0A20770CD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9637"/>
            <a:ext cx="8001506" cy="170032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911839-DF53-E54F-9F28-99CDE506D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975" y="1532463"/>
            <a:ext cx="3343668" cy="46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922A-7A23-0C40-B9DB-0C203C89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TGA – Giochiamo!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2981-BDD3-6444-8703-F19E6D3B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8807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Control: A&lt;&gt; </a:t>
            </a:r>
            <a:r>
              <a:rPr lang="it-IT" dirty="0" err="1"/>
              <a:t>TGA.goal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Nota: Questa è una possibile strategia,</a:t>
            </a:r>
            <a:br>
              <a:rPr lang="it-IT" dirty="0"/>
            </a:br>
            <a:r>
              <a:rPr lang="it-IT" dirty="0"/>
              <a:t>ne esistono altre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A9285-A862-774F-92ED-CE7CF67C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05" y="1690688"/>
            <a:ext cx="3343668" cy="469253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3DB7139-A0EE-5946-A41F-EDB42FBA5EA6}"/>
              </a:ext>
            </a:extLst>
          </p:cNvPr>
          <p:cNvGrpSpPr/>
          <p:nvPr/>
        </p:nvGrpSpPr>
        <p:grpSpPr>
          <a:xfrm>
            <a:off x="3534311" y="1969653"/>
            <a:ext cx="3992942" cy="1170999"/>
            <a:chOff x="3534311" y="1969653"/>
            <a:chExt cx="3992942" cy="11709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81B418-EA69-D246-93A4-99793149C1D3}"/>
                </a:ext>
              </a:extLst>
            </p:cNvPr>
            <p:cNvSpPr txBox="1"/>
            <p:nvPr/>
          </p:nvSpPr>
          <p:spPr>
            <a:xfrm>
              <a:off x="3534311" y="2494321"/>
              <a:ext cx="110959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x &lt; 1    : </a:t>
              </a:r>
              <a:r>
                <a:rPr lang="el-GR" dirty="0"/>
                <a:t>λ </a:t>
              </a:r>
            </a:p>
            <a:p>
              <a:r>
                <a:rPr lang="it-IT" dirty="0"/>
                <a:t>x ==1   : 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BDC615-A66D-9E4A-BD75-B5ABAD2CAC2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4643910" y="1969653"/>
              <a:ext cx="2883343" cy="847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8DAB63-E721-B841-A33C-390D76627F4A}"/>
              </a:ext>
            </a:extLst>
          </p:cNvPr>
          <p:cNvGrpSpPr/>
          <p:nvPr/>
        </p:nvGrpSpPr>
        <p:grpSpPr>
          <a:xfrm>
            <a:off x="3534311" y="3354963"/>
            <a:ext cx="3826549" cy="646331"/>
            <a:chOff x="3534311" y="3354963"/>
            <a:chExt cx="3826549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162B25-B4CB-6448-9BAA-3072C1B6CA91}"/>
                </a:ext>
              </a:extLst>
            </p:cNvPr>
            <p:cNvSpPr txBox="1"/>
            <p:nvPr/>
          </p:nvSpPr>
          <p:spPr>
            <a:xfrm>
              <a:off x="3534311" y="3354963"/>
              <a:ext cx="110959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x &lt; 2    : </a:t>
              </a:r>
              <a:r>
                <a:rPr lang="el-GR" dirty="0"/>
                <a:t>λ </a:t>
              </a:r>
            </a:p>
            <a:p>
              <a:r>
                <a:rPr lang="it-IT" dirty="0"/>
                <a:t>x </a:t>
              </a:r>
              <a:r>
                <a:rPr lang="en-IT" dirty="0"/>
                <a:t>≥ 2    </a:t>
              </a:r>
              <a:r>
                <a:rPr lang="it-IT" dirty="0"/>
                <a:t>: 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0DFF1C-8256-2B4D-84E9-D2B8AF18E16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643910" y="3429002"/>
              <a:ext cx="2716950" cy="249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45782C-EC7B-734B-AF2F-183F153658F6}"/>
              </a:ext>
            </a:extLst>
          </p:cNvPr>
          <p:cNvGrpSpPr/>
          <p:nvPr/>
        </p:nvGrpSpPr>
        <p:grpSpPr>
          <a:xfrm>
            <a:off x="3534310" y="4303578"/>
            <a:ext cx="4299874" cy="457514"/>
            <a:chOff x="3534310" y="4303578"/>
            <a:chExt cx="4299874" cy="457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8B3ED8-6476-4F43-951E-C4B66D427D73}"/>
                </a:ext>
              </a:extLst>
            </p:cNvPr>
            <p:cNvSpPr txBox="1"/>
            <p:nvPr/>
          </p:nvSpPr>
          <p:spPr>
            <a:xfrm>
              <a:off x="3534310" y="4303578"/>
              <a:ext cx="104708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x ≤ 1    </a:t>
              </a:r>
              <a:r>
                <a:rPr lang="it-IT" dirty="0"/>
                <a:t>: c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42BDB5-C334-274D-896E-16488D4FFECE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4581392" y="4488244"/>
              <a:ext cx="3252792" cy="272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6C7C22-D002-FB4B-87A5-719228FF3241}"/>
              </a:ext>
            </a:extLst>
          </p:cNvPr>
          <p:cNvGrpSpPr/>
          <p:nvPr/>
        </p:nvGrpSpPr>
        <p:grpSpPr>
          <a:xfrm>
            <a:off x="3534311" y="5014941"/>
            <a:ext cx="4299873" cy="788330"/>
            <a:chOff x="3534311" y="5014941"/>
            <a:chExt cx="4299873" cy="788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A23870-C9BE-BB4D-AE78-25A0D50969D8}"/>
                </a:ext>
              </a:extLst>
            </p:cNvPr>
            <p:cNvSpPr txBox="1"/>
            <p:nvPr/>
          </p:nvSpPr>
          <p:spPr>
            <a:xfrm>
              <a:off x="3534311" y="5014941"/>
              <a:ext cx="110959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x &lt; 1    : </a:t>
              </a:r>
              <a:r>
                <a:rPr lang="el-GR" dirty="0"/>
                <a:t>λ </a:t>
              </a:r>
            </a:p>
            <a:p>
              <a:r>
                <a:rPr lang="it-IT" dirty="0"/>
                <a:t>x </a:t>
              </a:r>
              <a:r>
                <a:rPr lang="en-IT" dirty="0"/>
                <a:t>== 1  </a:t>
              </a:r>
              <a:r>
                <a:rPr lang="it-IT" dirty="0"/>
                <a:t>: c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CA9193D-C01D-3244-8ED1-539AEE80772E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4643910" y="5338107"/>
              <a:ext cx="3190274" cy="4651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3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922A-7A23-0C40-B9DB-0C203C89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TGA – Giochiamo ancora!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2981-BDD3-6444-8703-F19E6D3B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8807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Control: A[]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TGA.Bad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Nota: Questa è una possibile strategia,</a:t>
            </a:r>
            <a:br>
              <a:rPr lang="it-IT" dirty="0"/>
            </a:br>
            <a:r>
              <a:rPr lang="it-IT" dirty="0"/>
              <a:t>ne esistono ancora altre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F118E-8AF8-CC4D-899F-6240D830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404" y="890478"/>
            <a:ext cx="3746500" cy="55753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336B01C-7C5F-374E-9A05-7DF560EA3245}"/>
              </a:ext>
            </a:extLst>
          </p:cNvPr>
          <p:cNvGrpSpPr/>
          <p:nvPr/>
        </p:nvGrpSpPr>
        <p:grpSpPr>
          <a:xfrm>
            <a:off x="3534311" y="1571775"/>
            <a:ext cx="5337840" cy="1291878"/>
            <a:chOff x="3534311" y="1571775"/>
            <a:chExt cx="5337840" cy="12918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C1F86-5C83-1F4C-8F71-F27CA0BD4BA3}"/>
                </a:ext>
              </a:extLst>
            </p:cNvPr>
            <p:cNvSpPr txBox="1"/>
            <p:nvPr/>
          </p:nvSpPr>
          <p:spPr>
            <a:xfrm>
              <a:off x="3534311" y="2494321"/>
              <a:ext cx="117532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x &lt;= 1   : a </a:t>
              </a:r>
              <a:endParaRPr lang="el-GR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CC2688B-1137-044E-AAE6-D0F5D050FBAD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4709633" y="1571775"/>
              <a:ext cx="4162518" cy="11072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6B639F-5F2C-2647-9A42-D2FBBF18D269}"/>
              </a:ext>
            </a:extLst>
          </p:cNvPr>
          <p:cNvGrpSpPr/>
          <p:nvPr/>
        </p:nvGrpSpPr>
        <p:grpSpPr>
          <a:xfrm>
            <a:off x="3534311" y="3354963"/>
            <a:ext cx="4930067" cy="369332"/>
            <a:chOff x="3534311" y="3354963"/>
            <a:chExt cx="4930067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1A9027-3C57-B648-BEE2-79C99D617522}"/>
                </a:ext>
              </a:extLst>
            </p:cNvPr>
            <p:cNvSpPr txBox="1"/>
            <p:nvPr/>
          </p:nvSpPr>
          <p:spPr>
            <a:xfrm>
              <a:off x="3534311" y="3354963"/>
              <a:ext cx="108728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True    : </a:t>
              </a:r>
              <a:r>
                <a:rPr lang="el-GR" dirty="0"/>
                <a:t>λ 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DA46058-C4BC-DC4D-8B0B-359C9ECB510C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621596" y="3539629"/>
              <a:ext cx="3842782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E37284-51EF-3D45-8BB4-73BAE0DE07CF}"/>
              </a:ext>
            </a:extLst>
          </p:cNvPr>
          <p:cNvGrpSpPr/>
          <p:nvPr/>
        </p:nvGrpSpPr>
        <p:grpSpPr>
          <a:xfrm>
            <a:off x="3534311" y="5014941"/>
            <a:ext cx="4299873" cy="788330"/>
            <a:chOff x="3534311" y="5014941"/>
            <a:chExt cx="4299873" cy="788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1F637C-2401-654C-A1E8-09F101042F16}"/>
                </a:ext>
              </a:extLst>
            </p:cNvPr>
            <p:cNvSpPr txBox="1"/>
            <p:nvPr/>
          </p:nvSpPr>
          <p:spPr>
            <a:xfrm>
              <a:off x="3534311" y="5014941"/>
              <a:ext cx="1186543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x &lt;= 1   : b </a:t>
              </a:r>
              <a:endParaRPr lang="el-GR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78A7346-3523-184E-85C1-7D374820A82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4720854" y="5199607"/>
              <a:ext cx="3113330" cy="603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2849E3-4506-EA4C-99D0-AD2B067E9600}"/>
              </a:ext>
            </a:extLst>
          </p:cNvPr>
          <p:cNvGrpSpPr/>
          <p:nvPr/>
        </p:nvGrpSpPr>
        <p:grpSpPr>
          <a:xfrm>
            <a:off x="3534311" y="3859231"/>
            <a:ext cx="6296343" cy="627543"/>
            <a:chOff x="3534311" y="3096752"/>
            <a:chExt cx="6296343" cy="6275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2A61AF-0BF5-6F4E-AD2B-CCE8E8010B1A}"/>
                </a:ext>
              </a:extLst>
            </p:cNvPr>
            <p:cNvSpPr txBox="1"/>
            <p:nvPr/>
          </p:nvSpPr>
          <p:spPr>
            <a:xfrm>
              <a:off x="3534311" y="3354963"/>
              <a:ext cx="108728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it-IT" dirty="0"/>
                <a:t>True    : </a:t>
              </a:r>
              <a:r>
                <a:rPr lang="el-GR" dirty="0"/>
                <a:t>λ 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4C58561-8C1A-9445-BA5C-D3C9110B0A8E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4621596" y="3096752"/>
              <a:ext cx="5209058" cy="442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872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7405-026F-314B-ABC2-E9ABD53F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43EF-A203-3B4A-A273-58DFAD18C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Proviamo UPPAAL-TIGA</a:t>
            </a:r>
          </a:p>
        </p:txBody>
      </p:sp>
    </p:spTree>
    <p:extLst>
      <p:ext uri="{BB962C8B-B14F-4D97-AF65-F5344CB8AC3E}">
        <p14:creationId xmlns:p14="http://schemas.microsoft.com/office/powerpoint/2010/main" val="161229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759A-74DA-AD4A-8935-63AF3EBC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Perché Giochi Temporizzati?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EE5F-E59D-124E-B82F-D23942532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Real-time systems: </a:t>
            </a:r>
          </a:p>
          <a:p>
            <a:pPr lvl="1"/>
            <a:r>
              <a:rPr lang="en-GB" dirty="0" err="1"/>
              <a:t>Systemi</a:t>
            </a:r>
            <a:r>
              <a:rPr lang="en-GB" dirty="0"/>
              <a:t> in cui la </a:t>
            </a:r>
            <a:r>
              <a:rPr lang="en-GB" dirty="0" err="1"/>
              <a:t>correttezza</a:t>
            </a:r>
            <a:r>
              <a:rPr lang="en-GB" dirty="0"/>
              <a:t> </a:t>
            </a:r>
            <a:r>
              <a:rPr lang="en-GB" dirty="0" err="1"/>
              <a:t>dipende</a:t>
            </a:r>
            <a:r>
              <a:rPr lang="en-GB" dirty="0"/>
              <a:t> da </a:t>
            </a:r>
            <a:r>
              <a:rPr lang="en-GB" dirty="0" err="1"/>
              <a:t>ordine</a:t>
            </a:r>
            <a:r>
              <a:rPr lang="en-GB" dirty="0"/>
              <a:t> </a:t>
            </a:r>
            <a:r>
              <a:rPr lang="en-GB" dirty="0" err="1"/>
              <a:t>logico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eventi</a:t>
            </a:r>
            <a:r>
              <a:rPr lang="en-GB" dirty="0"/>
              <a:t> e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b="1" i="1" dirty="0" err="1">
                <a:solidFill>
                  <a:srgbClr val="FF0000"/>
                </a:solidFill>
              </a:rPr>
              <a:t>temporizzazione</a:t>
            </a:r>
            <a:r>
              <a:rPr lang="en-GB" dirty="0"/>
              <a:t>! </a:t>
            </a:r>
          </a:p>
          <a:p>
            <a:pPr lvl="1"/>
            <a:r>
              <a:rPr lang="en-GB" dirty="0"/>
              <a:t>… in </a:t>
            </a:r>
            <a:r>
              <a:rPr lang="en-GB" dirty="0" err="1"/>
              <a:t>aggiunta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correttezza</a:t>
            </a:r>
            <a:r>
              <a:rPr lang="en-GB" dirty="0"/>
              <a:t> </a:t>
            </a:r>
            <a:r>
              <a:rPr lang="en-GB" dirty="0" err="1"/>
              <a:t>computazionale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Real Time Model-checking: </a:t>
            </a:r>
          </a:p>
          <a:p>
            <a:pPr lvl="1"/>
            <a:r>
              <a:rPr lang="en-GB" dirty="0" err="1"/>
              <a:t>Modelllare</a:t>
            </a:r>
            <a:r>
              <a:rPr lang="en-GB" dirty="0"/>
              <a:t> </a:t>
            </a:r>
            <a:r>
              <a:rPr lang="en-GB" dirty="0" err="1"/>
              <a:t>l’ambiente</a:t>
            </a:r>
            <a:r>
              <a:rPr lang="en-GB" dirty="0"/>
              <a:t> + </a:t>
            </a:r>
            <a:r>
              <a:rPr lang="en-GB" dirty="0" err="1"/>
              <a:t>azioni</a:t>
            </a:r>
            <a:r>
              <a:rPr lang="en-GB" dirty="0"/>
              <a:t> </a:t>
            </a:r>
            <a:r>
              <a:rPr lang="en-GB" dirty="0" err="1"/>
              <a:t>eseguibili</a:t>
            </a:r>
            <a:r>
              <a:rPr lang="en-GB" dirty="0"/>
              <a:t> </a:t>
            </a:r>
          </a:p>
          <a:p>
            <a:r>
              <a:rPr lang="en-GB" b="1" dirty="0">
                <a:solidFill>
                  <a:srgbClr val="FF0000"/>
                </a:solidFill>
              </a:rPr>
              <a:t>Model |= </a:t>
            </a:r>
            <a:r>
              <a:rPr lang="el-GR" b="1" dirty="0">
                <a:solidFill>
                  <a:srgbClr val="FF0000"/>
                </a:solidFill>
              </a:rPr>
              <a:t>φ</a:t>
            </a:r>
            <a:r>
              <a:rPr lang="it-IT" b="1" dirty="0">
                <a:solidFill>
                  <a:srgbClr val="FF0000"/>
                </a:solidFill>
              </a:rPr>
              <a:t>? </a:t>
            </a:r>
            <a:r>
              <a:rPr lang="en-GB" dirty="0" err="1"/>
              <a:t>Prova</a:t>
            </a:r>
            <a:r>
              <a:rPr lang="en-GB" dirty="0"/>
              <a:t> </a:t>
            </a:r>
            <a:r>
              <a:rPr lang="en-GB" dirty="0" err="1"/>
              <a:t>automatica</a:t>
            </a:r>
            <a:endParaRPr lang="en-GB" dirty="0"/>
          </a:p>
          <a:p>
            <a:pPr lvl="1"/>
            <a:endParaRPr lang="en-GB" dirty="0"/>
          </a:p>
          <a:p>
            <a:r>
              <a:rPr lang="en-GB" b="1" dirty="0" err="1">
                <a:solidFill>
                  <a:srgbClr val="FF0000"/>
                </a:solidFill>
              </a:rPr>
              <a:t>Problema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della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Controllabillità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28ECD-D5F8-744E-9B4F-D568A4AD0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596" y="103815"/>
            <a:ext cx="1536700" cy="284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81D389-EB4D-AB48-A82E-4AE4CA965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604" y="4518926"/>
            <a:ext cx="1681395" cy="155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77B1CE-0064-4643-BDC0-9B8E378FC552}"/>
              </a:ext>
            </a:extLst>
          </p:cNvPr>
          <p:cNvSpPr txBox="1"/>
          <p:nvPr/>
        </p:nvSpPr>
        <p:spPr>
          <a:xfrm>
            <a:off x="7809778" y="896903"/>
            <a:ext cx="1910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Plant</a:t>
            </a:r>
            <a:r>
              <a:rPr lang="en-GB" sz="2000" b="1" dirty="0"/>
              <a:t> </a:t>
            </a:r>
            <a:endParaRPr lang="en-GB" sz="2000" dirty="0"/>
          </a:p>
          <a:p>
            <a:pPr algn="ctr"/>
            <a:r>
              <a:rPr lang="en-GB" sz="2000" dirty="0"/>
              <a:t>Continuous 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C1F6D-43C6-E34A-AE5E-0F28D12ECFF4}"/>
              </a:ext>
            </a:extLst>
          </p:cNvPr>
          <p:cNvSpPr txBox="1"/>
          <p:nvPr/>
        </p:nvSpPr>
        <p:spPr>
          <a:xfrm>
            <a:off x="8800796" y="6097187"/>
            <a:ext cx="227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Controller Program</a:t>
            </a:r>
            <a:r>
              <a:rPr lang="en-GB" sz="2000" b="1" dirty="0"/>
              <a:t> </a:t>
            </a:r>
            <a:endParaRPr lang="en-GB" sz="2000" dirty="0"/>
          </a:p>
          <a:p>
            <a:pPr algn="ctr"/>
            <a:r>
              <a:rPr lang="en-GB" sz="2000" dirty="0"/>
              <a:t>Discrete time 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E4B14B-D13D-8E4F-BCB0-DF830E75BB2F}"/>
              </a:ext>
            </a:extLst>
          </p:cNvPr>
          <p:cNvCxnSpPr/>
          <p:nvPr/>
        </p:nvCxnSpPr>
        <p:spPr>
          <a:xfrm>
            <a:off x="10097971" y="2917557"/>
            <a:ext cx="0" cy="1582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BC9227-A84F-2E44-8C4B-9EC01741DD29}"/>
              </a:ext>
            </a:extLst>
          </p:cNvPr>
          <p:cNvCxnSpPr>
            <a:cxnSpLocks/>
          </p:cNvCxnSpPr>
          <p:nvPr/>
        </p:nvCxnSpPr>
        <p:spPr>
          <a:xfrm flipV="1">
            <a:off x="10846272" y="2922328"/>
            <a:ext cx="0" cy="1577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3AB32F-A42B-6346-8901-DA507A6F06A5}"/>
              </a:ext>
            </a:extLst>
          </p:cNvPr>
          <p:cNvSpPr txBox="1"/>
          <p:nvPr/>
        </p:nvSpPr>
        <p:spPr>
          <a:xfrm>
            <a:off x="8689496" y="2948615"/>
            <a:ext cx="100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Sensors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F6C5F-32F0-584C-B365-EEC1E47C2AF5}"/>
              </a:ext>
            </a:extLst>
          </p:cNvPr>
          <p:cNvSpPr txBox="1"/>
          <p:nvPr/>
        </p:nvSpPr>
        <p:spPr>
          <a:xfrm>
            <a:off x="10982484" y="4158704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Actuators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9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591B-314A-B64A-A524-96005B2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Perché Giochi Temporizzati?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2700-535C-C549-A2EE-3D38AF04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Controller synthesis</a:t>
            </a:r>
            <a:r>
              <a:rPr lang="en-GB" dirty="0"/>
              <a:t>: </a:t>
            </a:r>
          </a:p>
          <a:p>
            <a:pPr lvl="1"/>
            <a:r>
              <a:rPr lang="en-GB" dirty="0" err="1"/>
              <a:t>Modellare</a:t>
            </a:r>
            <a:r>
              <a:rPr lang="en-GB" dirty="0"/>
              <a:t> </a:t>
            </a:r>
            <a:r>
              <a:rPr lang="en-GB" dirty="0" err="1"/>
              <a:t>l’ambiente</a:t>
            </a:r>
            <a:r>
              <a:rPr lang="en-GB" dirty="0"/>
              <a:t> + </a:t>
            </a:r>
            <a:r>
              <a:rPr lang="en-GB" dirty="0" err="1"/>
              <a:t>cosa</a:t>
            </a:r>
            <a:r>
              <a:rPr lang="en-GB" dirty="0"/>
              <a:t> un controller </a:t>
            </a:r>
            <a:r>
              <a:rPr lang="en-GB" b="1" i="1" dirty="0" err="1">
                <a:solidFill>
                  <a:srgbClr val="FF0000"/>
                </a:solidFill>
              </a:rPr>
              <a:t>può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dirty="0"/>
              <a:t>fare. </a:t>
            </a:r>
          </a:p>
          <a:p>
            <a:pPr lvl="1"/>
            <a:r>
              <a:rPr lang="en-GB" dirty="0" err="1"/>
              <a:t>Generare</a:t>
            </a:r>
            <a:r>
              <a:rPr lang="en-GB" dirty="0"/>
              <a:t> un controller tale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controller |= </a:t>
            </a:r>
            <a:r>
              <a:rPr lang="el-GR" b="1" dirty="0">
                <a:solidFill>
                  <a:srgbClr val="FF0000"/>
                </a:solidFill>
              </a:rPr>
              <a:t>φ!</a:t>
            </a:r>
            <a:r>
              <a:rPr lang="el-GR" dirty="0"/>
              <a:t> </a:t>
            </a:r>
            <a:endParaRPr lang="it-IT" dirty="0"/>
          </a:p>
          <a:p>
            <a:pPr lvl="1"/>
            <a:r>
              <a:rPr lang="en-GB" dirty="0" err="1"/>
              <a:t>Generare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“</a:t>
            </a:r>
            <a:r>
              <a:rPr lang="en-GB" dirty="0" err="1"/>
              <a:t>codice</a:t>
            </a:r>
            <a:r>
              <a:rPr lang="en-GB" dirty="0"/>
              <a:t> di </a:t>
            </a:r>
            <a:r>
              <a:rPr lang="en-GB" dirty="0" err="1"/>
              <a:t>controllo</a:t>
            </a:r>
            <a:r>
              <a:rPr lang="en-GB" dirty="0"/>
              <a:t>” </a:t>
            </a:r>
            <a:r>
              <a:rPr lang="en-GB" dirty="0" err="1"/>
              <a:t>automaticamente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Gioco </a:t>
            </a:r>
            <a:r>
              <a:rPr lang="en-GB" dirty="0" err="1"/>
              <a:t>temporizzato</a:t>
            </a:r>
            <a:r>
              <a:rPr lang="en-GB" dirty="0"/>
              <a:t> con 2-player: </a:t>
            </a:r>
          </a:p>
          <a:p>
            <a:pPr lvl="1"/>
            <a:r>
              <a:rPr lang="en-GB" i="1" dirty="0" err="1"/>
              <a:t>Mosse</a:t>
            </a:r>
            <a:r>
              <a:rPr lang="en-GB" i="1" dirty="0"/>
              <a:t> </a:t>
            </a:r>
            <a:r>
              <a:rPr lang="en-GB" dirty="0" err="1"/>
              <a:t>dell’ambiente</a:t>
            </a:r>
            <a:r>
              <a:rPr lang="en-GB" dirty="0"/>
              <a:t> vs </a:t>
            </a:r>
            <a:r>
              <a:rPr lang="en-GB" i="1" dirty="0" err="1"/>
              <a:t>Mosse</a:t>
            </a:r>
            <a:r>
              <a:rPr lang="en-GB" i="1" dirty="0"/>
              <a:t> </a:t>
            </a:r>
            <a:r>
              <a:rPr lang="en-GB" dirty="0"/>
              <a:t>del controller</a:t>
            </a:r>
            <a:br>
              <a:rPr lang="en-GB" dirty="0"/>
            </a:br>
            <a:r>
              <a:rPr lang="en-GB" dirty="0"/>
              <a:t>==&gt; </a:t>
            </a:r>
            <a:r>
              <a:rPr lang="en-GB" b="1" dirty="0">
                <a:solidFill>
                  <a:srgbClr val="FF0000"/>
                </a:solidFill>
              </a:rPr>
              <a:t>Timed Game Automata </a:t>
            </a:r>
          </a:p>
          <a:p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6F8ECB-A5EE-9046-BD71-6E9EFDDB1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596" y="103815"/>
            <a:ext cx="1536700" cy="284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EB5782-7FCE-4B4A-90F8-CE5E1261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604" y="4518926"/>
            <a:ext cx="1681395" cy="1559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93025E-D553-D34D-9E4E-D04FD7BD4213}"/>
              </a:ext>
            </a:extLst>
          </p:cNvPr>
          <p:cNvSpPr txBox="1"/>
          <p:nvPr/>
        </p:nvSpPr>
        <p:spPr>
          <a:xfrm>
            <a:off x="7809778" y="896903"/>
            <a:ext cx="1910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Plant</a:t>
            </a:r>
            <a:r>
              <a:rPr lang="en-GB" sz="2000" b="1" dirty="0"/>
              <a:t> </a:t>
            </a:r>
            <a:endParaRPr lang="en-GB" sz="2000" dirty="0"/>
          </a:p>
          <a:p>
            <a:pPr algn="ctr"/>
            <a:r>
              <a:rPr lang="en-GB" sz="2000" dirty="0"/>
              <a:t>Continuous 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BA02AA-89E6-9E44-9159-E8837A4D8959}"/>
              </a:ext>
            </a:extLst>
          </p:cNvPr>
          <p:cNvSpPr txBox="1"/>
          <p:nvPr/>
        </p:nvSpPr>
        <p:spPr>
          <a:xfrm>
            <a:off x="8800796" y="6097187"/>
            <a:ext cx="227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Controller Program</a:t>
            </a:r>
            <a:r>
              <a:rPr lang="en-GB" sz="2000" b="1" dirty="0"/>
              <a:t> </a:t>
            </a:r>
            <a:endParaRPr lang="en-GB" sz="2000" dirty="0"/>
          </a:p>
          <a:p>
            <a:pPr algn="ctr"/>
            <a:r>
              <a:rPr lang="en-GB" sz="2000" dirty="0"/>
              <a:t>Discrete time 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967B31-DDD1-0245-ACF8-540DCCF2C59A}"/>
              </a:ext>
            </a:extLst>
          </p:cNvPr>
          <p:cNvCxnSpPr/>
          <p:nvPr/>
        </p:nvCxnSpPr>
        <p:spPr>
          <a:xfrm>
            <a:off x="10097971" y="2917557"/>
            <a:ext cx="0" cy="1582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3777BF-60BA-E843-A6B8-626140DE5B99}"/>
              </a:ext>
            </a:extLst>
          </p:cNvPr>
          <p:cNvCxnSpPr>
            <a:cxnSpLocks/>
          </p:cNvCxnSpPr>
          <p:nvPr/>
        </p:nvCxnSpPr>
        <p:spPr>
          <a:xfrm flipV="1">
            <a:off x="10846272" y="2922328"/>
            <a:ext cx="0" cy="1577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4347D4-3854-4142-B262-B55ADAF0B18B}"/>
              </a:ext>
            </a:extLst>
          </p:cNvPr>
          <p:cNvSpPr txBox="1"/>
          <p:nvPr/>
        </p:nvSpPr>
        <p:spPr>
          <a:xfrm>
            <a:off x="8689496" y="2948615"/>
            <a:ext cx="100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6"/>
                </a:solidFill>
              </a:rPr>
              <a:t>Sensors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F25FF-DC30-1A4B-9729-4AA5F83EADD0}"/>
              </a:ext>
            </a:extLst>
          </p:cNvPr>
          <p:cNvSpPr txBox="1"/>
          <p:nvPr/>
        </p:nvSpPr>
        <p:spPr>
          <a:xfrm>
            <a:off x="10982484" y="4158704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</a:rPr>
              <a:t>Actuators</a:t>
            </a:r>
            <a:endParaRPr lang="en-GB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0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88FD9-AF22-A749-A35A-0720CD2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Timed</a:t>
            </a:r>
            <a:r>
              <a:rPr lang="it-IT" b="1" dirty="0"/>
              <a:t> Game </a:t>
            </a:r>
            <a:r>
              <a:rPr lang="it-IT" b="1" dirty="0" err="1"/>
              <a:t>Automata</a:t>
            </a:r>
            <a:endParaRPr lang="it-I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375B-0998-5944-9C80-E91B7171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Introdotti</a:t>
            </a:r>
            <a:r>
              <a:rPr lang="en-GB" dirty="0"/>
              <a:t> da Maler, </a:t>
            </a:r>
            <a:r>
              <a:rPr lang="en-GB" dirty="0" err="1"/>
              <a:t>Pnueli</a:t>
            </a:r>
            <a:r>
              <a:rPr lang="en-GB" dirty="0"/>
              <a:t>, </a:t>
            </a:r>
            <a:r>
              <a:rPr lang="en-GB" dirty="0" err="1"/>
              <a:t>Sifakis</a:t>
            </a:r>
            <a:r>
              <a:rPr lang="en-GB" dirty="0"/>
              <a:t> [Maler &amp; al. ’95] </a:t>
            </a:r>
          </a:p>
          <a:p>
            <a:endParaRPr lang="en-GB" dirty="0"/>
          </a:p>
          <a:p>
            <a:r>
              <a:rPr lang="en-GB" dirty="0"/>
              <a:t>Il Controller </a:t>
            </a:r>
            <a:r>
              <a:rPr lang="en-GB" dirty="0" err="1"/>
              <a:t>osserva</a:t>
            </a:r>
            <a:r>
              <a:rPr lang="en-GB" dirty="0"/>
              <a:t> </a:t>
            </a:r>
            <a:r>
              <a:rPr lang="en-GB" dirty="0" err="1"/>
              <a:t>continuamente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 </a:t>
            </a:r>
            <a:br>
              <a:rPr lang="en-GB" dirty="0"/>
            </a:br>
            <a:r>
              <a:rPr lang="en-GB" dirty="0"/>
              <a:t>	</a:t>
            </a:r>
            <a:r>
              <a:rPr lang="en-GB" sz="2400" b="1" i="1" dirty="0"/>
              <a:t>(</a:t>
            </a:r>
            <a:r>
              <a:rPr lang="en-GB" sz="2400" b="1" i="1" dirty="0" err="1"/>
              <a:t>tutte</a:t>
            </a:r>
            <a:r>
              <a:rPr lang="en-GB" sz="2400" b="1" i="1" dirty="0"/>
              <a:t> le </a:t>
            </a:r>
            <a:r>
              <a:rPr lang="en-GB" sz="2400" b="1" i="1" dirty="0" err="1"/>
              <a:t>azioni</a:t>
            </a:r>
            <a:r>
              <a:rPr lang="en-GB" sz="2400" b="1" i="1" dirty="0"/>
              <a:t> e </a:t>
            </a:r>
            <a:r>
              <a:rPr lang="en-GB" sz="2400" b="1" i="1" dirty="0" err="1"/>
              <a:t>i</a:t>
            </a:r>
            <a:r>
              <a:rPr lang="en-GB" sz="2400" b="1" i="1" dirty="0"/>
              <a:t> “</a:t>
            </a:r>
            <a:r>
              <a:rPr lang="en-GB" sz="2400" b="1" i="1" dirty="0" err="1"/>
              <a:t>ritardi</a:t>
            </a:r>
            <a:r>
              <a:rPr lang="en-GB" sz="2400" b="1" i="1" dirty="0"/>
              <a:t>” </a:t>
            </a:r>
            <a:r>
              <a:rPr lang="en-GB" sz="2400" b="1" i="1" dirty="0" err="1"/>
              <a:t>sono</a:t>
            </a:r>
            <a:r>
              <a:rPr lang="en-GB" sz="2400" b="1" i="1" dirty="0"/>
              <a:t> </a:t>
            </a:r>
            <a:r>
              <a:rPr lang="en-GB" sz="2400" b="1" i="1" dirty="0" err="1"/>
              <a:t>osservabili</a:t>
            </a:r>
            <a:r>
              <a:rPr lang="en-GB" sz="2400" b="1" i="1" dirty="0"/>
              <a:t>)</a:t>
            </a:r>
            <a:r>
              <a:rPr lang="en-GB" dirty="0"/>
              <a:t> </a:t>
            </a:r>
          </a:p>
          <a:p>
            <a:endParaRPr lang="en-GB" dirty="0"/>
          </a:p>
          <a:p>
            <a:r>
              <a:rPr lang="en-GB" dirty="0"/>
              <a:t>Il Controller </a:t>
            </a:r>
            <a:r>
              <a:rPr lang="en-GB" b="1" i="1" dirty="0" err="1">
                <a:solidFill>
                  <a:srgbClr val="FF0000"/>
                </a:solidFill>
              </a:rPr>
              <a:t>può</a:t>
            </a:r>
            <a:r>
              <a:rPr lang="en-GB" dirty="0"/>
              <a:t> </a:t>
            </a:r>
          </a:p>
          <a:p>
            <a:pPr lvl="1"/>
            <a:r>
              <a:rPr lang="en-GB" dirty="0" err="1"/>
              <a:t>aspettare</a:t>
            </a:r>
            <a:r>
              <a:rPr lang="en-GB" dirty="0"/>
              <a:t> (</a:t>
            </a:r>
            <a:r>
              <a:rPr lang="en-GB" dirty="0" err="1"/>
              <a:t>azione</a:t>
            </a:r>
            <a:r>
              <a:rPr lang="en-GB" dirty="0"/>
              <a:t> di </a:t>
            </a:r>
            <a:r>
              <a:rPr lang="en-GB" b="1" i="1" dirty="0">
                <a:solidFill>
                  <a:srgbClr val="FF0000"/>
                </a:solidFill>
              </a:rPr>
              <a:t>delay </a:t>
            </a:r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n-GB" dirty="0"/>
              <a:t>) </a:t>
            </a:r>
          </a:p>
          <a:p>
            <a:pPr lvl="1"/>
            <a:r>
              <a:rPr lang="en-GB" dirty="0" err="1"/>
              <a:t>Eseguire</a:t>
            </a:r>
            <a:r>
              <a:rPr lang="en-GB" dirty="0"/>
              <a:t> una </a:t>
            </a:r>
            <a:r>
              <a:rPr lang="en-GB" b="1" i="1" dirty="0" err="1">
                <a:solidFill>
                  <a:srgbClr val="FF0000"/>
                </a:solidFill>
              </a:rPr>
              <a:t>azione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controllabile</a:t>
            </a:r>
            <a:endParaRPr lang="en-GB" dirty="0"/>
          </a:p>
          <a:p>
            <a:pPr lvl="1"/>
            <a:r>
              <a:rPr lang="en-GB" i="1" dirty="0"/>
              <a:t>(</a:t>
            </a:r>
            <a:r>
              <a:rPr lang="en-GB" i="1" dirty="0" err="1"/>
              <a:t>anticipare</a:t>
            </a:r>
            <a:r>
              <a:rPr lang="en-GB" i="1" dirty="0"/>
              <a:t> un delay </a:t>
            </a:r>
            <a:r>
              <a:rPr lang="en-GB" i="1" dirty="0" err="1"/>
              <a:t>eseguendo</a:t>
            </a:r>
            <a:r>
              <a:rPr lang="en-GB" i="1" dirty="0"/>
              <a:t> una </a:t>
            </a:r>
            <a:r>
              <a:rPr lang="en-GB" i="1" dirty="0" err="1"/>
              <a:t>azione</a:t>
            </a:r>
            <a:r>
              <a:rPr lang="en-GB" i="1" dirty="0"/>
              <a:t> </a:t>
            </a:r>
            <a:r>
              <a:rPr lang="en-GB" i="1" dirty="0" err="1"/>
              <a:t>controllabile</a:t>
            </a:r>
            <a:r>
              <a:rPr lang="en-GB" i="1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974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Timed Game Automata</a:t>
            </a:r>
          </a:p>
        </p:txBody>
      </p:sp>
      <p:sp>
        <p:nvSpPr>
          <p:cNvPr id="23565" name="Slide Number Placeholder 29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fld id="{D555FBB7-5F8D-475B-8A46-37DA33417FEB}" type="slidenum">
              <a:rPr lang="en-US" sz="1000">
                <a:latin typeface="Lucida Sans Unicode" pitchFamily="34" charset="0"/>
              </a:rPr>
              <a:pPr algn="r"/>
              <a:t>5</a:t>
            </a:fld>
            <a:endParaRPr lang="en-US" sz="1000">
              <a:latin typeface="Lucida Sans Unicode" pitchFamily="34" charset="0"/>
            </a:endParaRPr>
          </a:p>
        </p:txBody>
      </p:sp>
      <p:sp>
        <p:nvSpPr>
          <p:cNvPr id="23566" name="TextBox 31"/>
          <p:cNvSpPr txBox="1">
            <a:spLocks noChangeArrowheads="1"/>
          </p:cNvSpPr>
          <p:nvPr/>
        </p:nvSpPr>
        <p:spPr bwMode="auto">
          <a:xfrm>
            <a:off x="8038265" y="1089552"/>
            <a:ext cx="2849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Lucida Sans Unicode" pitchFamily="34" charset="0"/>
              </a:rPr>
              <a:t>[</a:t>
            </a:r>
            <a:r>
              <a:rPr lang="en-US" sz="1400" dirty="0" err="1">
                <a:latin typeface="Lucida Sans Unicode" pitchFamily="34" charset="0"/>
              </a:rPr>
              <a:t>Maler</a:t>
            </a:r>
            <a:r>
              <a:rPr lang="en-US" sz="1400" dirty="0">
                <a:latin typeface="Lucida Sans Unicode" pitchFamily="34" charset="0"/>
              </a:rPr>
              <a:t> &amp; </a:t>
            </a:r>
            <a:r>
              <a:rPr lang="en-US" sz="1400" dirty="0" err="1">
                <a:latin typeface="Lucida Sans Unicode" pitchFamily="34" charset="0"/>
              </a:rPr>
              <a:t>Pnueli</a:t>
            </a:r>
            <a:r>
              <a:rPr lang="en-US" sz="1400" dirty="0">
                <a:latin typeface="Lucida Sans Unicode" pitchFamily="34" charset="0"/>
              </a:rPr>
              <a:t> &amp; </a:t>
            </a:r>
            <a:r>
              <a:rPr lang="en-US" sz="1400" dirty="0" err="1">
                <a:latin typeface="Lucida Sans Unicode" pitchFamily="34" charset="0"/>
              </a:rPr>
              <a:t>Sifakis</a:t>
            </a:r>
            <a:r>
              <a:rPr lang="en-US" sz="1400" dirty="0">
                <a:latin typeface="Lucida Sans Unicode" pitchFamily="34" charset="0"/>
              </a:rPr>
              <a:t> 1995]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510EE3-3208-F046-A138-4AC961FF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975" y="1532463"/>
            <a:ext cx="3343668" cy="4692534"/>
          </a:xfrm>
          <a:prstGeom prst="rect">
            <a:avLst/>
          </a:prstGeom>
        </p:spPr>
      </p:pic>
      <p:grpSp>
        <p:nvGrpSpPr>
          <p:cNvPr id="19" name="Gruppo 18"/>
          <p:cNvGrpSpPr/>
          <p:nvPr/>
        </p:nvGrpSpPr>
        <p:grpSpPr>
          <a:xfrm>
            <a:off x="10487469" y="5611834"/>
            <a:ext cx="1445023" cy="671697"/>
            <a:chOff x="7341605" y="4229829"/>
            <a:chExt cx="1242158" cy="584775"/>
          </a:xfrm>
        </p:grpSpPr>
        <p:sp>
          <p:nvSpPr>
            <p:cNvPr id="5" name="CasellaDiTesto 4"/>
            <p:cNvSpPr txBox="1"/>
            <p:nvPr/>
          </p:nvSpPr>
          <p:spPr>
            <a:xfrm>
              <a:off x="7341605" y="4229829"/>
              <a:ext cx="8945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Contr.</a:t>
              </a:r>
            </a:p>
            <a:p>
              <a:r>
                <a:rPr lang="it-IT" sz="1600" dirty="0" err="1"/>
                <a:t>Uncontr</a:t>
              </a:r>
              <a:r>
                <a:rPr lang="it-IT" sz="1600" dirty="0"/>
                <a:t>.</a:t>
              </a:r>
            </a:p>
          </p:txBody>
        </p:sp>
        <p:cxnSp>
          <p:nvCxnSpPr>
            <p:cNvPr id="18" name="Connettore 2 17"/>
            <p:cNvCxnSpPr/>
            <p:nvPr/>
          </p:nvCxnSpPr>
          <p:spPr bwMode="auto">
            <a:xfrm>
              <a:off x="8193238" y="4380034"/>
              <a:ext cx="390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 bwMode="auto">
            <a:xfrm>
              <a:off x="8193238" y="4641671"/>
              <a:ext cx="3905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455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err="1"/>
              <a:t>L’insieme</a:t>
            </a:r>
            <a:r>
              <a:rPr lang="en-US" sz="2700" dirty="0"/>
              <a:t> </a:t>
            </a:r>
            <a:r>
              <a:rPr lang="en-US" sz="2700" dirty="0" err="1"/>
              <a:t>delle</a:t>
            </a:r>
            <a:r>
              <a:rPr lang="en-US" sz="2700" dirty="0"/>
              <a:t> </a:t>
            </a:r>
            <a:r>
              <a:rPr lang="en-US" sz="2700" dirty="0" err="1"/>
              <a:t>azioni</a:t>
            </a:r>
            <a:r>
              <a:rPr lang="en-US" sz="2700" dirty="0"/>
              <a:t> A </a:t>
            </a:r>
            <a:r>
              <a:rPr lang="en-US" sz="2700" dirty="0" err="1"/>
              <a:t>è</a:t>
            </a:r>
            <a:r>
              <a:rPr lang="en-US" sz="2700" dirty="0"/>
              <a:t> </a:t>
            </a:r>
            <a:r>
              <a:rPr lang="en-US" sz="2700" dirty="0" err="1"/>
              <a:t>diviso</a:t>
            </a:r>
            <a:r>
              <a:rPr lang="en-US" sz="2700" dirty="0"/>
              <a:t> in due set </a:t>
            </a:r>
            <a:r>
              <a:rPr lang="en-US" sz="2700" dirty="0" err="1"/>
              <a:t>disgiunti</a:t>
            </a:r>
            <a:endParaRPr lang="en-US" sz="2700" dirty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Act</a:t>
            </a:r>
            <a:r>
              <a:rPr lang="en-US" sz="2700" b="1" baseline="-25000" dirty="0" err="1">
                <a:solidFill>
                  <a:srgbClr val="FF0000"/>
                </a:solidFill>
              </a:rPr>
              <a:t>c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: </a:t>
            </a:r>
            <a:r>
              <a:rPr lang="en-US" sz="2700" dirty="0" err="1"/>
              <a:t>insieme</a:t>
            </a:r>
            <a:r>
              <a:rPr lang="en-US" sz="2700" dirty="0"/>
              <a:t> di </a:t>
            </a:r>
            <a:r>
              <a:rPr lang="en-US" sz="2700" dirty="0" err="1"/>
              <a:t>azioni</a:t>
            </a:r>
            <a:r>
              <a:rPr lang="en-US" sz="2700" dirty="0"/>
              <a:t> </a:t>
            </a:r>
            <a:r>
              <a:rPr lang="en-US" sz="2700" dirty="0" err="1"/>
              <a:t>controllabili</a:t>
            </a:r>
            <a:endParaRPr lang="en-US" sz="2700" dirty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b="1" dirty="0" err="1">
                <a:solidFill>
                  <a:srgbClr val="FF0000"/>
                </a:solidFill>
              </a:rPr>
              <a:t>Act</a:t>
            </a:r>
            <a:r>
              <a:rPr lang="en-US" sz="2700" b="1" baseline="-25000" dirty="0" err="1">
                <a:solidFill>
                  <a:srgbClr val="FF0000"/>
                </a:solidFill>
              </a:rPr>
              <a:t>u</a:t>
            </a:r>
            <a:r>
              <a:rPr lang="en-US" sz="2700" dirty="0"/>
              <a:t> : </a:t>
            </a:r>
            <a:r>
              <a:rPr lang="en-US" sz="2700" dirty="0" err="1"/>
              <a:t>insieme</a:t>
            </a:r>
            <a:r>
              <a:rPr lang="en-US" sz="2700" dirty="0"/>
              <a:t> di </a:t>
            </a:r>
            <a:r>
              <a:rPr lang="en-US" sz="2700" dirty="0" err="1"/>
              <a:t>azioni</a:t>
            </a:r>
            <a:r>
              <a:rPr lang="en-US" sz="2700" dirty="0"/>
              <a:t> non </a:t>
            </a:r>
            <a:r>
              <a:rPr lang="en-US" sz="2700" dirty="0" err="1"/>
              <a:t>controllabili</a:t>
            </a:r>
            <a:endParaRPr lang="en-US" sz="2700" dirty="0"/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b="1" i="1" dirty="0">
                <a:solidFill>
                  <a:srgbClr val="FF0000"/>
                </a:solidFill>
              </a:rPr>
              <a:t>Valuation</a:t>
            </a:r>
            <a:r>
              <a:rPr lang="en-US" i="1" dirty="0"/>
              <a:t> </a:t>
            </a:r>
            <a:r>
              <a:rPr lang="en-US" dirty="0" err="1"/>
              <a:t>dei</a:t>
            </a:r>
            <a:r>
              <a:rPr lang="en-US" dirty="0"/>
              <a:t> clock </a:t>
            </a:r>
            <a:r>
              <a:rPr lang="en-US" dirty="0" err="1"/>
              <a:t>rimane</a:t>
            </a:r>
            <a:r>
              <a:rPr lang="en-US" dirty="0"/>
              <a:t> come per TA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24" b="1" i="1" dirty="0" err="1">
                <a:solidFill>
                  <a:srgbClr val="FF0000"/>
                </a:solidFill>
              </a:rPr>
              <a:t>Stato</a:t>
            </a:r>
            <a:r>
              <a:rPr lang="en-US" sz="2824" dirty="0"/>
              <a:t> </a:t>
            </a:r>
            <a:r>
              <a:rPr lang="en-US" sz="2824" dirty="0" err="1"/>
              <a:t>è</a:t>
            </a:r>
            <a:r>
              <a:rPr lang="en-US" sz="2824" dirty="0"/>
              <a:t> una </a:t>
            </a:r>
            <a:r>
              <a:rPr lang="en-US" sz="2824" dirty="0" err="1"/>
              <a:t>coppia</a:t>
            </a:r>
            <a:r>
              <a:rPr lang="en-US" sz="2824" dirty="0"/>
              <a:t> </a:t>
            </a:r>
            <a:r>
              <a:rPr lang="en-US" sz="2824" b="1" dirty="0">
                <a:solidFill>
                  <a:srgbClr val="FF0000"/>
                </a:solidFill>
              </a:rPr>
              <a:t>(</a:t>
            </a:r>
            <a:r>
              <a:rPr lang="en-US" sz="2824" b="1" i="1" dirty="0" err="1">
                <a:solidFill>
                  <a:srgbClr val="FF0000"/>
                </a:solidFill>
              </a:rPr>
              <a:t>q</a:t>
            </a:r>
            <a:r>
              <a:rPr lang="en-US" sz="2824" b="1" i="1" baseline="-25000" dirty="0" err="1">
                <a:solidFill>
                  <a:srgbClr val="FF0000"/>
                </a:solidFill>
              </a:rPr>
              <a:t>i</a:t>
            </a:r>
            <a:r>
              <a:rPr lang="en-US" sz="2824" b="1" i="1" dirty="0" err="1">
                <a:solidFill>
                  <a:srgbClr val="FF0000"/>
                </a:solidFill>
              </a:rPr>
              <a:t>,v</a:t>
            </a:r>
            <a:r>
              <a:rPr lang="en-US" sz="2824" b="1" dirty="0">
                <a:solidFill>
                  <a:srgbClr val="FF0000"/>
                </a:solidFill>
              </a:rPr>
              <a:t>)</a:t>
            </a:r>
            <a:r>
              <a:rPr lang="en-US" sz="2824" dirty="0"/>
              <a:t> con </a:t>
            </a:r>
            <a:r>
              <a:rPr lang="en-US" sz="2824" i="1" dirty="0"/>
              <a:t>q</a:t>
            </a:r>
            <a:r>
              <a:rPr lang="en-US" sz="2824" i="1" baseline="-25000" dirty="0"/>
              <a:t>i  </a:t>
            </a:r>
            <a:r>
              <a:rPr lang="en-US" sz="2824" dirty="0"/>
              <a:t>location </a:t>
            </a:r>
            <a:r>
              <a:rPr lang="en-US" sz="2824" i="1" dirty="0"/>
              <a:t>e v </a:t>
            </a:r>
            <a:r>
              <a:rPr lang="en-US" sz="2824" dirty="0">
                <a:sym typeface="Symbol"/>
              </a:rPr>
              <a:t>valuation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/>
              <a:t>Una </a:t>
            </a:r>
            <a:r>
              <a:rPr lang="en-US" sz="2700" b="1" i="1" dirty="0" err="1">
                <a:solidFill>
                  <a:schemeClr val="accent1"/>
                </a:solidFill>
              </a:rPr>
              <a:t>strategia</a:t>
            </a:r>
            <a:r>
              <a:rPr lang="en-US" sz="2700" b="1" i="1" dirty="0">
                <a:solidFill>
                  <a:schemeClr val="accent1"/>
                </a:solidFill>
              </a:rPr>
              <a:t> f</a:t>
            </a:r>
            <a:r>
              <a:rPr lang="en-US" sz="2700" i="1" dirty="0">
                <a:solidFill>
                  <a:schemeClr val="accent1"/>
                </a:solidFill>
              </a:rPr>
              <a:t> </a:t>
            </a:r>
            <a:r>
              <a:rPr lang="en-US" sz="2700" dirty="0" err="1"/>
              <a:t>è</a:t>
            </a:r>
            <a:r>
              <a:rPr lang="en-US" sz="2700" dirty="0"/>
              <a:t> un mapping </a:t>
            </a:r>
            <a:r>
              <a:rPr lang="en-US" sz="2700" dirty="0" err="1"/>
              <a:t>parziale</a:t>
            </a:r>
            <a:r>
              <a:rPr lang="en-US" sz="2700" dirty="0"/>
              <a:t> </a:t>
            </a:r>
            <a:r>
              <a:rPr lang="en-US" sz="2700" dirty="0" err="1"/>
              <a:t>tra</a:t>
            </a:r>
            <a:r>
              <a:rPr lang="en-US" sz="2700" dirty="0"/>
              <a:t> </a:t>
            </a:r>
            <a:r>
              <a:rPr lang="en-US" sz="2700" dirty="0" err="1"/>
              <a:t>l’insieme</a:t>
            </a:r>
            <a:r>
              <a:rPr lang="en-US" sz="2700" dirty="0"/>
              <a:t> </a:t>
            </a:r>
            <a:br>
              <a:rPr lang="en-US" sz="2700" dirty="0"/>
            </a:br>
            <a:r>
              <a:rPr lang="en-US" sz="2700" dirty="0" err="1"/>
              <a:t>degli</a:t>
            </a:r>
            <a:r>
              <a:rPr lang="en-US" sz="2700" dirty="0"/>
              <a:t> </a:t>
            </a:r>
            <a:r>
              <a:rPr lang="en-US" sz="2700" dirty="0" err="1"/>
              <a:t>stati</a:t>
            </a:r>
            <a:r>
              <a:rPr lang="en-US" sz="2700" dirty="0"/>
              <a:t> (</a:t>
            </a:r>
            <a:r>
              <a:rPr lang="en-US" sz="2700" dirty="0" err="1"/>
              <a:t>su</a:t>
            </a:r>
            <a:r>
              <a:rPr lang="en-US" sz="2700" dirty="0"/>
              <a:t> Runs) </a:t>
            </a:r>
            <a:r>
              <a:rPr lang="en-US" sz="2700" dirty="0" err="1"/>
              <a:t>dell’Automa</a:t>
            </a:r>
            <a:r>
              <a:rPr lang="en-US" sz="2700" i="1" dirty="0"/>
              <a:t> </a:t>
            </a:r>
            <a:r>
              <a:rPr lang="en-US" sz="2700" dirty="0"/>
              <a:t>e </a:t>
            </a:r>
            <a:r>
              <a:rPr lang="en-US" sz="2700" dirty="0" err="1"/>
              <a:t>l’insieme</a:t>
            </a:r>
            <a:r>
              <a:rPr lang="en-US" sz="2700" dirty="0"/>
              <a:t> </a:t>
            </a:r>
            <a:r>
              <a:rPr lang="en-US" sz="2700" dirty="0" err="1"/>
              <a:t>Act</a:t>
            </a:r>
            <a:r>
              <a:rPr lang="en-US" sz="2700" baseline="-25000" dirty="0" err="1"/>
              <a:t>c</a:t>
            </a:r>
            <a:r>
              <a:rPr lang="en-US" sz="2700" dirty="0">
                <a:sym typeface="Symbol"/>
              </a:rPr>
              <a:t> {}</a:t>
            </a:r>
            <a:endParaRPr lang="en-US" sz="2700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err="1"/>
              <a:t>L’azione</a:t>
            </a:r>
            <a:r>
              <a:rPr lang="en-US" sz="2700" dirty="0"/>
              <a:t> </a:t>
            </a:r>
            <a:r>
              <a:rPr lang="en-US" sz="2700" dirty="0" err="1"/>
              <a:t>speciale</a:t>
            </a:r>
            <a:r>
              <a:rPr lang="en-US" sz="2700" dirty="0"/>
              <a:t> </a:t>
            </a:r>
            <a:r>
              <a:rPr lang="en-US" sz="2700" dirty="0">
                <a:sym typeface="Symbol"/>
              </a:rPr>
              <a:t> </a:t>
            </a:r>
            <a:r>
              <a:rPr lang="en-US" sz="2700" dirty="0" err="1"/>
              <a:t>rappresenta</a:t>
            </a:r>
            <a:r>
              <a:rPr lang="en-US" sz="2700" dirty="0"/>
              <a:t> “</a:t>
            </a:r>
            <a:r>
              <a:rPr lang="en-US" sz="2700" dirty="0" err="1"/>
              <a:t>Aspetta</a:t>
            </a:r>
            <a:r>
              <a:rPr lang="en-US" sz="2700" dirty="0"/>
              <a:t> e non fare niente”</a:t>
            </a:r>
            <a:br>
              <a:rPr lang="en-US" sz="2700" dirty="0"/>
            </a:br>
            <a:r>
              <a:rPr lang="en-US" sz="2700" dirty="0"/>
              <a:t>(</a:t>
            </a:r>
            <a:r>
              <a:rPr lang="en-US" sz="2700" dirty="0" err="1"/>
              <a:t>fai</a:t>
            </a:r>
            <a:r>
              <a:rPr lang="en-US" sz="2700" dirty="0"/>
              <a:t> </a:t>
            </a:r>
            <a:r>
              <a:rPr lang="en-US" sz="2700" dirty="0" err="1"/>
              <a:t>scorrere</a:t>
            </a:r>
            <a:r>
              <a:rPr lang="en-US" sz="2700" dirty="0"/>
              <a:t> </a:t>
            </a:r>
            <a:r>
              <a:rPr lang="en-US" sz="2700" dirty="0" err="1"/>
              <a:t>il</a:t>
            </a:r>
            <a:r>
              <a:rPr lang="en-US" sz="2700" dirty="0"/>
              <a:t> tempo)</a:t>
            </a:r>
            <a:endParaRPr lang="en-US" sz="3200" i="1" dirty="0"/>
          </a:p>
          <a:p>
            <a:pPr eaLnBrk="1" hangingPunct="1"/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7978301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CFB7-FDFA-1F46-BB2E-217ACD4E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Controller </a:t>
            </a:r>
            <a:r>
              <a:rPr lang="it-IT" b="1" dirty="0" err="1"/>
              <a:t>Synthesis</a:t>
            </a:r>
            <a:r>
              <a:rPr lang="it-IT" b="1" dirty="0"/>
              <a:t> con TGA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BE22-3354-3B4A-9FFC-8B557B025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Una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definiti</a:t>
            </a:r>
            <a:endParaRPr lang="en-GB" dirty="0"/>
          </a:p>
          <a:p>
            <a:pPr lvl="1"/>
            <a:r>
              <a:rPr lang="en-GB" dirty="0"/>
              <a:t>Un Sistema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 con le sue </a:t>
            </a:r>
            <a:r>
              <a:rPr lang="en-GB" dirty="0" err="1"/>
              <a:t>possibili</a:t>
            </a:r>
            <a:r>
              <a:rPr lang="en-GB" dirty="0"/>
              <a:t> </a:t>
            </a:r>
            <a:r>
              <a:rPr lang="en-GB" dirty="0" err="1"/>
              <a:t>evoluzioni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Un Controller </a:t>
            </a:r>
            <a:r>
              <a:rPr lang="en-GB" b="1" dirty="0">
                <a:solidFill>
                  <a:schemeClr val="accent1"/>
                </a:solidFill>
              </a:rPr>
              <a:t>C</a:t>
            </a:r>
            <a:r>
              <a:rPr lang="en-GB" dirty="0"/>
              <a:t> con le sue </a:t>
            </a:r>
            <a:r>
              <a:rPr lang="en-GB" dirty="0" err="1"/>
              <a:t>azioni</a:t>
            </a:r>
            <a:endParaRPr lang="en-GB" dirty="0"/>
          </a:p>
          <a:p>
            <a:pPr lvl="1"/>
            <a:r>
              <a:rPr lang="en-GB" dirty="0"/>
              <a:t>Una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l-GR" b="1" dirty="0">
                <a:solidFill>
                  <a:schemeClr val="accent6"/>
                </a:solidFill>
              </a:rPr>
              <a:t>φ</a:t>
            </a:r>
            <a:r>
              <a:rPr lang="el-GR" dirty="0"/>
              <a:t> 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Controller </a:t>
            </a:r>
            <a:r>
              <a:rPr lang="it-IT" dirty="0" err="1"/>
              <a:t>synthesis</a:t>
            </a:r>
            <a:r>
              <a:rPr lang="it-IT" dirty="0"/>
              <a:t> è un processo che equivale a trovare:</a:t>
            </a:r>
            <a:endParaRPr lang="en-GB" dirty="0"/>
          </a:p>
          <a:p>
            <a:pPr lvl="1"/>
            <a:r>
              <a:rPr lang="en-GB" dirty="0"/>
              <a:t>Una </a:t>
            </a:r>
            <a:r>
              <a:rPr lang="en-GB" dirty="0" err="1"/>
              <a:t>strategia</a:t>
            </a:r>
            <a:r>
              <a:rPr lang="en-GB" dirty="0"/>
              <a:t> </a:t>
            </a:r>
            <a:r>
              <a:rPr lang="en-GB" b="1" i="1" dirty="0">
                <a:solidFill>
                  <a:schemeClr val="accent1"/>
                </a:solidFill>
              </a:rPr>
              <a:t>f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tale </a:t>
            </a:r>
            <a:r>
              <a:rPr lang="en-GB" dirty="0" err="1"/>
              <a:t>che</a:t>
            </a:r>
            <a:r>
              <a:rPr lang="en-GB" dirty="0"/>
              <a:t> (</a:t>
            </a:r>
            <a:r>
              <a:rPr lang="en-GB" b="1" i="1" dirty="0">
                <a:solidFill>
                  <a:schemeClr val="accent1"/>
                </a:solidFill>
              </a:rPr>
              <a:t>f</a:t>
            </a:r>
            <a:r>
              <a:rPr lang="en-GB" dirty="0"/>
              <a:t>||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)|= </a:t>
            </a:r>
            <a:r>
              <a:rPr lang="el-GR" b="1" dirty="0">
                <a:solidFill>
                  <a:schemeClr val="accent6"/>
                </a:solidFill>
              </a:rPr>
              <a:t>φ</a:t>
            </a:r>
            <a:r>
              <a:rPr lang="el-GR" dirty="0"/>
              <a:t> </a:t>
            </a:r>
          </a:p>
          <a:p>
            <a:pPr lvl="1"/>
            <a:r>
              <a:rPr lang="en-GB" dirty="0"/>
              <a:t>….o </a:t>
            </a:r>
            <a:r>
              <a:rPr lang="en-GB" dirty="0" err="1"/>
              <a:t>provare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non </a:t>
            </a:r>
            <a:r>
              <a:rPr lang="en-GB" dirty="0" err="1"/>
              <a:t>esiste</a:t>
            </a:r>
            <a:r>
              <a:rPr lang="en-GB" dirty="0"/>
              <a:t> una tale </a:t>
            </a:r>
            <a:r>
              <a:rPr lang="en-GB" dirty="0" err="1"/>
              <a:t>strategia</a:t>
            </a:r>
            <a:endParaRPr lang="el-GR" dirty="0"/>
          </a:p>
          <a:p>
            <a:endParaRPr lang="it-IT" dirty="0"/>
          </a:p>
          <a:p>
            <a:r>
              <a:rPr lang="it-IT" dirty="0"/>
              <a:t>Controller </a:t>
            </a:r>
            <a:r>
              <a:rPr lang="it-IT" b="1" dirty="0">
                <a:solidFill>
                  <a:schemeClr val="accent1"/>
                </a:solidFill>
              </a:rPr>
              <a:t>C</a:t>
            </a:r>
            <a:r>
              <a:rPr lang="it-IT" dirty="0"/>
              <a:t> per rispettare proprietà </a:t>
            </a:r>
            <a:r>
              <a:rPr lang="el-GR" b="1" dirty="0">
                <a:solidFill>
                  <a:schemeClr val="accent6"/>
                </a:solidFill>
              </a:rPr>
              <a:t>φ</a:t>
            </a:r>
            <a:r>
              <a:rPr lang="el-GR" dirty="0"/>
              <a:t> </a:t>
            </a:r>
            <a:r>
              <a:rPr lang="it-IT" dirty="0"/>
              <a:t>implementato tramite strategia </a:t>
            </a:r>
            <a:r>
              <a:rPr lang="it-IT" b="1" i="1" dirty="0" err="1">
                <a:solidFill>
                  <a:schemeClr val="accent6"/>
                </a:solidFill>
              </a:rPr>
              <a:t>f</a:t>
            </a:r>
            <a:r>
              <a:rPr lang="it-IT" b="1" i="1" dirty="0">
                <a:solidFill>
                  <a:schemeClr val="accent6"/>
                </a:solidFill>
              </a:rPr>
              <a:t> </a:t>
            </a:r>
            <a:r>
              <a:rPr lang="it-IT" dirty="0"/>
              <a:t>per sistema </a:t>
            </a:r>
            <a:r>
              <a:rPr lang="it-IT" b="1" dirty="0" err="1">
                <a:solidFill>
                  <a:srgbClr val="FF0000"/>
                </a:solidFill>
              </a:rPr>
              <a:t>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2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4A1A-786D-8F4E-A8BC-8129BA38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Controller </a:t>
            </a:r>
            <a:r>
              <a:rPr lang="it-IT" dirty="0" err="1"/>
              <a:t>Synthesis</a:t>
            </a:r>
            <a:r>
              <a:rPr lang="it-IT" dirty="0"/>
              <a:t> con TGA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6B35-6DBD-634C-B7FB-5E594285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1" i="1" dirty="0">
              <a:solidFill>
                <a:srgbClr val="FF0000"/>
              </a:solidFill>
            </a:endParaRPr>
          </a:p>
          <a:p>
            <a:r>
              <a:rPr lang="en-GB" b="1" i="1" dirty="0">
                <a:solidFill>
                  <a:srgbClr val="FF0000"/>
                </a:solidFill>
              </a:rPr>
              <a:t>Reachability &amp; safety games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control: A&lt;&gt; </a:t>
            </a:r>
            <a:r>
              <a:rPr lang="en-GB" b="1" dirty="0" err="1">
                <a:solidFill>
                  <a:schemeClr val="accent1"/>
                </a:solidFill>
              </a:rPr>
              <a:t>TGA.goal</a:t>
            </a:r>
            <a:r>
              <a:rPr lang="en-GB" b="1" dirty="0">
                <a:solidFill>
                  <a:schemeClr val="accent1"/>
                </a:solidFill>
              </a:rPr>
              <a:t> 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control: A[] not TGA.L4 </a:t>
            </a:r>
          </a:p>
          <a:p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Memoryless strategy: 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state ==&gt; action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607EB-F279-564D-92E2-7AB452CD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05" y="1690688"/>
            <a:ext cx="3343668" cy="46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A541-86EF-C942-A453-5C6A025E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BF01-BFE7-7C4E-953F-583DC7EBF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L’algoritmo</a:t>
            </a:r>
            <a:r>
              <a:rPr lang="en-GB" dirty="0"/>
              <a:t> genera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insiemi</a:t>
            </a:r>
            <a:r>
              <a:rPr lang="en-GB" dirty="0"/>
              <a:t> di </a:t>
            </a:r>
            <a:r>
              <a:rPr lang="en-GB" dirty="0" err="1"/>
              <a:t>stati</a:t>
            </a:r>
            <a:r>
              <a:rPr lang="en-GB" dirty="0"/>
              <a:t> winning e losing, non le </a:t>
            </a:r>
            <a:r>
              <a:rPr lang="en-GB" dirty="0" err="1"/>
              <a:t>strategie</a:t>
            </a:r>
            <a:endParaRPr lang="en-GB" dirty="0"/>
          </a:p>
          <a:p>
            <a:endParaRPr lang="en-GB" dirty="0"/>
          </a:p>
          <a:p>
            <a:r>
              <a:rPr lang="en-GB" dirty="0"/>
              <a:t>Le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calcolate</a:t>
            </a:r>
            <a:r>
              <a:rPr lang="en-GB" dirty="0"/>
              <a:t> “on top” </a:t>
            </a:r>
            <a:r>
              <a:rPr lang="en-GB" dirty="0" err="1"/>
              <a:t>selezionando</a:t>
            </a:r>
            <a:endParaRPr lang="en-GB" dirty="0"/>
          </a:p>
          <a:p>
            <a:pPr lvl="1"/>
            <a:r>
              <a:rPr lang="en-GB" dirty="0"/>
              <a:t>Le </a:t>
            </a:r>
            <a:r>
              <a:rPr lang="en-GB" dirty="0" err="1"/>
              <a:t>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portano</a:t>
            </a:r>
            <a:r>
              <a:rPr lang="en-GB" dirty="0"/>
              <a:t> ad un winning state (reachability) </a:t>
            </a:r>
          </a:p>
          <a:p>
            <a:pPr lvl="1"/>
            <a:r>
              <a:rPr lang="en-GB" dirty="0" err="1"/>
              <a:t>Evitando</a:t>
            </a:r>
            <a:r>
              <a:rPr lang="en-GB" dirty="0"/>
              <a:t> le </a:t>
            </a:r>
            <a:r>
              <a:rPr lang="en-GB" dirty="0" err="1"/>
              <a:t>azioni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portano</a:t>
            </a:r>
            <a:r>
              <a:rPr lang="en-GB" dirty="0"/>
              <a:t> ad un losing states (safety) </a:t>
            </a:r>
          </a:p>
          <a:p>
            <a:endParaRPr lang="it-IT" dirty="0"/>
          </a:p>
          <a:p>
            <a:r>
              <a:rPr lang="it-IT" dirty="0"/>
              <a:t>Le regole hanno questa forma</a:t>
            </a:r>
          </a:p>
        </p:txBody>
      </p:sp>
      <p:pic>
        <p:nvPicPr>
          <p:cNvPr id="4" name="Immagine 64" descr="Screen Shot 2013-10-31 at 2.41.07 PM.png">
            <a:extLst>
              <a:ext uri="{FF2B5EF4-FFF2-40B4-BE49-F238E27FC236}">
                <a16:creationId xmlns:a16="http://schemas.microsoft.com/office/drawing/2014/main" id="{A6F3AA0F-2B84-764F-92B9-6DE803BD0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89" y="5169027"/>
            <a:ext cx="6251822" cy="1568929"/>
          </a:xfrm>
          <a:prstGeom prst="rect">
            <a:avLst/>
          </a:prstGeom>
          <a:noFill/>
          <a:ln w="57150" cmpd="sng">
            <a:noFill/>
            <a:prstDash val="sysDash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4352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24A3-8949-6C44-B8FC-406D69E5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teorici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C58F0-AE37-8D4D-A973-FAF39596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È stato definito un </a:t>
            </a:r>
            <a:r>
              <a:rPr lang="it-IT" b="1" i="1" dirty="0">
                <a:solidFill>
                  <a:srgbClr val="FF0000"/>
                </a:solidFill>
              </a:rPr>
              <a:t>algoritmo simbolico iterativo </a:t>
            </a:r>
            <a:r>
              <a:rPr lang="it-IT" dirty="0"/>
              <a:t>per processare  l’insieme </a:t>
            </a:r>
            <a:r>
              <a:rPr lang="it-IT" b="1" dirty="0" err="1">
                <a:solidFill>
                  <a:srgbClr val="FF0000"/>
                </a:solidFill>
              </a:rPr>
              <a:t>W</a:t>
            </a:r>
            <a:r>
              <a:rPr lang="it-IT" b="1" dirty="0">
                <a:solidFill>
                  <a:srgbClr val="FF0000"/>
                </a:solidFill>
              </a:rPr>
              <a:t>*</a:t>
            </a:r>
            <a:r>
              <a:rPr lang="it-IT" dirty="0"/>
              <a:t> dei </a:t>
            </a:r>
            <a:r>
              <a:rPr lang="it-IT" b="1" i="1" dirty="0" err="1">
                <a:solidFill>
                  <a:srgbClr val="FF0000"/>
                </a:solidFill>
              </a:rPr>
              <a:t>winning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states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dirty="0"/>
              <a:t>per i giochi temporizzati</a:t>
            </a:r>
            <a:br>
              <a:rPr lang="it-IT" dirty="0"/>
            </a:br>
            <a:r>
              <a:rPr lang="it-IT" dirty="0"/>
              <a:t>[</a:t>
            </a:r>
            <a:r>
              <a:rPr lang="it-IT" dirty="0" err="1"/>
              <a:t>Maler</a:t>
            </a:r>
            <a:r>
              <a:rPr lang="it-IT" dirty="0"/>
              <a:t> &amp; al. ’95, De Alfaro &amp; al. ’01]</a:t>
            </a:r>
          </a:p>
          <a:p>
            <a:endParaRPr lang="it-IT" dirty="0"/>
          </a:p>
          <a:p>
            <a:r>
              <a:rPr lang="it-IT" b="1" i="1" dirty="0" err="1">
                <a:solidFill>
                  <a:srgbClr val="FF0000"/>
                </a:solidFill>
              </a:rPr>
              <a:t>Safety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e </a:t>
            </a:r>
            <a:r>
              <a:rPr lang="it-IT" b="1" i="1" dirty="0" err="1">
                <a:solidFill>
                  <a:srgbClr val="FF0000"/>
                </a:solidFill>
              </a:rPr>
              <a:t>Reachability</a:t>
            </a:r>
            <a:r>
              <a:rPr lang="it-IT" b="1" i="1" dirty="0"/>
              <a:t> </a:t>
            </a:r>
            <a:r>
              <a:rPr lang="it-IT" dirty="0"/>
              <a:t>control sono </a:t>
            </a:r>
            <a:r>
              <a:rPr lang="it-IT" b="1" i="1" dirty="0">
                <a:solidFill>
                  <a:srgbClr val="FF0000"/>
                </a:solidFill>
              </a:rPr>
              <a:t>EXPTIME-complete</a:t>
            </a:r>
            <a:r>
              <a:rPr lang="it-IT" i="1" dirty="0"/>
              <a:t> </a:t>
            </a:r>
            <a:br>
              <a:rPr lang="it-IT" i="1" dirty="0"/>
            </a:br>
            <a:r>
              <a:rPr lang="it-IT" dirty="0"/>
              <a:t>[</a:t>
            </a:r>
            <a:r>
              <a:rPr lang="it-IT" dirty="0" err="1"/>
              <a:t>Henziger</a:t>
            </a:r>
            <a:r>
              <a:rPr lang="it-IT" dirty="0"/>
              <a:t> &amp; </a:t>
            </a:r>
            <a:r>
              <a:rPr lang="it-IT" dirty="0" err="1"/>
              <a:t>Kopke</a:t>
            </a:r>
            <a:r>
              <a:rPr lang="it-IT" dirty="0"/>
              <a:t> ’99]</a:t>
            </a:r>
          </a:p>
          <a:p>
            <a:endParaRPr lang="it-IT" dirty="0"/>
          </a:p>
          <a:p>
            <a:r>
              <a:rPr lang="it-IT" dirty="0"/>
              <a:t>Definizione di un </a:t>
            </a:r>
            <a:r>
              <a:rPr lang="it-IT" b="1" i="1" dirty="0">
                <a:solidFill>
                  <a:srgbClr val="FF0000"/>
                </a:solidFill>
              </a:rPr>
              <a:t>algoritmo on-the-</a:t>
            </a:r>
            <a:r>
              <a:rPr lang="it-IT" b="1" i="1" dirty="0" err="1">
                <a:solidFill>
                  <a:srgbClr val="FF0000"/>
                </a:solidFill>
              </a:rPr>
              <a:t>fly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dirty="0"/>
              <a:t>efficiente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dirty="0"/>
              <a:t>per </a:t>
            </a:r>
            <a:r>
              <a:rPr lang="it-IT" dirty="0" err="1"/>
              <a:t>safety</a:t>
            </a:r>
            <a:r>
              <a:rPr lang="it-IT" dirty="0"/>
              <a:t> &amp; </a:t>
            </a:r>
            <a:r>
              <a:rPr lang="it-IT" dirty="0" err="1"/>
              <a:t>reachability</a:t>
            </a:r>
            <a:r>
              <a:rPr lang="it-IT" dirty="0"/>
              <a:t> games</a:t>
            </a:r>
            <a:br>
              <a:rPr lang="it-IT" dirty="0"/>
            </a:br>
            <a:r>
              <a:rPr lang="it-IT" dirty="0"/>
              <a:t>[</a:t>
            </a:r>
            <a:r>
              <a:rPr lang="it-IT" dirty="0" err="1"/>
              <a:t>Cassez</a:t>
            </a:r>
            <a:r>
              <a:rPr lang="it-IT" dirty="0"/>
              <a:t> &amp; al. ’05]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86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692</Words>
  <Application>Microsoft Macintosh PowerPoint</Application>
  <PresentationFormat>Widescreen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Sans Unicode</vt:lpstr>
      <vt:lpstr>Wingdings 3</vt:lpstr>
      <vt:lpstr>Office Theme</vt:lpstr>
      <vt:lpstr>UPPAAL-TIGA e Problema Controllabilità</vt:lpstr>
      <vt:lpstr>Perché Giochi Temporizzati?</vt:lpstr>
      <vt:lpstr>Perché Giochi Temporizzati?</vt:lpstr>
      <vt:lpstr>Timed Game Automata</vt:lpstr>
      <vt:lpstr>Timed Game Automata</vt:lpstr>
      <vt:lpstr>Controller Synthesis con TGA</vt:lpstr>
      <vt:lpstr>Controller Synthesis con TGA</vt:lpstr>
      <vt:lpstr>Strategie</vt:lpstr>
      <vt:lpstr>Risultati teorici</vt:lpstr>
      <vt:lpstr>Linguaggio per query</vt:lpstr>
      <vt:lpstr>Esempi di query</vt:lpstr>
      <vt:lpstr>TGA – Giochiamo!</vt:lpstr>
      <vt:lpstr>TGA – Giochiamo ancora!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UPPAAL-TIGA</dc:title>
  <dc:creator>ORLANDINI, Andrea</dc:creator>
  <cp:lastModifiedBy>ORLANDINI, Andrea</cp:lastModifiedBy>
  <cp:revision>61</cp:revision>
  <dcterms:created xsi:type="dcterms:W3CDTF">2020-05-13T07:45:44Z</dcterms:created>
  <dcterms:modified xsi:type="dcterms:W3CDTF">2020-05-13T16:46:48Z</dcterms:modified>
</cp:coreProperties>
</file>