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68" r:id="rId3"/>
    <p:sldId id="260" r:id="rId4"/>
    <p:sldId id="270" r:id="rId5"/>
    <p:sldId id="272" r:id="rId6"/>
    <p:sldId id="271" r:id="rId7"/>
    <p:sldId id="273" r:id="rId8"/>
    <p:sldId id="275" r:id="rId9"/>
    <p:sldId id="289" r:id="rId10"/>
    <p:sldId id="278" r:id="rId11"/>
    <p:sldId id="277" r:id="rId12"/>
    <p:sldId id="279" r:id="rId13"/>
    <p:sldId id="280" r:id="rId14"/>
    <p:sldId id="262" r:id="rId15"/>
    <p:sldId id="264" r:id="rId16"/>
    <p:sldId id="265" r:id="rId17"/>
    <p:sldId id="281" r:id="rId18"/>
    <p:sldId id="266" r:id="rId19"/>
    <p:sldId id="267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embeddedFontLst>
    <p:embeddedFont>
      <p:font typeface="Verdana" pitchFamily="34" charset="0"/>
      <p:regular r:id="rId29"/>
      <p:bold r:id="rId30"/>
      <p:italic r:id="rId31"/>
      <p:boldItalic r:id="rId32"/>
    </p:embeddedFont>
    <p:embeddedFont>
      <p:font typeface="Tahoma" pitchFamily="34" charset="0"/>
      <p:regular r:id="rId33"/>
      <p:bold r:id="rId34"/>
    </p:embeddedFont>
    <p:embeddedFont>
      <p:font typeface="Arial Black" pitchFamily="34" charset="0"/>
      <p:bold r:id="rId35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00"/>
    <a:srgbClr val="008000"/>
    <a:srgbClr val="00FF00"/>
    <a:srgbClr val="FF0000"/>
    <a:srgbClr val="E3DE00"/>
    <a:srgbClr val="FFFFFF"/>
    <a:srgbClr val="F5CD06"/>
    <a:srgbClr val="000066"/>
    <a:srgbClr val="CCFF99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5" autoAdjust="0"/>
    <p:restoredTop sz="85236" autoAdjust="0"/>
  </p:normalViewPr>
  <p:slideViewPr>
    <p:cSldViewPr snapToObjects="1">
      <p:cViewPr varScale="1">
        <p:scale>
          <a:sx n="55" d="100"/>
          <a:sy n="55" d="100"/>
        </p:scale>
        <p:origin x="-17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5" d="100"/>
          <a:sy n="65" d="100"/>
        </p:scale>
        <p:origin x="-1262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Foglio_di_lavoro_di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Foglio_di_lavoro_di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 smtClean="0">
                <a:solidFill>
                  <a:schemeClr val="bg1"/>
                </a:solidFill>
                <a:latin typeface="+mj-lt"/>
              </a:rPr>
              <a:t>CPU Load (upstream component)</a:t>
            </a:r>
            <a:endParaRPr lang="it-IT">
              <a:solidFill>
                <a:schemeClr val="bg1"/>
              </a:solidFill>
              <a:latin typeface="+mj-lt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Foglio1!$B$1</c:f>
              <c:strCache>
                <c:ptCount val="1"/>
                <c:pt idx="0">
                  <c:v>512</c:v>
                </c:pt>
              </c:strCache>
            </c:strRef>
          </c:tx>
          <c:spPr>
            <a:ln w="38100">
              <a:solidFill>
                <a:srgbClr val="FF000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Foglio1!$A$2:$A$10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2.77</c:v>
                </c:pt>
                <c:pt idx="1">
                  <c:v>5.37</c:v>
                </c:pt>
                <c:pt idx="2">
                  <c:v>8.11</c:v>
                </c:pt>
                <c:pt idx="3">
                  <c:v>11.77</c:v>
                </c:pt>
                <c:pt idx="4">
                  <c:v>15.57</c:v>
                </c:pt>
                <c:pt idx="5">
                  <c:v>17.79</c:v>
                </c:pt>
                <c:pt idx="6">
                  <c:v>16.649999999999999</c:v>
                </c:pt>
                <c:pt idx="7">
                  <c:v>16.350000000000001</c:v>
                </c:pt>
                <c:pt idx="8">
                  <c:v>12.38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768</c:v>
                </c:pt>
              </c:strCache>
            </c:strRef>
          </c:tx>
          <c:spPr>
            <a:ln w="38100">
              <a:solidFill>
                <a:srgbClr val="FFFF0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Foglio1!$A$2:$A$10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Foglio1!$C$2:$C$10</c:f>
              <c:numCache>
                <c:formatCode>General</c:formatCode>
                <c:ptCount val="9"/>
                <c:pt idx="0">
                  <c:v>1.62</c:v>
                </c:pt>
                <c:pt idx="1">
                  <c:v>3.4699999999999998</c:v>
                </c:pt>
                <c:pt idx="2">
                  <c:v>5.6499999999999995</c:v>
                </c:pt>
                <c:pt idx="3">
                  <c:v>7.45</c:v>
                </c:pt>
                <c:pt idx="4">
                  <c:v>9.82</c:v>
                </c:pt>
                <c:pt idx="5">
                  <c:v>13.16</c:v>
                </c:pt>
                <c:pt idx="6">
                  <c:v>15.82</c:v>
                </c:pt>
                <c:pt idx="7">
                  <c:v>17.16</c:v>
                </c:pt>
                <c:pt idx="8">
                  <c:v>18.18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1024</c:v>
                </c:pt>
              </c:strCache>
            </c:strRef>
          </c:tx>
          <c:spPr>
            <a:ln w="38100">
              <a:solidFill>
                <a:srgbClr val="00FF0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Foglio1!$A$2:$A$10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Foglio1!$D$2:$D$10</c:f>
              <c:numCache>
                <c:formatCode>General</c:formatCode>
                <c:ptCount val="9"/>
                <c:pt idx="0">
                  <c:v>1.4</c:v>
                </c:pt>
                <c:pt idx="1">
                  <c:v>2.52</c:v>
                </c:pt>
                <c:pt idx="2">
                  <c:v>3.9899999999999998</c:v>
                </c:pt>
                <c:pt idx="3">
                  <c:v>5.3599999999999985</c:v>
                </c:pt>
                <c:pt idx="4">
                  <c:v>6.91</c:v>
                </c:pt>
                <c:pt idx="5">
                  <c:v>8.8700000000000028</c:v>
                </c:pt>
                <c:pt idx="6">
                  <c:v>11.24</c:v>
                </c:pt>
                <c:pt idx="7">
                  <c:v>12.88</c:v>
                </c:pt>
                <c:pt idx="8">
                  <c:v>13.99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1280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Foglio1!$A$2:$A$10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Foglio1!$E$2:$E$10</c:f>
              <c:numCache>
                <c:formatCode>General</c:formatCode>
                <c:ptCount val="9"/>
                <c:pt idx="0">
                  <c:v>1.08</c:v>
                </c:pt>
                <c:pt idx="1">
                  <c:v>2.11</c:v>
                </c:pt>
                <c:pt idx="2">
                  <c:v>3.18</c:v>
                </c:pt>
                <c:pt idx="3">
                  <c:v>4.0999999999999996</c:v>
                </c:pt>
                <c:pt idx="4">
                  <c:v>5.46</c:v>
                </c:pt>
                <c:pt idx="5">
                  <c:v>6.24</c:v>
                </c:pt>
                <c:pt idx="6">
                  <c:v>7.53</c:v>
                </c:pt>
                <c:pt idx="7">
                  <c:v>10.08</c:v>
                </c:pt>
                <c:pt idx="8">
                  <c:v>12.47</c:v>
                </c:pt>
              </c:numCache>
            </c:numRef>
          </c:val>
        </c:ser>
        <c:marker val="1"/>
        <c:axId val="135929856"/>
        <c:axId val="135931776"/>
      </c:lineChart>
      <c:catAx>
        <c:axId val="135929856"/>
        <c:scaling>
          <c:orientation val="minMax"/>
        </c:scaling>
        <c:axPos val="b"/>
        <c:majorGridlines>
          <c:spPr>
            <a:ln w="25400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 smtClean="0">
                    <a:solidFill>
                      <a:schemeClr val="bg1"/>
                    </a:solidFill>
                    <a:latin typeface="+mj-lt"/>
                  </a:rPr>
                  <a:t>Link load (%)</a:t>
                </a:r>
                <a:endParaRPr lang="it-IT">
                  <a:solidFill>
                    <a:schemeClr val="bg1"/>
                  </a:solidFill>
                  <a:latin typeface="+mj-lt"/>
                </a:endParaRPr>
              </a:p>
            </c:rich>
          </c:tx>
          <c:layout/>
        </c:title>
        <c:numFmt formatCode="General" sourceLinked="1"/>
        <c:tickLblPos val="nextTo"/>
        <c:spPr>
          <a:ln w="38100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t-IT"/>
          </a:p>
        </c:txPr>
        <c:crossAx val="135931776"/>
        <c:crosses val="autoZero"/>
        <c:auto val="1"/>
        <c:lblAlgn val="ctr"/>
        <c:lblOffset val="100"/>
      </c:catAx>
      <c:valAx>
        <c:axId val="135931776"/>
        <c:scaling>
          <c:orientation val="minMax"/>
          <c:max val="40"/>
        </c:scaling>
        <c:axPos val="l"/>
        <c:majorGridlines>
          <c:spPr>
            <a:ln w="25400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mtClean="0">
                    <a:solidFill>
                      <a:schemeClr val="bg1"/>
                    </a:solidFill>
                    <a:latin typeface="+mj-lt"/>
                  </a:rPr>
                  <a:t>Avg. CPU usage (%)</a:t>
                </a:r>
                <a:endParaRPr lang="it-IT">
                  <a:solidFill>
                    <a:schemeClr val="bg1"/>
                  </a:solidFill>
                  <a:latin typeface="+mj-lt"/>
                </a:endParaRPr>
              </a:p>
            </c:rich>
          </c:tx>
          <c:layout/>
        </c:title>
        <c:numFmt formatCode="General" sourceLinked="1"/>
        <c:tickLblPos val="nextTo"/>
        <c:spPr>
          <a:ln w="38100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t-IT"/>
          </a:p>
        </c:txPr>
        <c:crossAx val="135929856"/>
        <c:crosses val="autoZero"/>
        <c:crossBetween val="midCat"/>
      </c:valAx>
      <c:spPr>
        <a:effectLst/>
      </c:spPr>
    </c:plotArea>
    <c:legend>
      <c:legendPos val="r"/>
      <c:layout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it-IT"/>
        </a:p>
      </c:txPr>
    </c:legend>
    <c:plotVisOnly val="1"/>
  </c:chart>
  <c:txPr>
    <a:bodyPr/>
    <a:lstStyle/>
    <a:p>
      <a:pPr>
        <a:defRPr sz="1800"/>
      </a:pPr>
      <a:endParaRPr lang="it-IT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mtClean="0">
                <a:solidFill>
                  <a:schemeClr val="bg1"/>
                </a:solidFill>
                <a:latin typeface="+mj-lt"/>
              </a:rPr>
              <a:t>CPU Load (downstream component)</a:t>
            </a:r>
            <a:endParaRPr lang="it-IT">
              <a:solidFill>
                <a:schemeClr val="bg1"/>
              </a:solidFill>
              <a:latin typeface="+mj-lt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Foglio1!$B$1</c:f>
              <c:strCache>
                <c:ptCount val="1"/>
                <c:pt idx="0">
                  <c:v>512</c:v>
                </c:pt>
              </c:strCache>
            </c:strRef>
          </c:tx>
          <c:spPr>
            <a:ln w="38100">
              <a:solidFill>
                <a:srgbClr val="FF0000"/>
              </a:solidFill>
            </a:ln>
            <a:effectLst>
              <a:glow rad="139700">
                <a:srgbClr val="000000">
                  <a:satMod val="175000"/>
                  <a:alpha val="40000"/>
                </a:srgbClr>
              </a:glow>
            </a:effectLst>
          </c:spPr>
          <c:marker>
            <c:symbol val="none"/>
          </c:marker>
          <c:cat>
            <c:numRef>
              <c:f>Foglio1!$A$2:$A$10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7.3199999999999985</c:v>
                </c:pt>
                <c:pt idx="1">
                  <c:v>13.83</c:v>
                </c:pt>
                <c:pt idx="2">
                  <c:v>20.95</c:v>
                </c:pt>
                <c:pt idx="3">
                  <c:v>26.1</c:v>
                </c:pt>
                <c:pt idx="4">
                  <c:v>29.479999999999986</c:v>
                </c:pt>
                <c:pt idx="5">
                  <c:v>29.35</c:v>
                </c:pt>
                <c:pt idx="6">
                  <c:v>26.919999999999987</c:v>
                </c:pt>
                <c:pt idx="7">
                  <c:v>25.97</c:v>
                </c:pt>
                <c:pt idx="8">
                  <c:v>25.64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768</c:v>
                </c:pt>
              </c:strCache>
            </c:strRef>
          </c:tx>
          <c:spPr>
            <a:ln w="38100">
              <a:solidFill>
                <a:srgbClr val="FFFF00"/>
              </a:solidFill>
            </a:ln>
            <a:effectLst>
              <a:glow rad="139700">
                <a:srgbClr val="000000">
                  <a:satMod val="175000"/>
                  <a:alpha val="40000"/>
                </a:srgbClr>
              </a:glow>
            </a:effectLst>
          </c:spPr>
          <c:marker>
            <c:symbol val="none"/>
          </c:marker>
          <c:cat>
            <c:numRef>
              <c:f>Foglio1!$A$2:$A$10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Foglio1!$C$2:$C$10</c:f>
              <c:numCache>
                <c:formatCode>General</c:formatCode>
                <c:ptCount val="9"/>
                <c:pt idx="0">
                  <c:v>4.34</c:v>
                </c:pt>
                <c:pt idx="1">
                  <c:v>9.08</c:v>
                </c:pt>
                <c:pt idx="2">
                  <c:v>13.88</c:v>
                </c:pt>
                <c:pt idx="3">
                  <c:v>18.91</c:v>
                </c:pt>
                <c:pt idx="4">
                  <c:v>25.14</c:v>
                </c:pt>
                <c:pt idx="5">
                  <c:v>29.97</c:v>
                </c:pt>
                <c:pt idx="6">
                  <c:v>34.89</c:v>
                </c:pt>
                <c:pt idx="7">
                  <c:v>34.380000000000003</c:v>
                </c:pt>
                <c:pt idx="8">
                  <c:v>35.730000000000011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1024</c:v>
                </c:pt>
              </c:strCache>
            </c:strRef>
          </c:tx>
          <c:spPr>
            <a:ln w="38100">
              <a:solidFill>
                <a:srgbClr val="00FF00"/>
              </a:solidFill>
            </a:ln>
            <a:effectLst>
              <a:glow rad="139700">
                <a:srgbClr val="000000">
                  <a:satMod val="175000"/>
                  <a:alpha val="40000"/>
                </a:srgbClr>
              </a:glow>
            </a:effectLst>
          </c:spPr>
          <c:marker>
            <c:symbol val="none"/>
          </c:marker>
          <c:cat>
            <c:numRef>
              <c:f>Foglio1!$A$2:$A$10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Foglio1!$D$2:$D$10</c:f>
              <c:numCache>
                <c:formatCode>General</c:formatCode>
                <c:ptCount val="9"/>
                <c:pt idx="0">
                  <c:v>3.54</c:v>
                </c:pt>
                <c:pt idx="1">
                  <c:v>6.6099999999999985</c:v>
                </c:pt>
                <c:pt idx="2">
                  <c:v>10.24</c:v>
                </c:pt>
                <c:pt idx="3">
                  <c:v>13.850000000000025</c:v>
                </c:pt>
                <c:pt idx="4">
                  <c:v>17.7</c:v>
                </c:pt>
                <c:pt idx="5">
                  <c:v>23.3</c:v>
                </c:pt>
                <c:pt idx="6">
                  <c:v>23.73</c:v>
                </c:pt>
                <c:pt idx="7">
                  <c:v>25.89</c:v>
                </c:pt>
                <c:pt idx="8">
                  <c:v>28.36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1280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>
              <a:glow rad="139700">
                <a:srgbClr val="000000">
                  <a:satMod val="175000"/>
                  <a:alpha val="40000"/>
                </a:srgbClr>
              </a:glow>
            </a:effectLst>
          </c:spPr>
          <c:marker>
            <c:symbol val="none"/>
          </c:marker>
          <c:cat>
            <c:numRef>
              <c:f>Foglio1!$A$2:$A$10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Foglio1!$E$2:$E$10</c:f>
              <c:numCache>
                <c:formatCode>General</c:formatCode>
                <c:ptCount val="9"/>
                <c:pt idx="0">
                  <c:v>2.64</c:v>
                </c:pt>
                <c:pt idx="1">
                  <c:v>5.42</c:v>
                </c:pt>
                <c:pt idx="2">
                  <c:v>8.52</c:v>
                </c:pt>
                <c:pt idx="3">
                  <c:v>10.69</c:v>
                </c:pt>
                <c:pt idx="4">
                  <c:v>12.99</c:v>
                </c:pt>
                <c:pt idx="5">
                  <c:v>16.989999999999938</c:v>
                </c:pt>
                <c:pt idx="6">
                  <c:v>20.21</c:v>
                </c:pt>
                <c:pt idx="7">
                  <c:v>21.19</c:v>
                </c:pt>
                <c:pt idx="8">
                  <c:v>25.69</c:v>
                </c:pt>
              </c:numCache>
            </c:numRef>
          </c:val>
        </c:ser>
        <c:marker val="1"/>
        <c:axId val="136188288"/>
        <c:axId val="136190208"/>
      </c:lineChart>
      <c:catAx>
        <c:axId val="136188288"/>
        <c:scaling>
          <c:orientation val="minMax"/>
        </c:scaling>
        <c:axPos val="b"/>
        <c:majorGridlines>
          <c:spPr>
            <a:ln w="25400">
              <a:solidFill>
                <a:srgbClr val="000066">
                  <a:lumMod val="40000"/>
                  <a:lumOff val="60000"/>
                </a:srgb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 smtClean="0">
                    <a:solidFill>
                      <a:schemeClr val="bg1"/>
                    </a:solidFill>
                    <a:latin typeface="+mj-lt"/>
                  </a:rPr>
                  <a:t>Link load (%)</a:t>
                </a:r>
                <a:endParaRPr lang="it-IT">
                  <a:solidFill>
                    <a:schemeClr val="bg1"/>
                  </a:solidFill>
                  <a:latin typeface="+mj-lt"/>
                </a:endParaRPr>
              </a:p>
            </c:rich>
          </c:tx>
          <c:layout/>
        </c:title>
        <c:numFmt formatCode="General" sourceLinked="1"/>
        <c:tickLblPos val="nextTo"/>
        <c:spPr>
          <a:ln w="38100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t-IT"/>
          </a:p>
        </c:txPr>
        <c:crossAx val="136190208"/>
        <c:crosses val="autoZero"/>
        <c:auto val="1"/>
        <c:lblAlgn val="ctr"/>
        <c:lblOffset val="100"/>
      </c:catAx>
      <c:valAx>
        <c:axId val="136190208"/>
        <c:scaling>
          <c:orientation val="minMax"/>
        </c:scaling>
        <c:axPos val="l"/>
        <c:majorGridlines>
          <c:spPr>
            <a:ln w="25400">
              <a:solidFill>
                <a:srgbClr val="000066">
                  <a:lumMod val="40000"/>
                  <a:lumOff val="60000"/>
                </a:srgb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mtClean="0">
                    <a:solidFill>
                      <a:schemeClr val="bg1"/>
                    </a:solidFill>
                    <a:latin typeface="+mj-lt"/>
                  </a:rPr>
                  <a:t>Avg. CPU usage (%)</a:t>
                </a:r>
                <a:endParaRPr lang="it-IT">
                  <a:solidFill>
                    <a:schemeClr val="bg1"/>
                  </a:solidFill>
                  <a:latin typeface="+mj-lt"/>
                </a:endParaRPr>
              </a:p>
            </c:rich>
          </c:tx>
          <c:layout/>
        </c:title>
        <c:numFmt formatCode="General" sourceLinked="1"/>
        <c:tickLblPos val="nextTo"/>
        <c:spPr>
          <a:ln w="38100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t-IT"/>
          </a:p>
        </c:txPr>
        <c:crossAx val="136188288"/>
        <c:crosses val="autoZero"/>
        <c:crossBetween val="midCat"/>
      </c:valAx>
      <c:spPr>
        <a:effectLst/>
      </c:spPr>
    </c:plotArea>
    <c:legend>
      <c:legendPos val="r"/>
      <c:layout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it-IT"/>
        </a:p>
      </c:txPr>
    </c:legend>
    <c:plotVisOnly val="1"/>
  </c:chart>
  <c:txPr>
    <a:bodyPr/>
    <a:lstStyle/>
    <a:p>
      <a:pPr>
        <a:defRPr sz="1800"/>
      </a:pPr>
      <a:endParaRPr lang="it-IT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 smtClean="0">
                <a:solidFill>
                  <a:schemeClr val="bg1"/>
                </a:solidFill>
                <a:latin typeface="+mj-lt"/>
              </a:rPr>
              <a:t>Detailed CPU usage</a:t>
            </a:r>
            <a:endParaRPr lang="it-IT">
              <a:solidFill>
                <a:schemeClr val="bg1"/>
              </a:solidFill>
              <a:latin typeface="+mj-lt"/>
            </a:endParaRPr>
          </a:p>
        </c:rich>
      </c:tx>
      <c:layout/>
    </c:title>
    <c:view3D>
      <c:rotX val="20"/>
      <c:rotY val="10"/>
      <c:perspective val="30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Foglio1!$B$1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rgbClr val="00FF0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cat>
            <c:numRef>
              <c:f>Foglio1!$A$2:$A$10</c:f>
              <c:numCache>
                <c:formatCode>General</c:formatCode>
                <c:ptCount val="9"/>
                <c:pt idx="0">
                  <c:v>512</c:v>
                </c:pt>
                <c:pt idx="1">
                  <c:v>768</c:v>
                </c:pt>
                <c:pt idx="2">
                  <c:v>1024</c:v>
                </c:pt>
                <c:pt idx="3">
                  <c:v>1280</c:v>
                </c:pt>
                <c:pt idx="5">
                  <c:v>512</c:v>
                </c:pt>
                <c:pt idx="6">
                  <c:v>768</c:v>
                </c:pt>
                <c:pt idx="7">
                  <c:v>1024</c:v>
                </c:pt>
                <c:pt idx="8">
                  <c:v>1280</c:v>
                </c:pt>
              </c:numCache>
            </c:num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63.908500000000011</c:v>
                </c:pt>
                <c:pt idx="1">
                  <c:v>65.749500000000026</c:v>
                </c:pt>
                <c:pt idx="2">
                  <c:v>64.660899999999998</c:v>
                </c:pt>
                <c:pt idx="3">
                  <c:v>65.176099999999948</c:v>
                </c:pt>
                <c:pt idx="5">
                  <c:v>71.13069999999999</c:v>
                </c:pt>
                <c:pt idx="6">
                  <c:v>68.797700000000006</c:v>
                </c:pt>
                <c:pt idx="7">
                  <c:v>67.323899999999981</c:v>
                </c:pt>
                <c:pt idx="8">
                  <c:v>66.700700000000012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driver</c:v>
                </c:pt>
              </c:strCache>
            </c:strRef>
          </c:tx>
          <c:spPr>
            <a:solidFill>
              <a:srgbClr val="FFFF0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cat>
            <c:numRef>
              <c:f>Foglio1!$A$2:$A$10</c:f>
              <c:numCache>
                <c:formatCode>General</c:formatCode>
                <c:ptCount val="9"/>
                <c:pt idx="0">
                  <c:v>512</c:v>
                </c:pt>
                <c:pt idx="1">
                  <c:v>768</c:v>
                </c:pt>
                <c:pt idx="2">
                  <c:v>1024</c:v>
                </c:pt>
                <c:pt idx="3">
                  <c:v>1280</c:v>
                </c:pt>
                <c:pt idx="5">
                  <c:v>512</c:v>
                </c:pt>
                <c:pt idx="6">
                  <c:v>768</c:v>
                </c:pt>
                <c:pt idx="7">
                  <c:v>1024</c:v>
                </c:pt>
                <c:pt idx="8">
                  <c:v>1280</c:v>
                </c:pt>
              </c:numCache>
            </c:numRef>
          </c:cat>
          <c:val>
            <c:numRef>
              <c:f>Foglio1!$C$2:$C$10</c:f>
              <c:numCache>
                <c:formatCode>General</c:formatCode>
                <c:ptCount val="9"/>
                <c:pt idx="0">
                  <c:v>30.317299999999999</c:v>
                </c:pt>
                <c:pt idx="1">
                  <c:v>30.045099999999955</c:v>
                </c:pt>
                <c:pt idx="2">
                  <c:v>30.3995</c:v>
                </c:pt>
                <c:pt idx="3">
                  <c:v>29.895499999999952</c:v>
                </c:pt>
                <c:pt idx="5">
                  <c:v>13.127899999999999</c:v>
                </c:pt>
                <c:pt idx="6">
                  <c:v>22.541899999999988</c:v>
                </c:pt>
                <c:pt idx="7">
                  <c:v>26.636500000000005</c:v>
                </c:pt>
                <c:pt idx="8">
                  <c:v>27.880499999999955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ipccm</c:v>
                </c:pt>
              </c:strCache>
            </c:strRef>
          </c:tx>
          <c:spPr>
            <a:solidFill>
              <a:srgbClr val="FF000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/>
          </c:spPr>
          <c:cat>
            <c:numRef>
              <c:f>Foglio1!$A$2:$A$10</c:f>
              <c:numCache>
                <c:formatCode>General</c:formatCode>
                <c:ptCount val="9"/>
                <c:pt idx="0">
                  <c:v>512</c:v>
                </c:pt>
                <c:pt idx="1">
                  <c:v>768</c:v>
                </c:pt>
                <c:pt idx="2">
                  <c:v>1024</c:v>
                </c:pt>
                <c:pt idx="3">
                  <c:v>1280</c:v>
                </c:pt>
                <c:pt idx="5">
                  <c:v>512</c:v>
                </c:pt>
                <c:pt idx="6">
                  <c:v>768</c:v>
                </c:pt>
                <c:pt idx="7">
                  <c:v>1024</c:v>
                </c:pt>
                <c:pt idx="8">
                  <c:v>1280</c:v>
                </c:pt>
              </c:numCache>
            </c:numRef>
          </c:cat>
          <c:val>
            <c:numRef>
              <c:f>Foglio1!$D$2:$D$10</c:f>
              <c:numCache>
                <c:formatCode>General</c:formatCode>
                <c:ptCount val="9"/>
                <c:pt idx="0">
                  <c:v>5.3141999999999889</c:v>
                </c:pt>
                <c:pt idx="1">
                  <c:v>3.6411000000000002</c:v>
                </c:pt>
                <c:pt idx="2">
                  <c:v>3.5233999999999996</c:v>
                </c:pt>
                <c:pt idx="3">
                  <c:v>3.2755999999999998</c:v>
                </c:pt>
                <c:pt idx="5">
                  <c:v>5.6798000000000002</c:v>
                </c:pt>
                <c:pt idx="6">
                  <c:v>4.0833000000000004</c:v>
                </c:pt>
                <c:pt idx="7">
                  <c:v>3.8154999999999943</c:v>
                </c:pt>
                <c:pt idx="8">
                  <c:v>3.7984999999999998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/>
          </c:spPr>
          <c:cat>
            <c:numRef>
              <c:f>Foglio1!$A$2:$A$10</c:f>
              <c:numCache>
                <c:formatCode>General</c:formatCode>
                <c:ptCount val="9"/>
                <c:pt idx="0">
                  <c:v>512</c:v>
                </c:pt>
                <c:pt idx="1">
                  <c:v>768</c:v>
                </c:pt>
                <c:pt idx="2">
                  <c:v>1024</c:v>
                </c:pt>
                <c:pt idx="3">
                  <c:v>1280</c:v>
                </c:pt>
                <c:pt idx="5">
                  <c:v>512</c:v>
                </c:pt>
                <c:pt idx="6">
                  <c:v>768</c:v>
                </c:pt>
                <c:pt idx="7">
                  <c:v>1024</c:v>
                </c:pt>
                <c:pt idx="8">
                  <c:v>1280</c:v>
                </c:pt>
              </c:numCache>
            </c:numRef>
          </c:cat>
          <c:val>
            <c:numRef>
              <c:f>Foglio1!$E$2:$E$10</c:f>
              <c:numCache>
                <c:formatCode>General</c:formatCode>
                <c:ptCount val="9"/>
                <c:pt idx="0">
                  <c:v>0.46</c:v>
                </c:pt>
                <c:pt idx="1">
                  <c:v>0.56000000000000005</c:v>
                </c:pt>
                <c:pt idx="2">
                  <c:v>1.42</c:v>
                </c:pt>
                <c:pt idx="3">
                  <c:v>1.6500000000000001</c:v>
                </c:pt>
                <c:pt idx="5">
                  <c:v>10.06</c:v>
                </c:pt>
                <c:pt idx="6">
                  <c:v>4.58</c:v>
                </c:pt>
                <c:pt idx="7">
                  <c:v>2.2200000000000002</c:v>
                </c:pt>
                <c:pt idx="8">
                  <c:v>1.62</c:v>
                </c:pt>
              </c:numCache>
            </c:numRef>
          </c:val>
        </c:ser>
        <c:gapWidth val="57"/>
        <c:shape val="box"/>
        <c:axId val="136179712"/>
        <c:axId val="136181632"/>
        <c:axId val="0"/>
      </c:bar3DChart>
      <c:catAx>
        <c:axId val="136179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smtClean="0">
                    <a:solidFill>
                      <a:schemeClr val="bg1"/>
                    </a:solidFill>
                    <a:latin typeface="+mj-lt"/>
                  </a:rPr>
                  <a:t>Packet size (bytes)</a:t>
                </a:r>
                <a:endParaRPr lang="it-IT">
                  <a:solidFill>
                    <a:schemeClr val="bg1"/>
                  </a:solidFill>
                  <a:latin typeface="+mj-lt"/>
                </a:endParaRPr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t-IT"/>
          </a:p>
        </c:txPr>
        <c:crossAx val="136181632"/>
        <c:crosses val="autoZero"/>
        <c:auto val="1"/>
        <c:lblAlgn val="ctr"/>
        <c:lblOffset val="100"/>
      </c:catAx>
      <c:valAx>
        <c:axId val="136181632"/>
        <c:scaling>
          <c:orientation val="minMax"/>
        </c:scaling>
        <c:axPos val="l"/>
        <c:majorGridlines>
          <c:spPr>
            <a:ln w="25400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mtClean="0">
                    <a:solidFill>
                      <a:schemeClr val="bg1"/>
                    </a:solidFill>
                    <a:latin typeface="+mj-lt"/>
                  </a:rPr>
                  <a:t>Avg. CPU usage (%)</a:t>
                </a:r>
                <a:endParaRPr lang="it-IT">
                  <a:solidFill>
                    <a:schemeClr val="bg1"/>
                  </a:solidFill>
                  <a:latin typeface="+mj-lt"/>
                </a:endParaRPr>
              </a:p>
            </c:rich>
          </c:tx>
          <c:layout/>
        </c:title>
        <c:numFmt formatCode="0%" sourceLinked="1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t-IT"/>
          </a:p>
        </c:txPr>
        <c:crossAx val="136179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21720419365978"/>
          <c:y val="0.37962286437039677"/>
          <c:w val="0.10350208258059662"/>
          <c:h val="0.26816776967396388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it-IT"/>
        </a:p>
      </c:txPr>
    </c:legend>
    <c:plotVisOnly val="1"/>
  </c:chart>
  <c:spPr>
    <a:scene3d>
      <a:camera prst="orthographicFront"/>
      <a:lightRig rig="threePt" dir="t"/>
    </a:scene3d>
    <a:sp3d>
      <a:bevelT prst="angle"/>
    </a:sp3d>
  </c:spPr>
  <c:txPr>
    <a:bodyPr/>
    <a:lstStyle/>
    <a:p>
      <a:pPr>
        <a:defRPr sz="1800"/>
      </a:pPr>
      <a:endParaRPr lang="it-IT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 smtClean="0">
                <a:solidFill>
                  <a:schemeClr val="bg1"/>
                </a:solidFill>
                <a:latin typeface="+mj-lt"/>
              </a:rPr>
              <a:t>Avg. delay introduced by MAs</a:t>
            </a:r>
            <a:endParaRPr lang="it-IT">
              <a:solidFill>
                <a:schemeClr val="bg1"/>
              </a:solidFill>
              <a:latin typeface="+mj-lt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Foglio1!$B$1</c:f>
              <c:strCache>
                <c:ptCount val="1"/>
                <c:pt idx="0">
                  <c:v>10%</c:v>
                </c:pt>
              </c:strCache>
            </c:strRef>
          </c:tx>
          <c:spPr>
            <a:ln w="38100">
              <a:solidFill>
                <a:srgbClr val="00B05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Foglio1!$A$2:$A$9</c:f>
              <c:numCache>
                <c:formatCode>General</c:formatCode>
                <c:ptCount val="8"/>
                <c:pt idx="0">
                  <c:v>512</c:v>
                </c:pt>
                <c:pt idx="1">
                  <c:v>640</c:v>
                </c:pt>
                <c:pt idx="2">
                  <c:v>768</c:v>
                </c:pt>
                <c:pt idx="3">
                  <c:v>896</c:v>
                </c:pt>
                <c:pt idx="4">
                  <c:v>1024</c:v>
                </c:pt>
                <c:pt idx="5">
                  <c:v>1152</c:v>
                </c:pt>
                <c:pt idx="6">
                  <c:v>1280</c:v>
                </c:pt>
                <c:pt idx="7">
                  <c:v>1408</c:v>
                </c:pt>
              </c:numCache>
            </c:numRef>
          </c:cat>
          <c:val>
            <c:numRef>
              <c:f>Foglio1!$B$2:$B$9</c:f>
              <c:numCache>
                <c:formatCode>General</c:formatCode>
                <c:ptCount val="8"/>
                <c:pt idx="0">
                  <c:v>25.947999999999986</c:v>
                </c:pt>
                <c:pt idx="1">
                  <c:v>28.45</c:v>
                </c:pt>
                <c:pt idx="2">
                  <c:v>30.997999999999987</c:v>
                </c:pt>
                <c:pt idx="3">
                  <c:v>33.546000000000006</c:v>
                </c:pt>
                <c:pt idx="4">
                  <c:v>36.122000000000064</c:v>
                </c:pt>
                <c:pt idx="5">
                  <c:v>38.656000000000006</c:v>
                </c:pt>
                <c:pt idx="6">
                  <c:v>41.231000000000002</c:v>
                </c:pt>
                <c:pt idx="7">
                  <c:v>43.764000000000003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20%</c:v>
                </c:pt>
              </c:strCache>
            </c:strRef>
          </c:tx>
          <c:spPr>
            <a:ln w="38100">
              <a:solidFill>
                <a:srgbClr val="00FF0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Foglio1!$A$2:$A$9</c:f>
              <c:numCache>
                <c:formatCode>General</c:formatCode>
                <c:ptCount val="8"/>
                <c:pt idx="0">
                  <c:v>512</c:v>
                </c:pt>
                <c:pt idx="1">
                  <c:v>640</c:v>
                </c:pt>
                <c:pt idx="2">
                  <c:v>768</c:v>
                </c:pt>
                <c:pt idx="3">
                  <c:v>896</c:v>
                </c:pt>
                <c:pt idx="4">
                  <c:v>1024</c:v>
                </c:pt>
                <c:pt idx="5">
                  <c:v>1152</c:v>
                </c:pt>
                <c:pt idx="6">
                  <c:v>1280</c:v>
                </c:pt>
                <c:pt idx="7">
                  <c:v>1408</c:v>
                </c:pt>
              </c:numCache>
            </c:numRef>
          </c:cat>
          <c:val>
            <c:numRef>
              <c:f>Foglio1!$C$2:$C$9</c:f>
              <c:numCache>
                <c:formatCode>General</c:formatCode>
                <c:ptCount val="8"/>
                <c:pt idx="0">
                  <c:v>25.931000000000001</c:v>
                </c:pt>
                <c:pt idx="1">
                  <c:v>28.420999999999989</c:v>
                </c:pt>
                <c:pt idx="2">
                  <c:v>30.961999999999989</c:v>
                </c:pt>
                <c:pt idx="3">
                  <c:v>33.509</c:v>
                </c:pt>
                <c:pt idx="4">
                  <c:v>36.075000000000003</c:v>
                </c:pt>
                <c:pt idx="5">
                  <c:v>38.615000000000002</c:v>
                </c:pt>
                <c:pt idx="6">
                  <c:v>41.175000000000011</c:v>
                </c:pt>
                <c:pt idx="7">
                  <c:v>43.705000000000013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30%</c:v>
                </c:pt>
              </c:strCache>
            </c:strRef>
          </c:tx>
          <c:spPr>
            <a:ln w="38100">
              <a:solidFill>
                <a:srgbClr val="CCFF99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Foglio1!$A$2:$A$9</c:f>
              <c:numCache>
                <c:formatCode>General</c:formatCode>
                <c:ptCount val="8"/>
                <c:pt idx="0">
                  <c:v>512</c:v>
                </c:pt>
                <c:pt idx="1">
                  <c:v>640</c:v>
                </c:pt>
                <c:pt idx="2">
                  <c:v>768</c:v>
                </c:pt>
                <c:pt idx="3">
                  <c:v>896</c:v>
                </c:pt>
                <c:pt idx="4">
                  <c:v>1024</c:v>
                </c:pt>
                <c:pt idx="5">
                  <c:v>1152</c:v>
                </c:pt>
                <c:pt idx="6">
                  <c:v>1280</c:v>
                </c:pt>
                <c:pt idx="7">
                  <c:v>1408</c:v>
                </c:pt>
              </c:numCache>
            </c:numRef>
          </c:cat>
          <c:val>
            <c:numRef>
              <c:f>Foglio1!$D$2:$D$9</c:f>
              <c:numCache>
                <c:formatCode>General</c:formatCode>
                <c:ptCount val="8"/>
                <c:pt idx="0">
                  <c:v>28.138000000000005</c:v>
                </c:pt>
                <c:pt idx="1">
                  <c:v>28.684000000000001</c:v>
                </c:pt>
                <c:pt idx="2">
                  <c:v>32.17</c:v>
                </c:pt>
                <c:pt idx="3">
                  <c:v>34.759</c:v>
                </c:pt>
                <c:pt idx="4">
                  <c:v>36.224000000000011</c:v>
                </c:pt>
                <c:pt idx="5">
                  <c:v>38.628000000000064</c:v>
                </c:pt>
                <c:pt idx="6">
                  <c:v>41.153000000000006</c:v>
                </c:pt>
                <c:pt idx="7">
                  <c:v>43.683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40%</c:v>
                </c:pt>
              </c:strCache>
            </c:strRef>
          </c:tx>
          <c:spPr>
            <a:ln w="38100"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Pt>
            <c:idx val="1"/>
            <c:spPr>
              <a:ln w="476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c:spPr>
          </c:dPt>
          <c:cat>
            <c:numRef>
              <c:f>Foglio1!$A$2:$A$9</c:f>
              <c:numCache>
                <c:formatCode>General</c:formatCode>
                <c:ptCount val="8"/>
                <c:pt idx="0">
                  <c:v>512</c:v>
                </c:pt>
                <c:pt idx="1">
                  <c:v>640</c:v>
                </c:pt>
                <c:pt idx="2">
                  <c:v>768</c:v>
                </c:pt>
                <c:pt idx="3">
                  <c:v>896</c:v>
                </c:pt>
                <c:pt idx="4">
                  <c:v>1024</c:v>
                </c:pt>
                <c:pt idx="5">
                  <c:v>1152</c:v>
                </c:pt>
                <c:pt idx="6">
                  <c:v>1280</c:v>
                </c:pt>
                <c:pt idx="7">
                  <c:v>1408</c:v>
                </c:pt>
              </c:numCache>
            </c:numRef>
          </c:cat>
          <c:val>
            <c:numRef>
              <c:f>Foglio1!$E$2:$E$9</c:f>
              <c:numCache>
                <c:formatCode>General</c:formatCode>
                <c:ptCount val="8"/>
                <c:pt idx="0">
                  <c:v>26.893999999999988</c:v>
                </c:pt>
                <c:pt idx="1">
                  <c:v>29.317000000000036</c:v>
                </c:pt>
                <c:pt idx="2">
                  <c:v>33.161000000000001</c:v>
                </c:pt>
                <c:pt idx="3">
                  <c:v>36.737000000000002</c:v>
                </c:pt>
                <c:pt idx="4">
                  <c:v>37.225000000000072</c:v>
                </c:pt>
                <c:pt idx="5">
                  <c:v>39.322000000000003</c:v>
                </c:pt>
                <c:pt idx="6">
                  <c:v>42.686</c:v>
                </c:pt>
                <c:pt idx="7">
                  <c:v>45.527000000000001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50%</c:v>
                </c:pt>
              </c:strCache>
            </c:strRef>
          </c:tx>
          <c:spPr>
            <a:ln w="38100">
              <a:solidFill>
                <a:srgbClr val="FFFF0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Foglio1!$A$2:$A$9</c:f>
              <c:numCache>
                <c:formatCode>General</c:formatCode>
                <c:ptCount val="8"/>
                <c:pt idx="0">
                  <c:v>512</c:v>
                </c:pt>
                <c:pt idx="1">
                  <c:v>640</c:v>
                </c:pt>
                <c:pt idx="2">
                  <c:v>768</c:v>
                </c:pt>
                <c:pt idx="3">
                  <c:v>896</c:v>
                </c:pt>
                <c:pt idx="4">
                  <c:v>1024</c:v>
                </c:pt>
                <c:pt idx="5">
                  <c:v>1152</c:v>
                </c:pt>
                <c:pt idx="6">
                  <c:v>1280</c:v>
                </c:pt>
                <c:pt idx="7">
                  <c:v>1408</c:v>
                </c:pt>
              </c:numCache>
            </c:numRef>
          </c:cat>
          <c:val>
            <c:numRef>
              <c:f>Foglio1!$F$2:$F$9</c:f>
              <c:numCache>
                <c:formatCode>General</c:formatCode>
                <c:ptCount val="8"/>
                <c:pt idx="0">
                  <c:v>28.053999999999988</c:v>
                </c:pt>
                <c:pt idx="1">
                  <c:v>29.815999999999999</c:v>
                </c:pt>
                <c:pt idx="2">
                  <c:v>31.591000000000001</c:v>
                </c:pt>
                <c:pt idx="3">
                  <c:v>34.523000000000003</c:v>
                </c:pt>
                <c:pt idx="4">
                  <c:v>37.194000000000003</c:v>
                </c:pt>
                <c:pt idx="5">
                  <c:v>41.289000000000001</c:v>
                </c:pt>
                <c:pt idx="6">
                  <c:v>44.574000000000005</c:v>
                </c:pt>
                <c:pt idx="7">
                  <c:v>47.466000000000001</c:v>
                </c:pt>
              </c:numCache>
            </c:numRef>
          </c:val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60%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Foglio1!$A$2:$A$9</c:f>
              <c:numCache>
                <c:formatCode>General</c:formatCode>
                <c:ptCount val="8"/>
                <c:pt idx="0">
                  <c:v>512</c:v>
                </c:pt>
                <c:pt idx="1">
                  <c:v>640</c:v>
                </c:pt>
                <c:pt idx="2">
                  <c:v>768</c:v>
                </c:pt>
                <c:pt idx="3">
                  <c:v>896</c:v>
                </c:pt>
                <c:pt idx="4">
                  <c:v>1024</c:v>
                </c:pt>
                <c:pt idx="5">
                  <c:v>1152</c:v>
                </c:pt>
                <c:pt idx="6">
                  <c:v>1280</c:v>
                </c:pt>
                <c:pt idx="7">
                  <c:v>1408</c:v>
                </c:pt>
              </c:numCache>
            </c:numRef>
          </c:cat>
          <c:val>
            <c:numRef>
              <c:f>Foglio1!$G$2:$G$9</c:f>
              <c:numCache>
                <c:formatCode>General</c:formatCode>
                <c:ptCount val="8"/>
                <c:pt idx="0">
                  <c:v>29.773</c:v>
                </c:pt>
                <c:pt idx="1">
                  <c:v>32.492000000000012</c:v>
                </c:pt>
                <c:pt idx="2">
                  <c:v>33.156000000000006</c:v>
                </c:pt>
                <c:pt idx="3">
                  <c:v>35.953999999999994</c:v>
                </c:pt>
                <c:pt idx="4">
                  <c:v>37.727000000000011</c:v>
                </c:pt>
                <c:pt idx="5">
                  <c:v>39.144000000000005</c:v>
                </c:pt>
                <c:pt idx="6">
                  <c:v>41.815999999999995</c:v>
                </c:pt>
                <c:pt idx="7">
                  <c:v>44.63</c:v>
                </c:pt>
              </c:numCache>
            </c:numRef>
          </c:val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70%</c:v>
                </c:pt>
              </c:strCache>
            </c:strRef>
          </c:tx>
          <c:spPr>
            <a:ln w="3810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Foglio1!$A$2:$A$9</c:f>
              <c:numCache>
                <c:formatCode>General</c:formatCode>
                <c:ptCount val="8"/>
                <c:pt idx="0">
                  <c:v>512</c:v>
                </c:pt>
                <c:pt idx="1">
                  <c:v>640</c:v>
                </c:pt>
                <c:pt idx="2">
                  <c:v>768</c:v>
                </c:pt>
                <c:pt idx="3">
                  <c:v>896</c:v>
                </c:pt>
                <c:pt idx="4">
                  <c:v>1024</c:v>
                </c:pt>
                <c:pt idx="5">
                  <c:v>1152</c:v>
                </c:pt>
                <c:pt idx="6">
                  <c:v>1280</c:v>
                </c:pt>
                <c:pt idx="7">
                  <c:v>1408</c:v>
                </c:pt>
              </c:numCache>
            </c:numRef>
          </c:cat>
          <c:val>
            <c:numRef>
              <c:f>Foglio1!$H$2:$H$9</c:f>
              <c:numCache>
                <c:formatCode>General</c:formatCode>
                <c:ptCount val="8"/>
                <c:pt idx="0">
                  <c:v>32.14</c:v>
                </c:pt>
                <c:pt idx="1">
                  <c:v>33.125000000000064</c:v>
                </c:pt>
                <c:pt idx="2">
                  <c:v>36.548000000000002</c:v>
                </c:pt>
                <c:pt idx="3">
                  <c:v>36.106000000000002</c:v>
                </c:pt>
                <c:pt idx="4">
                  <c:v>38.488</c:v>
                </c:pt>
                <c:pt idx="5">
                  <c:v>41.92</c:v>
                </c:pt>
                <c:pt idx="6">
                  <c:v>44.94</c:v>
                </c:pt>
                <c:pt idx="7">
                  <c:v>47.322000000000003</c:v>
                </c:pt>
              </c:numCache>
            </c:numRef>
          </c:val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80%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Foglio1!$A$2:$A$9</c:f>
              <c:numCache>
                <c:formatCode>General</c:formatCode>
                <c:ptCount val="8"/>
                <c:pt idx="0">
                  <c:v>512</c:v>
                </c:pt>
                <c:pt idx="1">
                  <c:v>640</c:v>
                </c:pt>
                <c:pt idx="2">
                  <c:v>768</c:v>
                </c:pt>
                <c:pt idx="3">
                  <c:v>896</c:v>
                </c:pt>
                <c:pt idx="4">
                  <c:v>1024</c:v>
                </c:pt>
                <c:pt idx="5">
                  <c:v>1152</c:v>
                </c:pt>
                <c:pt idx="6">
                  <c:v>1280</c:v>
                </c:pt>
                <c:pt idx="7">
                  <c:v>1408</c:v>
                </c:pt>
              </c:numCache>
            </c:numRef>
          </c:cat>
          <c:val>
            <c:numRef>
              <c:f>Foglio1!$I$2:$I$9</c:f>
              <c:numCache>
                <c:formatCode>General</c:formatCode>
                <c:ptCount val="8"/>
                <c:pt idx="0">
                  <c:v>45.11</c:v>
                </c:pt>
                <c:pt idx="1">
                  <c:v>33.71</c:v>
                </c:pt>
                <c:pt idx="2">
                  <c:v>36.515000000000001</c:v>
                </c:pt>
                <c:pt idx="3">
                  <c:v>39.830999999999996</c:v>
                </c:pt>
                <c:pt idx="4">
                  <c:v>43.445</c:v>
                </c:pt>
                <c:pt idx="5">
                  <c:v>41.823</c:v>
                </c:pt>
                <c:pt idx="6">
                  <c:v>43.361000000000004</c:v>
                </c:pt>
                <c:pt idx="7">
                  <c:v>46.631</c:v>
                </c:pt>
              </c:numCache>
            </c:numRef>
          </c:val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90%</c:v>
                </c:pt>
              </c:strCache>
            </c:strRef>
          </c:tx>
          <c:spPr>
            <a:ln w="38100">
              <a:solidFill>
                <a:srgbClr val="FF000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Foglio1!$A$2:$A$9</c:f>
              <c:numCache>
                <c:formatCode>General</c:formatCode>
                <c:ptCount val="8"/>
                <c:pt idx="0">
                  <c:v>512</c:v>
                </c:pt>
                <c:pt idx="1">
                  <c:v>640</c:v>
                </c:pt>
                <c:pt idx="2">
                  <c:v>768</c:v>
                </c:pt>
                <c:pt idx="3">
                  <c:v>896</c:v>
                </c:pt>
                <c:pt idx="4">
                  <c:v>1024</c:v>
                </c:pt>
                <c:pt idx="5">
                  <c:v>1152</c:v>
                </c:pt>
                <c:pt idx="6">
                  <c:v>1280</c:v>
                </c:pt>
                <c:pt idx="7">
                  <c:v>1408</c:v>
                </c:pt>
              </c:numCache>
            </c:numRef>
          </c:cat>
          <c:val>
            <c:numRef>
              <c:f>Foglio1!$J$2:$J$9</c:f>
              <c:numCache>
                <c:formatCode>General</c:formatCode>
                <c:ptCount val="8"/>
                <c:pt idx="0">
                  <c:v>70.337000000000003</c:v>
                </c:pt>
                <c:pt idx="1">
                  <c:v>41.766000000000012</c:v>
                </c:pt>
                <c:pt idx="2">
                  <c:v>37.677</c:v>
                </c:pt>
                <c:pt idx="3">
                  <c:v>40.282000000000011</c:v>
                </c:pt>
                <c:pt idx="4">
                  <c:v>43.450999999999993</c:v>
                </c:pt>
                <c:pt idx="5">
                  <c:v>47.332000000000001</c:v>
                </c:pt>
                <c:pt idx="6">
                  <c:v>50.384999999999998</c:v>
                </c:pt>
                <c:pt idx="7">
                  <c:v>48.572000000000003</c:v>
                </c:pt>
              </c:numCache>
            </c:numRef>
          </c:val>
        </c:ser>
        <c:marker val="1"/>
        <c:axId val="1440384"/>
        <c:axId val="136454912"/>
      </c:lineChart>
      <c:catAx>
        <c:axId val="1440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smtClean="0">
                    <a:solidFill>
                      <a:schemeClr val="bg1"/>
                    </a:solidFill>
                    <a:latin typeface="+mj-lt"/>
                  </a:rPr>
                  <a:t>Packet size (bytes)</a:t>
                </a:r>
                <a:endParaRPr lang="it-IT">
                  <a:solidFill>
                    <a:schemeClr val="bg1"/>
                  </a:solidFill>
                  <a:latin typeface="+mj-lt"/>
                </a:endParaRPr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t-IT"/>
          </a:p>
        </c:txPr>
        <c:crossAx val="136454912"/>
        <c:crosses val="autoZero"/>
        <c:auto val="1"/>
        <c:lblAlgn val="ctr"/>
        <c:lblOffset val="100"/>
      </c:catAx>
      <c:valAx>
        <c:axId val="136454912"/>
        <c:scaling>
          <c:orientation val="minMax"/>
          <c:min val="20"/>
        </c:scaling>
        <c:axPos val="l"/>
        <c:majorGridlines>
          <c:spPr>
            <a:ln w="25400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mtClean="0">
                    <a:solidFill>
                      <a:schemeClr val="bg1"/>
                    </a:solidFill>
                    <a:latin typeface="+mj-lt"/>
                  </a:rPr>
                  <a:t>Latency</a:t>
                </a:r>
                <a:r>
                  <a:rPr lang="it-IT" baseline="0" smtClean="0">
                    <a:solidFill>
                      <a:schemeClr val="bg1"/>
                    </a:solidFill>
                    <a:latin typeface="+mj-lt"/>
                  </a:rPr>
                  <a:t> (</a:t>
                </a:r>
                <a:r>
                  <a:rPr lang="it-IT" baseline="0" smtClean="0">
                    <a:solidFill>
                      <a:schemeClr val="bg1"/>
                    </a:solidFill>
                    <a:latin typeface="+mj-lt"/>
                    <a:sym typeface="Symbol"/>
                  </a:rPr>
                  <a:t>s</a:t>
                </a:r>
                <a:r>
                  <a:rPr lang="it-IT" baseline="0" smtClean="0">
                    <a:solidFill>
                      <a:schemeClr val="bg1"/>
                    </a:solidFill>
                    <a:latin typeface="+mj-lt"/>
                  </a:rPr>
                  <a:t>)</a:t>
                </a:r>
                <a:endParaRPr lang="it-IT">
                  <a:solidFill>
                    <a:schemeClr val="bg1"/>
                  </a:solidFill>
                  <a:latin typeface="+mj-lt"/>
                </a:endParaRPr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t-IT"/>
          </a:p>
        </c:txPr>
        <c:crossAx val="1440384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it-IT"/>
        </a:p>
      </c:txPr>
    </c:legend>
    <c:plotVisOnly val="1"/>
  </c:chart>
  <c:txPr>
    <a:bodyPr/>
    <a:lstStyle/>
    <a:p>
      <a:pPr>
        <a:defRPr sz="1800"/>
      </a:pPr>
      <a:endParaRPr lang="it-IT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18" Type="http://schemas.openxmlformats.org/officeDocument/2006/relationships/image" Target="../media/image3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17" Type="http://schemas.openxmlformats.org/officeDocument/2006/relationships/image" Target="../media/image35.wmf"/><Relationship Id="rId2" Type="http://schemas.openxmlformats.org/officeDocument/2006/relationships/image" Target="../media/image20.wmf"/><Relationship Id="rId16" Type="http://schemas.openxmlformats.org/officeDocument/2006/relationships/image" Target="../media/image34.wmf"/><Relationship Id="rId20" Type="http://schemas.openxmlformats.org/officeDocument/2006/relationships/image" Target="../media/image38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5" Type="http://schemas.openxmlformats.org/officeDocument/2006/relationships/image" Target="../media/image33.wmf"/><Relationship Id="rId10" Type="http://schemas.openxmlformats.org/officeDocument/2006/relationships/image" Target="../media/image28.wmf"/><Relationship Id="rId19" Type="http://schemas.openxmlformats.org/officeDocument/2006/relationships/image" Target="../media/image37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44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9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12" Type="http://schemas.openxmlformats.org/officeDocument/2006/relationships/image" Target="../media/image68.wmf"/><Relationship Id="rId2" Type="http://schemas.openxmlformats.org/officeDocument/2006/relationships/image" Target="../media/image58.wmf"/><Relationship Id="rId16" Type="http://schemas.openxmlformats.org/officeDocument/2006/relationships/image" Target="../media/image72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5" Type="http://schemas.openxmlformats.org/officeDocument/2006/relationships/image" Target="../media/image7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Relationship Id="rId14" Type="http://schemas.openxmlformats.org/officeDocument/2006/relationships/image" Target="../media/image7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0.87719</cdr:x>
      <cdr:y>0.24678</cdr:y>
    </cdr:from>
    <cdr:to>
      <cdr:x>0.98246</cdr:x>
      <cdr:y>0.34839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7143800" y="1214446"/>
          <a:ext cx="857256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it-IT" sz="1600" smtClean="0">
              <a:solidFill>
                <a:schemeClr val="bg1"/>
              </a:solidFill>
              <a:latin typeface="+mj-lt"/>
            </a:rPr>
            <a:t>pkt size</a:t>
          </a:r>
        </a:p>
        <a:p xmlns:a="http://schemas.openxmlformats.org/drawingml/2006/main">
          <a:pPr algn="ctr"/>
          <a:r>
            <a:rPr lang="it-IT" sz="1600" smtClean="0">
              <a:solidFill>
                <a:schemeClr val="bg1"/>
              </a:solidFill>
              <a:latin typeface="+mj-lt"/>
            </a:rPr>
            <a:t>(bytes)</a:t>
          </a:r>
          <a:endParaRPr lang="it-IT" sz="1600">
            <a:solidFill>
              <a:schemeClr val="bg1"/>
            </a:solidFill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0.87719</cdr:x>
      <cdr:y>0.24678</cdr:y>
    </cdr:from>
    <cdr:to>
      <cdr:x>0.98246</cdr:x>
      <cdr:y>0.34839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7143800" y="1214446"/>
          <a:ext cx="857256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it-IT" sz="1600" smtClean="0">
              <a:solidFill>
                <a:schemeClr val="bg1"/>
              </a:solidFill>
              <a:latin typeface="+mj-lt"/>
            </a:rPr>
            <a:t>pkt size</a:t>
          </a:r>
        </a:p>
        <a:p xmlns:a="http://schemas.openxmlformats.org/drawingml/2006/main">
          <a:pPr algn="ctr"/>
          <a:r>
            <a:rPr lang="it-IT" sz="1600" smtClean="0">
              <a:solidFill>
                <a:schemeClr val="bg1"/>
              </a:solidFill>
              <a:latin typeface="+mj-lt"/>
            </a:rPr>
            <a:t>(bytes)</a:t>
          </a:r>
          <a:endParaRPr lang="it-IT" sz="1600">
            <a:solidFill>
              <a:schemeClr val="bg1"/>
            </a:solidFill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0.2374</cdr:x>
      <cdr:y>0.45446</cdr:y>
    </cdr:from>
    <cdr:to>
      <cdr:x>0.42277</cdr:x>
      <cdr:y>0.54304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195876" y="2368551"/>
          <a:ext cx="1714558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  <a:scene3d>
            <a:camera prst="orthographicFront"/>
            <a:lightRig rig="threePt" dir="t"/>
          </a:scene3d>
          <a:sp3d extrusionH="133350"/>
        </a:bodyPr>
        <a:lstStyle xmlns:a="http://schemas.openxmlformats.org/drawingml/2006/main"/>
        <a:p xmlns:a="http://schemas.openxmlformats.org/drawingml/2006/main">
          <a:pPr algn="ctr"/>
          <a:r>
            <a:rPr lang="it-IT" sz="240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</a:rPr>
            <a:t>upstream</a:t>
          </a:r>
          <a:endParaRPr lang="it-IT" sz="1200"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latin typeface="+mj-lt"/>
          </a:endParaRPr>
        </a:p>
      </cdr:txBody>
    </cdr:sp>
  </cdr:relSizeAnchor>
  <cdr:relSizeAnchor xmlns:cdr="http://schemas.openxmlformats.org/drawingml/2006/chartDrawing">
    <cdr:from>
      <cdr:x>0.55782</cdr:x>
      <cdr:y>0.52299</cdr:y>
    </cdr:from>
    <cdr:to>
      <cdr:x>0.79075</cdr:x>
      <cdr:y>0.61157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159587" y="2725717"/>
          <a:ext cx="2154548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  <a:scene3d>
            <a:camera prst="orthographicFront"/>
            <a:lightRig rig="threePt" dir="t"/>
          </a:scene3d>
          <a:sp3d extrusionH="133350"/>
        </a:bodyPr>
        <a:lstStyle xmlns:a="http://schemas.openxmlformats.org/drawingml/2006/main"/>
        <a:p xmlns:a="http://schemas.openxmlformats.org/drawingml/2006/main">
          <a:pPr algn="ctr"/>
          <a:r>
            <a:rPr lang="it-IT" sz="240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</a:rPr>
            <a:t>downstream</a:t>
          </a:r>
          <a:endParaRPr lang="it-IT" sz="1200">
            <a:solidFill>
              <a:schemeClr val="bg1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latin typeface="+mj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0.91243</cdr:x>
      <cdr:y>0.19271</cdr:y>
    </cdr:from>
    <cdr:to>
      <cdr:x>0.96451</cdr:x>
      <cdr:y>0.2448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082615" y="1057268"/>
          <a:ext cx="461341" cy="285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it-IT" sz="2000" smtClean="0">
              <a:solidFill>
                <a:schemeClr val="bg1"/>
              </a:solidFill>
            </a:rPr>
            <a:t>BW</a:t>
          </a:r>
          <a:endParaRPr lang="it-IT" sz="200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30112F-06BC-4833-993B-6D7463FF8427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com/wiki/correlatio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Cisco IP SLAs: http://www.cisco.com/en/US/tech/tk920/tsd_technology_support_sub-protocol_home.html</a:t>
            </a:r>
          </a:p>
          <a:p>
            <a:r>
              <a:rPr lang="it-IT" smtClean="0"/>
              <a:t>Juniper RPM (Real-Time Performance</a:t>
            </a:r>
            <a:r>
              <a:rPr lang="it-IT" baseline="0" smtClean="0"/>
              <a:t> Monitoring): http://www.juniper.net/techpubs/software/junos/junos74/swconfig74-services/html/rpm-overview.html</a:t>
            </a:r>
          </a:p>
          <a:p>
            <a:r>
              <a:rPr lang="it-IT" smtClean="0"/>
              <a:t>H3C</a:t>
            </a:r>
            <a:r>
              <a:rPr lang="it-IT" baseline="0" smtClean="0"/>
              <a:t> HWPing: http://www.h3c.com/portal/Technical_Support___Document/Technical_Documents/Switches/H3C_S7500_Series_Switches/Configuration/Operation_Manual/H3C_S7500_Series_OM-(Release_3100_Series)-(V1.01)/200701/197399_1285_0.htm#_Toc147316360</a:t>
            </a:r>
          </a:p>
          <a:p>
            <a:r>
              <a:rPr lang="it-IT" baseline="0" smtClean="0"/>
              <a:t>Pathload: http://www.cc.gatech.edu/fac/Constantinos.Dovrolis/bw-est/pathload.html</a:t>
            </a:r>
          </a:p>
          <a:p>
            <a:endParaRPr lang="it-IT" baseline="0" smtClean="0"/>
          </a:p>
          <a:p>
            <a:r>
              <a:rPr lang="it-IT" baseline="0" smtClean="0"/>
              <a:t>CAIDA also has passive monitors (e.g., for the PREDICT project that supports network and security data collection)</a:t>
            </a:r>
          </a:p>
          <a:p>
            <a:endParaRPr lang="it-IT" baseline="0" smtClean="0"/>
          </a:p>
          <a:p>
            <a:r>
              <a:rPr lang="it-IT" baseline="0" smtClean="0"/>
              <a:t>NLANR = NSF National Laboratory for Applied Network Research; AMP (Active Measurement Project) has been shut down in 2006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0112F-06BC-4833-993B-6D7463FF8427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Effettuare altri esperimenti con range</a:t>
            </a:r>
            <a:r>
              <a:rPr lang="it-IT" baseline="0" smtClean="0"/>
              <a:t> di delay più ampi?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0112F-06BC-4833-993B-6D7463FF8427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0112F-06BC-4833-993B-6D7463FF8427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The latency is partly due to the transmission </a:t>
            </a:r>
            <a:r>
              <a:rPr lang="it-IT" smtClean="0"/>
              <a:t>delay (only relevant if</a:t>
            </a:r>
            <a:r>
              <a:rPr lang="it-IT" baseline="0" smtClean="0"/>
              <a:t> the MA is *not* implemented on a CE)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0112F-06BC-4833-993B-6D7463FF8427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Spiegare bene come è calcolato il throughput (pacchetti di dimensioni diverse finché non si ha il primo pacchetto perso)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0112F-06BC-4833-993B-6D7463FF8427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passive:</a:t>
            </a:r>
            <a:r>
              <a:rPr lang="it-IT" baseline="0" smtClean="0"/>
              <a:t> no probe packets</a:t>
            </a:r>
          </a:p>
          <a:p>
            <a:r>
              <a:rPr lang="it-IT" baseline="0" smtClean="0"/>
              <a:t>nonintrusive: no packets to exchange measurement information</a:t>
            </a:r>
          </a:p>
          <a:p>
            <a:r>
              <a:rPr lang="it-IT" baseline="0" smtClean="0"/>
              <a:t>no sampling: all the traffic is measured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0112F-06BC-4833-993B-6D7463FF8427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0112F-06BC-4833-993B-6D7463FF8427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0112F-06BC-4833-993B-6D7463FF8427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ttl: 8 bit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0112F-06BC-4833-993B-6D7463FF8427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The quantization</a:t>
            </a:r>
            <a:r>
              <a:rPr lang="it-IT" baseline="0" smtClean="0"/>
              <a:t> error can be assumed uniformly distributed because packet arrival times are not related with the local clock</a:t>
            </a:r>
          </a:p>
          <a:p>
            <a:r>
              <a:rPr lang="it-IT" baseline="0" smtClean="0"/>
              <a:t>e_qu and e_qd may also be correlated (the convolution would exhibit a different shape, but this does not change the following results)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0112F-06BC-4833-993B-6D7463FF8427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0112F-06BC-4833-993B-6D7463FF8427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In realtà l’utente non DEVE</a:t>
            </a:r>
            <a:r>
              <a:rPr lang="it-IT" baseline="0" smtClean="0"/>
              <a:t> garantire il max delay. Ma, se lo fa, allora può essere sicuro che la misura sia nell’ambito dell’errore richiesto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0112F-06BC-4833-993B-6D7463FF8427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Dalla documentazione</a:t>
            </a:r>
            <a:r>
              <a:rPr lang="it-IT" baseline="0" smtClean="0"/>
              <a:t> di Netem:</a:t>
            </a:r>
          </a:p>
          <a:p>
            <a:pPr lvl="1"/>
            <a:r>
              <a:rPr lang="en-US" smtClean="0"/>
              <a:t>Real wide area networks show variability so it is possible to add random variation. </a:t>
            </a:r>
          </a:p>
          <a:p>
            <a:pPr lvl="1"/>
            <a:r>
              <a:rPr lang="en-US" smtClean="0"/>
              <a:t># tc qdisc change dev eth0 root netem delay 100ms 10ms</a:t>
            </a:r>
          </a:p>
          <a:p>
            <a:pPr lvl="1"/>
            <a:r>
              <a:rPr lang="en-US" smtClean="0"/>
              <a:t>This causes the added delay to be 100ms ± 10ms. Network delay variation isn't purely random, so to emulate that there is a </a:t>
            </a:r>
            <a:r>
              <a:rPr lang="en-US" smtClean="0">
                <a:hlinkClick r:id="rId3" tooltip="wikipedia:correlation"/>
              </a:rPr>
              <a:t>correlation</a:t>
            </a:r>
            <a:r>
              <a:rPr lang="en-US" smtClean="0"/>
              <a:t> value as well.</a:t>
            </a:r>
          </a:p>
          <a:p>
            <a:pPr lvl="0"/>
            <a:r>
              <a:rPr lang="en-US" smtClean="0"/>
              <a:t>Fonte</a:t>
            </a:r>
            <a:r>
              <a:rPr lang="en-US" baseline="0" smtClean="0"/>
              <a:t> dell’informazione sulla uniform distribution: http://www.myminimaxwell.com/support/mini-maxwell-user-guide/menu-id-2.html</a:t>
            </a:r>
          </a:p>
          <a:p>
            <a:pPr lvl="0"/>
            <a:endParaRPr lang="en-US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0112F-06BC-4833-993B-6D7463FF8427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ICCCN 2009</a:t>
            </a:r>
            <a:endParaRPr lang="it-IT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813F30-D66A-433F-B387-EC9FC3C6D951}" type="slidenum">
              <a:rPr lang="it-IT"/>
              <a:pPr/>
              <a:t>‹N›</a:t>
            </a:fld>
            <a:endParaRPr lang="it-IT"/>
          </a:p>
        </p:txBody>
      </p:sp>
      <p:grpSp>
        <p:nvGrpSpPr>
          <p:cNvPr id="8226" name="Group 34"/>
          <p:cNvGrpSpPr>
            <a:grpSpLocks/>
          </p:cNvGrpSpPr>
          <p:nvPr userDrawn="1"/>
        </p:nvGrpSpPr>
        <p:grpSpPr bwMode="auto">
          <a:xfrm>
            <a:off x="1744664" y="549277"/>
            <a:ext cx="5697538" cy="647700"/>
            <a:chOff x="1099" y="469"/>
            <a:chExt cx="3589" cy="408"/>
          </a:xfrm>
        </p:grpSpPr>
        <p:grpSp>
          <p:nvGrpSpPr>
            <p:cNvPr id="8223" name="Group 31"/>
            <p:cNvGrpSpPr>
              <a:grpSpLocks/>
            </p:cNvGrpSpPr>
            <p:nvPr userDrawn="1"/>
          </p:nvGrpSpPr>
          <p:grpSpPr bwMode="auto">
            <a:xfrm>
              <a:off x="1099" y="469"/>
              <a:ext cx="392" cy="408"/>
              <a:chOff x="793" y="346"/>
              <a:chExt cx="910" cy="948"/>
            </a:xfrm>
          </p:grpSpPr>
          <p:sp>
            <p:nvSpPr>
              <p:cNvPr id="8204" name="Rectangle 12"/>
              <p:cNvSpPr>
                <a:spLocks noChangeArrowheads="1"/>
              </p:cNvSpPr>
              <p:nvPr userDrawn="1"/>
            </p:nvSpPr>
            <p:spPr bwMode="auto">
              <a:xfrm>
                <a:off x="793" y="346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5" name="Rectangle 13"/>
              <p:cNvSpPr>
                <a:spLocks noChangeArrowheads="1"/>
              </p:cNvSpPr>
              <p:nvPr userDrawn="1"/>
            </p:nvSpPr>
            <p:spPr bwMode="auto">
              <a:xfrm>
                <a:off x="793" y="419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6" name="Rectangle 14"/>
              <p:cNvSpPr>
                <a:spLocks noChangeArrowheads="1"/>
              </p:cNvSpPr>
              <p:nvPr userDrawn="1"/>
            </p:nvSpPr>
            <p:spPr bwMode="auto">
              <a:xfrm>
                <a:off x="793" y="492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7" name="Rectangle 15"/>
              <p:cNvSpPr>
                <a:spLocks noChangeArrowheads="1"/>
              </p:cNvSpPr>
              <p:nvPr userDrawn="1"/>
            </p:nvSpPr>
            <p:spPr bwMode="auto">
              <a:xfrm>
                <a:off x="793" y="565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8" name="Rectangle 16"/>
              <p:cNvSpPr>
                <a:spLocks noChangeArrowheads="1"/>
              </p:cNvSpPr>
              <p:nvPr userDrawn="1"/>
            </p:nvSpPr>
            <p:spPr bwMode="auto">
              <a:xfrm>
                <a:off x="793" y="638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9" name="Rectangle 17"/>
              <p:cNvSpPr>
                <a:spLocks noChangeArrowheads="1"/>
              </p:cNvSpPr>
              <p:nvPr userDrawn="1"/>
            </p:nvSpPr>
            <p:spPr bwMode="auto">
              <a:xfrm>
                <a:off x="793" y="710"/>
                <a:ext cx="910" cy="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0" name="Rectangle 18"/>
              <p:cNvSpPr>
                <a:spLocks noChangeArrowheads="1"/>
              </p:cNvSpPr>
              <p:nvPr userDrawn="1"/>
            </p:nvSpPr>
            <p:spPr bwMode="auto">
              <a:xfrm>
                <a:off x="793" y="783"/>
                <a:ext cx="910" cy="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 userDrawn="1"/>
            </p:nvSpPr>
            <p:spPr bwMode="auto">
              <a:xfrm>
                <a:off x="793" y="856"/>
                <a:ext cx="910" cy="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2" name="Rectangle 20"/>
              <p:cNvSpPr>
                <a:spLocks noChangeArrowheads="1"/>
              </p:cNvSpPr>
              <p:nvPr userDrawn="1"/>
            </p:nvSpPr>
            <p:spPr bwMode="auto">
              <a:xfrm>
                <a:off x="793" y="929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3" name="Rectangle 21"/>
              <p:cNvSpPr>
                <a:spLocks noChangeArrowheads="1"/>
              </p:cNvSpPr>
              <p:nvPr userDrawn="1"/>
            </p:nvSpPr>
            <p:spPr bwMode="auto">
              <a:xfrm>
                <a:off x="793" y="1002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4" name="Rectangle 22"/>
              <p:cNvSpPr>
                <a:spLocks noChangeArrowheads="1"/>
              </p:cNvSpPr>
              <p:nvPr userDrawn="1"/>
            </p:nvSpPr>
            <p:spPr bwMode="auto">
              <a:xfrm>
                <a:off x="793" y="1075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5" name="Rectangle 23"/>
              <p:cNvSpPr>
                <a:spLocks noChangeArrowheads="1"/>
              </p:cNvSpPr>
              <p:nvPr userDrawn="1"/>
            </p:nvSpPr>
            <p:spPr bwMode="auto">
              <a:xfrm>
                <a:off x="793" y="1148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6" name="Rectangle 24"/>
              <p:cNvSpPr>
                <a:spLocks noChangeArrowheads="1"/>
              </p:cNvSpPr>
              <p:nvPr userDrawn="1"/>
            </p:nvSpPr>
            <p:spPr bwMode="auto">
              <a:xfrm>
                <a:off x="793" y="1221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 useBgFill="1">
            <p:nvSpPr>
              <p:cNvPr id="8218" name="Oval 26"/>
              <p:cNvSpPr>
                <a:spLocks noChangeArrowheads="1"/>
              </p:cNvSpPr>
              <p:nvPr userDrawn="1"/>
            </p:nvSpPr>
            <p:spPr bwMode="auto">
              <a:xfrm>
                <a:off x="952" y="558"/>
                <a:ext cx="592" cy="521"/>
              </a:xfrm>
              <a:prstGeom prst="ellipse">
                <a:avLst/>
              </a:prstGeom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 useBgFill="1">
            <p:nvSpPr>
              <p:cNvPr id="8219" name="Rectangle 27"/>
              <p:cNvSpPr>
                <a:spLocks noChangeArrowheads="1"/>
              </p:cNvSpPr>
              <p:nvPr userDrawn="1"/>
            </p:nvSpPr>
            <p:spPr bwMode="auto">
              <a:xfrm>
                <a:off x="952" y="821"/>
                <a:ext cx="592" cy="47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20" name="AutoShape 28"/>
              <p:cNvSpPr>
                <a:spLocks noChangeArrowheads="1"/>
              </p:cNvSpPr>
              <p:nvPr userDrawn="1"/>
            </p:nvSpPr>
            <p:spPr bwMode="auto">
              <a:xfrm>
                <a:off x="1024" y="822"/>
                <a:ext cx="448" cy="4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224" name="Text Box 32"/>
            <p:cNvSpPr txBox="1">
              <a:spLocks noChangeArrowheads="1"/>
            </p:cNvSpPr>
            <p:nvPr userDrawn="1"/>
          </p:nvSpPr>
          <p:spPr bwMode="auto">
            <a:xfrm>
              <a:off x="1569" y="481"/>
              <a:ext cx="3119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  <a:latin typeface="Arial Black" pitchFamily="34" charset="0"/>
                </a:rPr>
                <a:t>UNIVERSITÀ DEGLI STUDI ROMA TRE</a:t>
              </a:r>
            </a:p>
            <a:p>
              <a:r>
                <a:rPr lang="it-IT" sz="1600">
                  <a:solidFill>
                    <a:schemeClr val="bg1"/>
                  </a:solidFill>
                  <a:latin typeface="Verdana" pitchFamily="34" charset="0"/>
                </a:rPr>
                <a:t>Dipartimento di Informatica e Automazione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ICCCN 2009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77C9B-4241-49B9-B477-1FB62F69E26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7"/>
            <a:ext cx="2057400" cy="596265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19800" cy="596265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ICCCN 2009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71D92-AABA-4AE2-8CBD-B6EF3EB9C3F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5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ICCCN 2009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8D312-08DA-4FAE-A2ED-2399457DCE6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ICCCN 2009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F9173-A10C-402E-BAE4-C4B49A03895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ICCCN 2009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8EBF6-7C4C-4A8E-8B37-45C1FD52F27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ICCCN 2009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117B7-B6B9-48DE-A162-B3D03002A0B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ICCCN 2009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C47F8-BB58-4BD2-886B-9367BB92B4D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ICCCN 2009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F5AE5-6B07-4B6A-93E4-85B45CF5A64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ICCCN 2009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8532D-B2EA-4DAF-9679-F3C9CBE88F1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50"/>
            <a:ext cx="2133600" cy="3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0364" y="6524650"/>
            <a:ext cx="3143272" cy="3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Massimo Rimondini – ICCCN 2009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24650"/>
            <a:ext cx="2133600" cy="3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98E1580-A9DA-47A3-83AF-38EC05ECD2FF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068" name="Group 44"/>
          <p:cNvGrpSpPr>
            <a:grpSpLocks/>
          </p:cNvGrpSpPr>
          <p:nvPr/>
        </p:nvGrpSpPr>
        <p:grpSpPr bwMode="auto">
          <a:xfrm>
            <a:off x="3" y="620714"/>
            <a:ext cx="415925" cy="431800"/>
            <a:chOff x="0" y="164"/>
            <a:chExt cx="524" cy="545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164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0" y="206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0" y="248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290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0" y="332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0" y="373"/>
              <a:ext cx="524" cy="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0" y="415"/>
              <a:ext cx="524" cy="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0" y="457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0" y="499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0" y="541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0" y="583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0" y="625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auto">
            <a:xfrm>
              <a:off x="0" y="667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 useBgFill="1">
          <p:nvSpPr>
            <p:cNvPr id="1047" name="Oval 23"/>
            <p:cNvSpPr>
              <a:spLocks noChangeArrowheads="1"/>
            </p:cNvSpPr>
            <p:nvPr userDrawn="1"/>
          </p:nvSpPr>
          <p:spPr bwMode="auto">
            <a:xfrm>
              <a:off x="92" y="286"/>
              <a:ext cx="340" cy="299"/>
            </a:xfrm>
            <a:prstGeom prst="ellipse">
              <a:avLst/>
            </a:pr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 useBgFill="1"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92" y="437"/>
              <a:ext cx="340" cy="2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9" name="AutoShape 25"/>
            <p:cNvSpPr>
              <a:spLocks noChangeArrowheads="1"/>
            </p:cNvSpPr>
            <p:nvPr userDrawn="1"/>
          </p:nvSpPr>
          <p:spPr bwMode="auto">
            <a:xfrm>
              <a:off x="133" y="438"/>
              <a:ext cx="258" cy="25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8728078" y="620714"/>
            <a:ext cx="415925" cy="431800"/>
            <a:chOff x="0" y="164"/>
            <a:chExt cx="524" cy="545"/>
          </a:xfrm>
        </p:grpSpPr>
        <p:sp>
          <p:nvSpPr>
            <p:cNvPr id="1070" name="Rectangle 46"/>
            <p:cNvSpPr>
              <a:spLocks noChangeArrowheads="1"/>
            </p:cNvSpPr>
            <p:nvPr userDrawn="1"/>
          </p:nvSpPr>
          <p:spPr bwMode="auto">
            <a:xfrm>
              <a:off x="0" y="164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1" name="Rectangle 47"/>
            <p:cNvSpPr>
              <a:spLocks noChangeArrowheads="1"/>
            </p:cNvSpPr>
            <p:nvPr userDrawn="1"/>
          </p:nvSpPr>
          <p:spPr bwMode="auto">
            <a:xfrm>
              <a:off x="0" y="206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auto">
            <a:xfrm>
              <a:off x="0" y="248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auto">
            <a:xfrm>
              <a:off x="0" y="290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auto">
            <a:xfrm>
              <a:off x="0" y="332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5" name="Rectangle 51"/>
            <p:cNvSpPr>
              <a:spLocks noChangeArrowheads="1"/>
            </p:cNvSpPr>
            <p:nvPr userDrawn="1"/>
          </p:nvSpPr>
          <p:spPr bwMode="auto">
            <a:xfrm>
              <a:off x="0" y="373"/>
              <a:ext cx="524" cy="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6" name="Rectangle 52"/>
            <p:cNvSpPr>
              <a:spLocks noChangeArrowheads="1"/>
            </p:cNvSpPr>
            <p:nvPr userDrawn="1"/>
          </p:nvSpPr>
          <p:spPr bwMode="auto">
            <a:xfrm>
              <a:off x="0" y="415"/>
              <a:ext cx="524" cy="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7" name="Rectangle 53"/>
            <p:cNvSpPr>
              <a:spLocks noChangeArrowheads="1"/>
            </p:cNvSpPr>
            <p:nvPr userDrawn="1"/>
          </p:nvSpPr>
          <p:spPr bwMode="auto">
            <a:xfrm>
              <a:off x="0" y="457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8" name="Rectangle 54"/>
            <p:cNvSpPr>
              <a:spLocks noChangeArrowheads="1"/>
            </p:cNvSpPr>
            <p:nvPr userDrawn="1"/>
          </p:nvSpPr>
          <p:spPr bwMode="auto">
            <a:xfrm>
              <a:off x="0" y="499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9" name="Rectangle 55"/>
            <p:cNvSpPr>
              <a:spLocks noChangeArrowheads="1"/>
            </p:cNvSpPr>
            <p:nvPr userDrawn="1"/>
          </p:nvSpPr>
          <p:spPr bwMode="auto">
            <a:xfrm>
              <a:off x="0" y="541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0" name="Rectangle 56"/>
            <p:cNvSpPr>
              <a:spLocks noChangeArrowheads="1"/>
            </p:cNvSpPr>
            <p:nvPr userDrawn="1"/>
          </p:nvSpPr>
          <p:spPr bwMode="auto">
            <a:xfrm>
              <a:off x="0" y="583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1" name="Rectangle 57"/>
            <p:cNvSpPr>
              <a:spLocks noChangeArrowheads="1"/>
            </p:cNvSpPr>
            <p:nvPr userDrawn="1"/>
          </p:nvSpPr>
          <p:spPr bwMode="auto">
            <a:xfrm>
              <a:off x="0" y="625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2" name="Rectangle 58"/>
            <p:cNvSpPr>
              <a:spLocks noChangeArrowheads="1"/>
            </p:cNvSpPr>
            <p:nvPr userDrawn="1"/>
          </p:nvSpPr>
          <p:spPr bwMode="auto">
            <a:xfrm>
              <a:off x="0" y="667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 useBgFill="1">
          <p:nvSpPr>
            <p:cNvPr id="1083" name="Oval 59"/>
            <p:cNvSpPr>
              <a:spLocks noChangeArrowheads="1"/>
            </p:cNvSpPr>
            <p:nvPr userDrawn="1"/>
          </p:nvSpPr>
          <p:spPr bwMode="auto">
            <a:xfrm>
              <a:off x="92" y="286"/>
              <a:ext cx="340" cy="299"/>
            </a:xfrm>
            <a:prstGeom prst="ellipse">
              <a:avLst/>
            </a:pr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 useBgFill="1">
          <p:nvSpPr>
            <p:cNvPr id="1084" name="Rectangle 60"/>
            <p:cNvSpPr>
              <a:spLocks noChangeArrowheads="1"/>
            </p:cNvSpPr>
            <p:nvPr userDrawn="1"/>
          </p:nvSpPr>
          <p:spPr bwMode="auto">
            <a:xfrm>
              <a:off x="92" y="437"/>
              <a:ext cx="340" cy="2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5" name="AutoShape 61"/>
            <p:cNvSpPr>
              <a:spLocks noChangeArrowheads="1"/>
            </p:cNvSpPr>
            <p:nvPr userDrawn="1"/>
          </p:nvSpPr>
          <p:spPr bwMode="auto">
            <a:xfrm>
              <a:off x="133" y="438"/>
              <a:ext cx="258" cy="25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bg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AC406"/>
        </a:buClr>
        <a:buChar char="•"/>
        <a:defRPr sz="2400">
          <a:solidFill>
            <a:schemeClr val="bg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8.bin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24" Type="http://schemas.openxmlformats.org/officeDocument/2006/relationships/oleObject" Target="../embeddings/oleObject26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5.bin"/><Relationship Id="rId10" Type="http://schemas.openxmlformats.org/officeDocument/2006/relationships/oleObject" Target="../embeddings/oleObject12.bin"/><Relationship Id="rId19" Type="http://schemas.openxmlformats.org/officeDocument/2006/relationships/oleObject" Target="../embeddings/oleObject21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8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4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9.bin"/><Relationship Id="rId18" Type="http://schemas.openxmlformats.org/officeDocument/2006/relationships/oleObject" Target="../embeddings/oleObject64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2.bin"/><Relationship Id="rId20" Type="http://schemas.openxmlformats.org/officeDocument/2006/relationships/image" Target="../media/image73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61.bin"/><Relationship Id="rId10" Type="http://schemas.openxmlformats.org/officeDocument/2006/relationships/oleObject" Target="../embeddings/oleObject56.bin"/><Relationship Id="rId19" Type="http://schemas.openxmlformats.org/officeDocument/2006/relationships/oleObject" Target="../embeddings/oleObject65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6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3.bin"/><Relationship Id="rId9" Type="http://schemas.openxmlformats.org/officeDocument/2006/relationships/oleObject" Target="../embeddings/oleObject7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200" smtClean="0"/>
              <a:t>Covert Channel for One-Way Delay Measurements</a:t>
            </a:r>
            <a:endParaRPr lang="it-IT" sz="320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1"/>
            <a:ext cx="6400800" cy="1971692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Mario Cola</a:t>
            </a:r>
          </a:p>
          <a:p>
            <a:r>
              <a:rPr lang="en-US" smtClean="0"/>
              <a:t>Giorgio De Lucia</a:t>
            </a:r>
          </a:p>
          <a:p>
            <a:r>
              <a:rPr lang="en-US" smtClean="0"/>
              <a:t>Daria Mazza</a:t>
            </a:r>
          </a:p>
          <a:p>
            <a:r>
              <a:rPr lang="en-US" smtClean="0"/>
              <a:t>Maurizio Patrignani</a:t>
            </a:r>
          </a:p>
          <a:p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Massimo Rimondini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37272" y="6048895"/>
            <a:ext cx="786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smtClean="0">
                <a:solidFill>
                  <a:schemeClr val="bg1"/>
                </a:solidFill>
              </a:rPr>
              <a:t>18th International Conference on Computer Communications and Networks (ICCCN)</a:t>
            </a:r>
          </a:p>
          <a:p>
            <a:pPr algn="ctr"/>
            <a:r>
              <a:rPr lang="it-IT" sz="1600" smtClean="0">
                <a:solidFill>
                  <a:schemeClr val="bg1"/>
                </a:solidFill>
              </a:rPr>
              <a:t>August  4th, 2009</a:t>
            </a:r>
            <a:endParaRPr lang="it-IT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00175"/>
            <a:ext cx="6553200" cy="4637088"/>
          </a:xfrm>
        </p:spPr>
        <p:txBody>
          <a:bodyPr/>
          <a:lstStyle/>
          <a:p>
            <a:r>
              <a:rPr lang="it-IT" smtClean="0"/>
              <a:t>QoS between different customers </a:t>
            </a:r>
            <a:r>
              <a:rPr lang="it-IT" b="1" smtClean="0"/>
              <a:t>X</a:t>
            </a:r>
            <a:r>
              <a:rPr lang="it-IT" smtClean="0"/>
              <a:t>, </a:t>
            </a:r>
            <a:r>
              <a:rPr lang="it-IT" b="1" smtClean="0"/>
              <a:t>Y</a:t>
            </a:r>
            <a:r>
              <a:rPr lang="it-IT" smtClean="0"/>
              <a:t> connected to the same backbone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Measurement Agents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10</a:t>
            </a:fld>
            <a:endParaRPr lang="it-IT"/>
          </a:p>
        </p:txBody>
      </p:sp>
      <p:grpSp>
        <p:nvGrpSpPr>
          <p:cNvPr id="6" name="Gruppo 28"/>
          <p:cNvGrpSpPr/>
          <p:nvPr/>
        </p:nvGrpSpPr>
        <p:grpSpPr>
          <a:xfrm>
            <a:off x="7010403" y="1632280"/>
            <a:ext cx="1589091" cy="1573358"/>
            <a:chOff x="6651466" y="1630310"/>
            <a:chExt cx="1877701" cy="1859109"/>
          </a:xfrm>
        </p:grpSpPr>
        <p:grpSp>
          <p:nvGrpSpPr>
            <p:cNvPr id="7" name="Gruppo 392"/>
            <p:cNvGrpSpPr/>
            <p:nvPr/>
          </p:nvGrpSpPr>
          <p:grpSpPr>
            <a:xfrm>
              <a:off x="6651466" y="1630310"/>
              <a:ext cx="1877701" cy="1859109"/>
              <a:chOff x="2621270" y="5357826"/>
              <a:chExt cx="1539241" cy="1524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3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21270" y="5357826"/>
                <a:ext cx="1539241" cy="1524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</p:spPr>
          </p:pic>
          <p:grpSp>
            <p:nvGrpSpPr>
              <p:cNvPr id="8" name="Gruppo 391"/>
              <p:cNvGrpSpPr/>
              <p:nvPr/>
            </p:nvGrpSpPr>
            <p:grpSpPr>
              <a:xfrm>
                <a:off x="2915031" y="5674976"/>
                <a:ext cx="948635" cy="906627"/>
                <a:chOff x="2915031" y="5674976"/>
                <a:chExt cx="948635" cy="906627"/>
              </a:xfrm>
            </p:grpSpPr>
            <p:pic>
              <p:nvPicPr>
                <p:cNvPr id="25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915031" y="5972003"/>
                  <a:ext cx="638175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26" name="Connettore 1 25"/>
                <p:cNvCxnSpPr/>
                <p:nvPr/>
              </p:nvCxnSpPr>
              <p:spPr>
                <a:xfrm flipV="1">
                  <a:off x="3394072" y="5674976"/>
                  <a:ext cx="469594" cy="45341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CasellaDiTesto 26"/>
            <p:cNvSpPr txBox="1"/>
            <p:nvPr/>
          </p:nvSpPr>
          <p:spPr>
            <a:xfrm flipH="1">
              <a:off x="6665307" y="2028323"/>
              <a:ext cx="1850017" cy="109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5400" b="1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j-lt"/>
                </a:rPr>
                <a:t>MA</a:t>
              </a:r>
              <a:endParaRPr lang="it-IT" sz="2000" b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endParaRPr>
            </a:p>
          </p:txBody>
        </p:sp>
      </p:grpSp>
      <p:sp>
        <p:nvSpPr>
          <p:cNvPr id="47" name="Decisione 46"/>
          <p:cNvSpPr/>
          <p:nvPr/>
        </p:nvSpPr>
        <p:spPr>
          <a:xfrm>
            <a:off x="4955582" y="3714752"/>
            <a:ext cx="3495536" cy="1996968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coming from same customer?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Decisione 47"/>
          <p:cNvSpPr/>
          <p:nvPr/>
        </p:nvSpPr>
        <p:spPr>
          <a:xfrm>
            <a:off x="692882" y="3714752"/>
            <a:ext cx="3495536" cy="1996968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directed to same customer?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Decisione 49"/>
          <p:cNvSpPr/>
          <p:nvPr/>
        </p:nvSpPr>
        <p:spPr>
          <a:xfrm>
            <a:off x="4955582" y="3714752"/>
            <a:ext cx="3495536" cy="1996968"/>
          </a:xfrm>
          <a:prstGeom prst="flowChartDecision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coming from customer </a:t>
            </a:r>
            <a:r>
              <a:rPr lang="it-IT" sz="2400" b="1" smtClean="0">
                <a:solidFill>
                  <a:schemeClr val="tx1"/>
                </a:solidFill>
                <a:latin typeface="+mj-lt"/>
              </a:rPr>
              <a:t>Y</a:t>
            </a:r>
            <a:r>
              <a:rPr lang="it-IT" sz="2400" smtClean="0">
                <a:solidFill>
                  <a:schemeClr val="tx1"/>
                </a:solidFill>
                <a:latin typeface="+mj-lt"/>
              </a:rPr>
              <a:t>?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Decisione 50"/>
          <p:cNvSpPr/>
          <p:nvPr/>
        </p:nvSpPr>
        <p:spPr>
          <a:xfrm>
            <a:off x="692882" y="3714752"/>
            <a:ext cx="3495536" cy="1996968"/>
          </a:xfrm>
          <a:prstGeom prst="flowChartDecision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directed to customer </a:t>
            </a:r>
            <a:r>
              <a:rPr lang="it-IT" sz="2400" b="1" smtClean="0">
                <a:solidFill>
                  <a:schemeClr val="tx1"/>
                </a:solidFill>
                <a:latin typeface="+mj-lt"/>
              </a:rPr>
              <a:t>X</a:t>
            </a:r>
            <a:r>
              <a:rPr lang="it-IT" sz="2400" smtClean="0">
                <a:solidFill>
                  <a:schemeClr val="tx1"/>
                </a:solidFill>
                <a:latin typeface="+mj-lt"/>
              </a:rPr>
              <a:t>?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1857356" y="4429133"/>
            <a:ext cx="1143008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6523884" y="4429133"/>
            <a:ext cx="1143008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00199"/>
            <a:ext cx="6686568" cy="4637091"/>
          </a:xfrm>
        </p:spPr>
        <p:txBody>
          <a:bodyPr>
            <a:normAutofit fontScale="85000" lnSpcReduction="10000"/>
          </a:bodyPr>
          <a:lstStyle/>
          <a:p>
            <a:r>
              <a:rPr lang="it-IT" smtClean="0"/>
              <a:t>Usable bits</a:t>
            </a:r>
          </a:p>
          <a:p>
            <a:pPr lvl="1"/>
            <a:r>
              <a:rPr lang="it-IT" smtClean="0"/>
              <a:t>not used by ES for critical functions</a:t>
            </a:r>
          </a:p>
          <a:p>
            <a:pPr lvl="1"/>
            <a:r>
              <a:rPr lang="it-IT" smtClean="0"/>
              <a:t>not altered by IS</a:t>
            </a:r>
          </a:p>
          <a:p>
            <a:r>
              <a:rPr lang="it-IT" smtClean="0"/>
              <a:t>If customers rule out fragmentation...</a:t>
            </a:r>
          </a:p>
          <a:p>
            <a:pPr lvl="1"/>
            <a:r>
              <a:rPr lang="it-IT" b="1" smtClean="0">
                <a:latin typeface="Courier New" pitchFamily="49" charset="0"/>
                <a:cs typeface="Courier New" pitchFamily="49" charset="0"/>
              </a:rPr>
              <a:t>identification</a:t>
            </a:r>
            <a:r>
              <a:rPr lang="it-IT" smtClean="0"/>
              <a:t> (16 bits)</a:t>
            </a:r>
          </a:p>
          <a:p>
            <a:pPr lvl="1"/>
            <a:r>
              <a:rPr lang="it-IT" b="1" smtClean="0">
                <a:latin typeface="Courier New" pitchFamily="49" charset="0"/>
                <a:cs typeface="Courier New" pitchFamily="49" charset="0"/>
              </a:rPr>
              <a:t>don’t fragment </a:t>
            </a:r>
            <a:r>
              <a:rPr lang="it-IT" smtClean="0"/>
              <a:t>(1 bit)</a:t>
            </a:r>
          </a:p>
          <a:p>
            <a:r>
              <a:rPr lang="it-IT" smtClean="0"/>
              <a:t>IP*</a:t>
            </a:r>
          </a:p>
          <a:p>
            <a:pPr lvl="1"/>
            <a:r>
              <a:rPr lang="it-IT" smtClean="0"/>
              <a:t>Sec: </a:t>
            </a:r>
            <a:r>
              <a:rPr lang="it-IT" sz="4000" b="1" kern="1200" smtClean="0">
                <a:solidFill>
                  <a:srgbClr val="00FF00"/>
                </a:solidFill>
                <a:latin typeface="Tahoma"/>
                <a:ea typeface="+mn-ea"/>
                <a:cs typeface="+mn-cs"/>
                <a:sym typeface="Wingdings"/>
              </a:rPr>
              <a:t></a:t>
            </a:r>
            <a:r>
              <a:rPr lang="it-IT" smtClean="0">
                <a:sym typeface="Wingdings"/>
              </a:rPr>
              <a:t> ESP, </a:t>
            </a:r>
            <a:r>
              <a:rPr lang="it-IT" sz="4000" b="1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</a:t>
            </a:r>
            <a:r>
              <a:rPr lang="it-IT" smtClean="0">
                <a:sym typeface="Wingdings"/>
              </a:rPr>
              <a:t> </a:t>
            </a:r>
            <a:r>
              <a:rPr lang="it-IT" smtClean="0">
                <a:sym typeface="Wingdings"/>
              </a:rPr>
              <a:t>AH</a:t>
            </a:r>
          </a:p>
          <a:p>
            <a:pPr lvl="1"/>
            <a:r>
              <a:rPr lang="it-IT" smtClean="0">
                <a:sym typeface="Wingdings"/>
              </a:rPr>
              <a:t>v6: </a:t>
            </a:r>
            <a:r>
              <a:rPr lang="it-IT" sz="4000" b="1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</a:t>
            </a:r>
            <a:endParaRPr lang="it-IT" sz="4000" b="1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Digging the Covert Channel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pic>
        <p:nvPicPr>
          <p:cNvPr id="3076" name="Picture 4" descr="C:\Users\max\AppData\Local\Microsoft\Windows\Temporary Internet Files\Content.IE5\SQPDUICL\MCj0431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600201"/>
            <a:ext cx="1847578" cy="1847579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3929058" y="2417146"/>
            <a:ext cx="286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it-IT" sz="2400" smtClean="0">
                <a:solidFill>
                  <a:srgbClr val="00FF00"/>
                </a:solidFill>
                <a:sym typeface="Wingdings"/>
              </a:rPr>
              <a:t></a:t>
            </a:r>
            <a:r>
              <a:rPr lang="it-IT" sz="240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it-IT" sz="2400" smtClean="0">
                <a:solidFill>
                  <a:schemeClr val="bg1"/>
                </a:solidFill>
                <a:latin typeface="+mj-lt"/>
              </a:rPr>
              <a:t>ok with MPLS)</a:t>
            </a:r>
            <a:endParaRPr lang="it-IT" sz="24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266" name="Picture 2" descr="http://www.thedailygreen.com/cm/shared/images/fix-leak-TP-th-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587890"/>
            <a:ext cx="2107568" cy="1649401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5143552" y="3672498"/>
            <a:ext cx="371472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it-IT" sz="2400" b="1" kern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reserved</a:t>
            </a:r>
            <a:r>
              <a:rPr lang="it-IT" sz="2400" kern="0" smtClean="0">
                <a:solidFill>
                  <a:srgbClr val="FFFFFF"/>
                </a:solidFill>
                <a:latin typeface="Verdana"/>
              </a:rPr>
              <a:t> (1 bit)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it-IT" sz="2400" b="1" kern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fragment offset </a:t>
            </a:r>
            <a:r>
              <a:rPr lang="it-IT" sz="2400" kern="0" smtClean="0">
                <a:solidFill>
                  <a:srgbClr val="FFFFFF"/>
                </a:solidFill>
                <a:latin typeface="Verdana"/>
              </a:rPr>
              <a:t>(13 bits)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it-IT" sz="2400" b="1" kern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ttl</a:t>
            </a:r>
            <a:br>
              <a:rPr lang="it-IT" sz="2400" b="1" kern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</a:br>
            <a:r>
              <a:rPr lang="it-IT" sz="2400" kern="0" smtClean="0">
                <a:solidFill>
                  <a:srgbClr val="FFFFFF"/>
                </a:solidFill>
                <a:latin typeface="Verdana"/>
              </a:rPr>
              <a:t>(some of 8 bits)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it-IT" sz="2400" b="1" kern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type of service</a:t>
            </a:r>
            <a:br>
              <a:rPr lang="it-IT" sz="2400" b="1" kern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</a:br>
            <a:r>
              <a:rPr lang="it-IT" sz="2400" kern="0" smtClean="0">
                <a:solidFill>
                  <a:srgbClr val="FFFFFF"/>
                </a:solidFill>
                <a:latin typeface="Verdana"/>
              </a:rPr>
              <a:t>(8 bits)</a:t>
            </a:r>
            <a:endParaRPr lang="it-IT" sz="2400" kern="0">
              <a:solidFill>
                <a:srgbClr val="FFFFFF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00022" y="1600200"/>
            <a:ext cx="8543956" cy="4637088"/>
          </a:xfrm>
        </p:spPr>
        <p:txBody>
          <a:bodyPr/>
          <a:lstStyle/>
          <a:p>
            <a:r>
              <a:rPr lang="it-IT" smtClean="0"/>
              <a:t>Minimize (or, at least, watch) error on:</a:t>
            </a:r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r>
              <a:rPr lang="it-IT" smtClean="0"/>
              <a:t>Measurement</a:t>
            </a:r>
          </a:p>
          <a:p>
            <a:r>
              <a:rPr lang="it-IT" smtClean="0"/>
              <a:t>Margin of error</a:t>
            </a:r>
          </a:p>
          <a:p>
            <a:r>
              <a:rPr lang="it-IT" smtClean="0"/>
              <a:t>Confidence level</a:t>
            </a:r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Measurement Errors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" y="439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9240" name="Object 24"/>
          <p:cNvGraphicFramePr>
            <a:graphicFrameLocks noChangeAspect="1"/>
          </p:cNvGraphicFramePr>
          <p:nvPr/>
        </p:nvGraphicFramePr>
        <p:xfrm>
          <a:off x="3446855" y="2786058"/>
          <a:ext cx="2250297" cy="642943"/>
        </p:xfrm>
        <a:graphic>
          <a:graphicData uri="http://schemas.openxmlformats.org/presentationml/2006/ole">
            <p:oleObj spid="_x0000_s9240" name="Equazione" r:id="rId3" imgW="799920" imgH="228600" progId="Equation.3">
              <p:embed/>
            </p:oleObj>
          </a:graphicData>
        </a:graphic>
      </p:graphicFrame>
      <p:sp>
        <p:nvSpPr>
          <p:cNvPr id="29" name="Fumetto 3 28"/>
          <p:cNvSpPr/>
          <p:nvPr/>
        </p:nvSpPr>
        <p:spPr>
          <a:xfrm>
            <a:off x="1285852" y="3571877"/>
            <a:ext cx="2428892" cy="1214447"/>
          </a:xfrm>
          <a:prstGeom prst="wedgeEllipseCallout">
            <a:avLst>
              <a:gd name="adj1" fmla="val 41767"/>
              <a:gd name="adj2" fmla="val -7117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smtClean="0">
                <a:latin typeface="+mj-lt"/>
              </a:rPr>
              <a:t>actual one-way delay</a:t>
            </a:r>
            <a:endParaRPr lang="it-IT" sz="2400">
              <a:latin typeface="+mj-lt"/>
            </a:endParaRPr>
          </a:p>
        </p:txBody>
      </p:sp>
      <p:sp>
        <p:nvSpPr>
          <p:cNvPr id="31" name="Fumetto 3 30"/>
          <p:cNvSpPr/>
          <p:nvPr/>
        </p:nvSpPr>
        <p:spPr>
          <a:xfrm flipH="1">
            <a:off x="5143504" y="3571877"/>
            <a:ext cx="2428892" cy="1214447"/>
          </a:xfrm>
          <a:prstGeom prst="wedgeEllipseCallout">
            <a:avLst>
              <a:gd name="adj1" fmla="val 41767"/>
              <a:gd name="adj2" fmla="val -7117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smtClean="0">
                <a:latin typeface="+mj-lt"/>
              </a:rPr>
              <a:t>computed one-way delay</a:t>
            </a:r>
            <a:endParaRPr lang="it-IT" sz="2400">
              <a:latin typeface="+mj-lt"/>
            </a:endParaRPr>
          </a:p>
        </p:txBody>
      </p:sp>
      <p:graphicFrame>
        <p:nvGraphicFramePr>
          <p:cNvPr id="32" name="Oggetto 31"/>
          <p:cNvGraphicFramePr>
            <a:graphicFrameLocks noChangeAspect="1"/>
          </p:cNvGraphicFramePr>
          <p:nvPr/>
        </p:nvGraphicFramePr>
        <p:xfrm>
          <a:off x="4507710" y="3929067"/>
          <a:ext cx="921549" cy="614366"/>
        </p:xfrm>
        <a:graphic>
          <a:graphicData uri="http://schemas.openxmlformats.org/presentationml/2006/ole">
            <p:oleObj spid="_x0000_s9241" name="Equazione" r:id="rId4" imgW="342720" imgH="228600" progId="Equation.3">
              <p:embed/>
            </p:oleObj>
          </a:graphicData>
        </a:graphic>
      </p:graphicFrame>
      <p:graphicFrame>
        <p:nvGraphicFramePr>
          <p:cNvPr id="34" name="Oggetto 33"/>
          <p:cNvGraphicFramePr>
            <a:graphicFrameLocks noChangeAspect="1"/>
          </p:cNvGraphicFramePr>
          <p:nvPr/>
        </p:nvGraphicFramePr>
        <p:xfrm>
          <a:off x="4507710" y="4631873"/>
          <a:ext cx="409575" cy="409574"/>
        </p:xfrm>
        <a:graphic>
          <a:graphicData uri="http://schemas.openxmlformats.org/presentationml/2006/ole">
            <p:oleObj spid="_x0000_s9242" name="Equazione" r:id="rId5" imgW="152280" imgH="152280" progId="Equation.3">
              <p:embed/>
            </p:oleObj>
          </a:graphicData>
        </a:graphic>
      </p:graphicFrame>
      <p:graphicFrame>
        <p:nvGraphicFramePr>
          <p:cNvPr id="35" name="Oggetto 34"/>
          <p:cNvGraphicFramePr>
            <a:graphicFrameLocks noChangeAspect="1"/>
          </p:cNvGraphicFramePr>
          <p:nvPr/>
        </p:nvGraphicFramePr>
        <p:xfrm>
          <a:off x="4507710" y="5214952"/>
          <a:ext cx="409575" cy="409574"/>
        </p:xfrm>
        <a:graphic>
          <a:graphicData uri="http://schemas.openxmlformats.org/presentationml/2006/ole">
            <p:oleObj spid="_x0000_s9243" name="Equazione" r:id="rId6" imgW="152280" imgH="152280" progId="Equation.3">
              <p:embed/>
            </p:oleObj>
          </a:graphicData>
        </a:graphic>
      </p:graphicFrame>
      <p:graphicFrame>
        <p:nvGraphicFramePr>
          <p:cNvPr id="36" name="Oggetto 35"/>
          <p:cNvGraphicFramePr>
            <a:graphicFrameLocks noChangeAspect="1"/>
          </p:cNvGraphicFramePr>
          <p:nvPr/>
        </p:nvGraphicFramePr>
        <p:xfrm>
          <a:off x="2404272" y="5746772"/>
          <a:ext cx="4335463" cy="682625"/>
        </p:xfrm>
        <a:graphic>
          <a:graphicData uri="http://schemas.openxmlformats.org/presentationml/2006/ole">
            <p:oleObj spid="_x0000_s9244" name="Equazione" r:id="rId7" imgW="16128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34783E-6 L 0.08489 -0.09876 " pathEditMode="relative" rAng="0" ptsTypes="AA">
                                      <p:cBhvr>
                                        <p:cTn id="10" dur="2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4783E-6 L -0.09288 -0.09876 " pathEditMode="relative" rAng="0" ptsTypes="AA">
                                      <p:cBhvr>
                                        <p:cTn id="18" dur="2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31" grpId="0" animBg="1"/>
      <p:bldP spid="31" grpId="1" animBg="1"/>
      <p:bldP spid="31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Measurement Errors:</a:t>
            </a:r>
            <a:br>
              <a:rPr lang="it-IT" smtClean="0"/>
            </a:br>
            <a:r>
              <a:rPr lang="it-IT" sz="2800" smtClean="0"/>
              <a:t>Quantization Error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sp>
        <p:nvSpPr>
          <p:cNvPr id="55" name="Segnaposto contenuto 54"/>
          <p:cNvSpPr>
            <a:spLocks noGrp="1"/>
          </p:cNvSpPr>
          <p:nvPr>
            <p:ph idx="1"/>
          </p:nvPr>
        </p:nvSpPr>
        <p:spPr>
          <a:xfrm>
            <a:off x="457200" y="1435118"/>
            <a:ext cx="8229600" cy="4637088"/>
          </a:xfrm>
        </p:spPr>
        <p:txBody>
          <a:bodyPr/>
          <a:lstStyle/>
          <a:p>
            <a:r>
              <a:rPr lang="it-IT" smtClean="0"/>
              <a:t>(Max) sync offset</a:t>
            </a:r>
          </a:p>
          <a:p>
            <a:r>
              <a:rPr lang="it-IT" smtClean="0"/>
              <a:t>Measure scale</a:t>
            </a:r>
            <a:endParaRPr lang="it-IT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645036" y="1526257"/>
          <a:ext cx="376238" cy="477838"/>
        </p:xfrm>
        <a:graphic>
          <a:graphicData uri="http://schemas.openxmlformats.org/presentationml/2006/ole">
            <p:oleObj spid="_x0000_s38914" name="Equazione" r:id="rId4" imgW="139680" imgH="177480" progId="Equation.3">
              <p:embed/>
            </p:oleObj>
          </a:graphicData>
        </a:graphic>
      </p:graphicFrame>
      <p:graphicFrame>
        <p:nvGraphicFramePr>
          <p:cNvPr id="56" name="Object 2"/>
          <p:cNvGraphicFramePr>
            <a:graphicFrameLocks noChangeAspect="1"/>
          </p:cNvGraphicFramePr>
          <p:nvPr/>
        </p:nvGraphicFramePr>
        <p:xfrm>
          <a:off x="4645036" y="2084200"/>
          <a:ext cx="1570038" cy="511175"/>
        </p:xfrm>
        <a:graphic>
          <a:graphicData uri="http://schemas.openxmlformats.org/presentationml/2006/ole">
            <p:oleObj spid="_x0000_s38915" name="Equazione" r:id="rId5" imgW="583920" imgH="190440" progId="Equation.3">
              <p:embed/>
            </p:oleObj>
          </a:graphicData>
        </a:graphic>
      </p:graphicFrame>
      <p:cxnSp>
        <p:nvCxnSpPr>
          <p:cNvPr id="61" name="Connettore 1 60"/>
          <p:cNvCxnSpPr/>
          <p:nvPr/>
        </p:nvCxnSpPr>
        <p:spPr>
          <a:xfrm rot="5400000">
            <a:off x="2000233" y="3214687"/>
            <a:ext cx="28575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2"/>
          <p:cNvGraphicFramePr>
            <a:graphicFrameLocks noChangeAspect="1"/>
          </p:cNvGraphicFramePr>
          <p:nvPr/>
        </p:nvGraphicFramePr>
        <p:xfrm>
          <a:off x="1733550" y="3373434"/>
          <a:ext cx="819150" cy="477839"/>
        </p:xfrm>
        <a:graphic>
          <a:graphicData uri="http://schemas.openxmlformats.org/presentationml/2006/ole">
            <p:oleObj spid="_x0000_s38917" name="Equazione" r:id="rId6" imgW="304560" imgH="177480" progId="Equation.3">
              <p:embed/>
            </p:oleObj>
          </a:graphicData>
        </a:graphic>
      </p:graphicFrame>
      <p:grpSp>
        <p:nvGrpSpPr>
          <p:cNvPr id="99" name="Gruppo 98"/>
          <p:cNvGrpSpPr/>
          <p:nvPr/>
        </p:nvGrpSpPr>
        <p:grpSpPr>
          <a:xfrm>
            <a:off x="457200" y="3071811"/>
            <a:ext cx="8229600" cy="779462"/>
            <a:chOff x="457200" y="3071811"/>
            <a:chExt cx="8229600" cy="779462"/>
          </a:xfrm>
        </p:grpSpPr>
        <p:cxnSp>
          <p:nvCxnSpPr>
            <p:cNvPr id="58" name="Connettore 1 57"/>
            <p:cNvCxnSpPr/>
            <p:nvPr/>
          </p:nvCxnSpPr>
          <p:spPr>
            <a:xfrm rot="10800000" flipH="1">
              <a:off x="457200" y="3214687"/>
              <a:ext cx="8229600" cy="0"/>
            </a:xfrm>
            <a:prstGeom prst="line">
              <a:avLst/>
            </a:prstGeom>
            <a:ln w="41275">
              <a:solidFill>
                <a:schemeClr val="bg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>
              <a:off x="642911" y="3214687"/>
              <a:ext cx="28575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/>
          </p:nvCxnSpPr>
          <p:spPr>
            <a:xfrm rot="5400000">
              <a:off x="3357555" y="3214687"/>
              <a:ext cx="28575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/>
          </p:nvCxnSpPr>
          <p:spPr>
            <a:xfrm rot="5400000">
              <a:off x="4714877" y="3214687"/>
              <a:ext cx="28575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/>
          </p:nvCxnSpPr>
          <p:spPr>
            <a:xfrm rot="5400000">
              <a:off x="6072199" y="3214687"/>
              <a:ext cx="28575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/>
          </p:nvCxnSpPr>
          <p:spPr>
            <a:xfrm rot="5400000">
              <a:off x="7429521" y="3214687"/>
              <a:ext cx="28575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7" name="Object 2"/>
            <p:cNvGraphicFramePr>
              <a:graphicFrameLocks noChangeAspect="1"/>
            </p:cNvGraphicFramePr>
            <p:nvPr/>
          </p:nvGraphicFramePr>
          <p:xfrm>
            <a:off x="478607" y="3373434"/>
            <a:ext cx="614363" cy="477839"/>
          </p:xfrm>
          <a:graphic>
            <a:graphicData uri="http://schemas.openxmlformats.org/presentationml/2006/ole">
              <p:oleObj spid="_x0000_s38916" name="Equazione" r:id="rId7" imgW="228600" imgH="177480" progId="Equation.3">
                <p:embed/>
              </p:oleObj>
            </a:graphicData>
          </a:graphic>
        </p:graphicFrame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3090855" y="3373434"/>
            <a:ext cx="819150" cy="477839"/>
          </p:xfrm>
          <a:graphic>
            <a:graphicData uri="http://schemas.openxmlformats.org/presentationml/2006/ole">
              <p:oleObj spid="_x0000_s38918" name="Equazione" r:id="rId8" imgW="304560" imgH="177480" progId="Equation.3">
                <p:embed/>
              </p:oleObj>
            </a:graphicData>
          </a:graphic>
        </p:graphicFrame>
        <p:graphicFrame>
          <p:nvGraphicFramePr>
            <p:cNvPr id="70" name="Object 2"/>
            <p:cNvGraphicFramePr>
              <a:graphicFrameLocks noChangeAspect="1"/>
            </p:cNvGraphicFramePr>
            <p:nvPr/>
          </p:nvGraphicFramePr>
          <p:xfrm>
            <a:off x="4448177" y="3373434"/>
            <a:ext cx="819150" cy="477839"/>
          </p:xfrm>
          <a:graphic>
            <a:graphicData uri="http://schemas.openxmlformats.org/presentationml/2006/ole">
              <p:oleObj spid="_x0000_s38919" name="Equazione" r:id="rId9" imgW="304560" imgH="177480" progId="Equation.3">
                <p:embed/>
              </p:oleObj>
            </a:graphicData>
          </a:graphic>
        </p:graphicFrame>
        <p:graphicFrame>
          <p:nvGraphicFramePr>
            <p:cNvPr id="71" name="Object 2"/>
            <p:cNvGraphicFramePr>
              <a:graphicFrameLocks noChangeAspect="1"/>
            </p:cNvGraphicFramePr>
            <p:nvPr/>
          </p:nvGraphicFramePr>
          <p:xfrm>
            <a:off x="5805499" y="3373434"/>
            <a:ext cx="819150" cy="477839"/>
          </p:xfrm>
          <a:graphic>
            <a:graphicData uri="http://schemas.openxmlformats.org/presentationml/2006/ole">
              <p:oleObj spid="_x0000_s38920" name="Equazione" r:id="rId10" imgW="304560" imgH="177480" progId="Equation.3">
                <p:embed/>
              </p:oleObj>
            </a:graphicData>
          </a:graphic>
        </p:graphicFrame>
        <p:graphicFrame>
          <p:nvGraphicFramePr>
            <p:cNvPr id="72" name="Object 2"/>
            <p:cNvGraphicFramePr>
              <a:graphicFrameLocks noChangeAspect="1"/>
            </p:cNvGraphicFramePr>
            <p:nvPr/>
          </p:nvGraphicFramePr>
          <p:xfrm>
            <a:off x="7162821" y="3373434"/>
            <a:ext cx="819150" cy="477839"/>
          </p:xfrm>
          <a:graphic>
            <a:graphicData uri="http://schemas.openxmlformats.org/presentationml/2006/ole">
              <p:oleObj spid="_x0000_s38921" name="Equazione" r:id="rId11" imgW="304560" imgH="177480" progId="Equation.3">
                <p:embed/>
              </p:oleObj>
            </a:graphicData>
          </a:graphic>
        </p:graphicFrame>
      </p:grpSp>
      <p:sp>
        <p:nvSpPr>
          <p:cNvPr id="73" name="Freccia in giù 72"/>
          <p:cNvSpPr/>
          <p:nvPr/>
        </p:nvSpPr>
        <p:spPr>
          <a:xfrm>
            <a:off x="1509718" y="2786058"/>
            <a:ext cx="447664" cy="42862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8927" name="Group 15"/>
          <p:cNvGrpSpPr>
            <a:grpSpLocks noChangeAspect="1"/>
          </p:cNvGrpSpPr>
          <p:nvPr/>
        </p:nvGrpSpPr>
        <p:grpSpPr bwMode="auto">
          <a:xfrm>
            <a:off x="1714480" y="3357563"/>
            <a:ext cx="819150" cy="527050"/>
            <a:chOff x="2622" y="1980"/>
            <a:chExt cx="516" cy="332"/>
          </a:xfrm>
        </p:grpSpPr>
        <p:sp>
          <p:nvSpPr>
            <p:cNvPr id="3892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622" y="2011"/>
              <a:ext cx="516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2775" y="1988"/>
              <a:ext cx="29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1" i="1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Symbol" pitchFamily="18" charset="2"/>
                  <a:cs typeface="Arial" pitchFamily="34" charset="0"/>
                </a:rPr>
                <a:t>ad</a:t>
              </a: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>
              <a:off x="2662" y="1980"/>
              <a:ext cx="12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1" i="0" u="none" strike="noStrike" cap="none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5" name="Connettore 1 74"/>
          <p:cNvCxnSpPr/>
          <p:nvPr/>
        </p:nvCxnSpPr>
        <p:spPr>
          <a:xfrm rot="5400000">
            <a:off x="2000233" y="3230558"/>
            <a:ext cx="285752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uppo 99"/>
          <p:cNvGrpSpPr/>
          <p:nvPr/>
        </p:nvGrpSpPr>
        <p:grpSpPr>
          <a:xfrm>
            <a:off x="276738" y="3296421"/>
            <a:ext cx="4156893" cy="2714485"/>
            <a:chOff x="478607" y="3884773"/>
            <a:chExt cx="4156893" cy="2714485"/>
          </a:xfrm>
        </p:grpSpPr>
        <p:sp>
          <p:nvSpPr>
            <p:cNvPr id="80" name="Rettangolo 79"/>
            <p:cNvSpPr/>
            <p:nvPr/>
          </p:nvSpPr>
          <p:spPr>
            <a:xfrm>
              <a:off x="1381100" y="4900628"/>
              <a:ext cx="1857389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77" name="Connettore 2 76"/>
            <p:cNvCxnSpPr/>
            <p:nvPr/>
          </p:nvCxnSpPr>
          <p:spPr>
            <a:xfrm>
              <a:off x="478607" y="5813440"/>
              <a:ext cx="3662375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2 78"/>
            <p:cNvCxnSpPr/>
            <p:nvPr/>
          </p:nvCxnSpPr>
          <p:spPr>
            <a:xfrm rot="5400000" flipH="1" flipV="1">
              <a:off x="1477154" y="5145882"/>
              <a:ext cx="1665280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CasellaDiTesto 82"/>
            <p:cNvSpPr txBox="1"/>
            <p:nvPr/>
          </p:nvSpPr>
          <p:spPr>
            <a:xfrm>
              <a:off x="2286752" y="5790286"/>
              <a:ext cx="380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smtClean="0">
                  <a:solidFill>
                    <a:schemeClr val="bg1"/>
                  </a:solidFill>
                  <a:latin typeface="+mj-lt"/>
                </a:rPr>
                <a:t>0</a:t>
              </a:r>
              <a:endParaRPr lang="it-IT" sz="2400">
                <a:solidFill>
                  <a:schemeClr val="bg1"/>
                </a:solidFill>
                <a:latin typeface="+mj-lt"/>
              </a:endParaRPr>
            </a:p>
          </p:txBody>
        </p:sp>
        <p:graphicFrame>
          <p:nvGraphicFramePr>
            <p:cNvPr id="84" name="Object 2"/>
            <p:cNvGraphicFramePr>
              <a:graphicFrameLocks noChangeAspect="1"/>
            </p:cNvGraphicFramePr>
            <p:nvPr/>
          </p:nvGraphicFramePr>
          <p:xfrm>
            <a:off x="848724" y="5777999"/>
            <a:ext cx="769468" cy="821258"/>
          </p:xfrm>
          <a:graphic>
            <a:graphicData uri="http://schemas.openxmlformats.org/presentationml/2006/ole">
              <p:oleObj spid="_x0000_s38932" name="Equazione" r:id="rId12" imgW="368280" imgH="393480" progId="Equation.3">
                <p:embed/>
              </p:oleObj>
            </a:graphicData>
          </a:graphic>
        </p:graphicFrame>
        <p:graphicFrame>
          <p:nvGraphicFramePr>
            <p:cNvPr id="85" name="Object 2"/>
            <p:cNvGraphicFramePr>
              <a:graphicFrameLocks noChangeAspect="1"/>
            </p:cNvGraphicFramePr>
            <p:nvPr/>
          </p:nvGraphicFramePr>
          <p:xfrm>
            <a:off x="3013050" y="5777998"/>
            <a:ext cx="530244" cy="821260"/>
          </p:xfrm>
          <a:graphic>
            <a:graphicData uri="http://schemas.openxmlformats.org/presentationml/2006/ole">
              <p:oleObj spid="_x0000_s38933" name="Equazione" r:id="rId13" imgW="253800" imgH="393480" progId="Equation.3">
                <p:embed/>
              </p:oleObj>
            </a:graphicData>
          </a:graphic>
        </p:graphicFrame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3270242" y="4424683"/>
            <a:ext cx="539750" cy="835982"/>
          </p:xfrm>
          <a:graphic>
            <a:graphicData uri="http://schemas.openxmlformats.org/presentationml/2006/ole">
              <p:oleObj spid="_x0000_s38934" name="Equazione" r:id="rId14" imgW="253800" imgH="393480" progId="Equation.3">
                <p:embed/>
              </p:oleObj>
            </a:graphicData>
          </a:graphic>
        </p:graphicFrame>
        <p:graphicFrame>
          <p:nvGraphicFramePr>
            <p:cNvPr id="87" name="Object 2"/>
            <p:cNvGraphicFramePr>
              <a:graphicFrameLocks noChangeAspect="1"/>
            </p:cNvGraphicFramePr>
            <p:nvPr/>
          </p:nvGraphicFramePr>
          <p:xfrm>
            <a:off x="4089400" y="5521325"/>
            <a:ext cx="546100" cy="649288"/>
          </p:xfrm>
          <a:graphic>
            <a:graphicData uri="http://schemas.openxmlformats.org/presentationml/2006/ole">
              <p:oleObj spid="_x0000_s38935" name="Equazione" r:id="rId15" imgW="203040" imgH="241200" progId="Equation.3">
                <p:embed/>
              </p:oleObj>
            </a:graphicData>
          </a:graphic>
        </p:graphicFrame>
        <p:graphicFrame>
          <p:nvGraphicFramePr>
            <p:cNvPr id="88" name="Object 2"/>
            <p:cNvGraphicFramePr>
              <a:graphicFrameLocks noChangeAspect="1"/>
            </p:cNvGraphicFramePr>
            <p:nvPr/>
          </p:nvGraphicFramePr>
          <p:xfrm>
            <a:off x="884494" y="3884773"/>
            <a:ext cx="1436688" cy="649287"/>
          </p:xfrm>
          <a:graphic>
            <a:graphicData uri="http://schemas.openxmlformats.org/presentationml/2006/ole">
              <p:oleObj spid="_x0000_s38936" name="Equazione" r:id="rId16" imgW="533160" imgH="241200" progId="Equation.3">
                <p:embed/>
              </p:oleObj>
            </a:graphicData>
          </a:graphic>
        </p:graphicFrame>
      </p:grpSp>
      <p:grpSp>
        <p:nvGrpSpPr>
          <p:cNvPr id="101" name="Gruppo 100"/>
          <p:cNvGrpSpPr/>
          <p:nvPr/>
        </p:nvGrpSpPr>
        <p:grpSpPr>
          <a:xfrm>
            <a:off x="4710369" y="3315471"/>
            <a:ext cx="4156893" cy="2714164"/>
            <a:chOff x="478607" y="3885094"/>
            <a:chExt cx="4156893" cy="2714164"/>
          </a:xfrm>
        </p:grpSpPr>
        <p:sp>
          <p:nvSpPr>
            <p:cNvPr id="102" name="Rettangolo 101"/>
            <p:cNvSpPr/>
            <p:nvPr/>
          </p:nvSpPr>
          <p:spPr>
            <a:xfrm>
              <a:off x="1381100" y="4900628"/>
              <a:ext cx="1857389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103" name="Connettore 2 102"/>
            <p:cNvCxnSpPr/>
            <p:nvPr/>
          </p:nvCxnSpPr>
          <p:spPr>
            <a:xfrm>
              <a:off x="478607" y="5813440"/>
              <a:ext cx="3662375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2 103"/>
            <p:cNvCxnSpPr/>
            <p:nvPr/>
          </p:nvCxnSpPr>
          <p:spPr>
            <a:xfrm rot="5400000" flipH="1" flipV="1">
              <a:off x="1477154" y="5145882"/>
              <a:ext cx="1665280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CasellaDiTesto 104"/>
            <p:cNvSpPr txBox="1"/>
            <p:nvPr/>
          </p:nvSpPr>
          <p:spPr>
            <a:xfrm>
              <a:off x="2286752" y="5790286"/>
              <a:ext cx="380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smtClean="0">
                  <a:solidFill>
                    <a:schemeClr val="bg1"/>
                  </a:solidFill>
                  <a:latin typeface="+mj-lt"/>
                </a:rPr>
                <a:t>0</a:t>
              </a:r>
              <a:endParaRPr lang="it-IT" sz="2400">
                <a:solidFill>
                  <a:schemeClr val="bg1"/>
                </a:solidFill>
                <a:latin typeface="+mj-lt"/>
              </a:endParaRPr>
            </a:p>
          </p:txBody>
        </p:sp>
        <p:graphicFrame>
          <p:nvGraphicFramePr>
            <p:cNvPr id="106" name="Object 2"/>
            <p:cNvGraphicFramePr>
              <a:graphicFrameLocks noChangeAspect="1"/>
            </p:cNvGraphicFramePr>
            <p:nvPr/>
          </p:nvGraphicFramePr>
          <p:xfrm>
            <a:off x="848724" y="5777999"/>
            <a:ext cx="769468" cy="821258"/>
          </p:xfrm>
          <a:graphic>
            <a:graphicData uri="http://schemas.openxmlformats.org/presentationml/2006/ole">
              <p:oleObj spid="_x0000_s38937" name="Equazione" r:id="rId17" imgW="368280" imgH="393480" progId="Equation.3">
                <p:embed/>
              </p:oleObj>
            </a:graphicData>
          </a:graphic>
        </p:graphicFrame>
        <p:graphicFrame>
          <p:nvGraphicFramePr>
            <p:cNvPr id="107" name="Object 2"/>
            <p:cNvGraphicFramePr>
              <a:graphicFrameLocks noChangeAspect="1"/>
            </p:cNvGraphicFramePr>
            <p:nvPr/>
          </p:nvGraphicFramePr>
          <p:xfrm>
            <a:off x="3013050" y="5777998"/>
            <a:ext cx="530244" cy="821260"/>
          </p:xfrm>
          <a:graphic>
            <a:graphicData uri="http://schemas.openxmlformats.org/presentationml/2006/ole">
              <p:oleObj spid="_x0000_s38938" name="Equazione" r:id="rId18" imgW="253800" imgH="393480" progId="Equation.3">
                <p:embed/>
              </p:oleObj>
            </a:graphicData>
          </a:graphic>
        </p:graphicFrame>
        <p:graphicFrame>
          <p:nvGraphicFramePr>
            <p:cNvPr id="108" name="Object 2"/>
            <p:cNvGraphicFramePr>
              <a:graphicFrameLocks noChangeAspect="1"/>
            </p:cNvGraphicFramePr>
            <p:nvPr/>
          </p:nvGraphicFramePr>
          <p:xfrm>
            <a:off x="3270242" y="4424683"/>
            <a:ext cx="539750" cy="835982"/>
          </p:xfrm>
          <a:graphic>
            <a:graphicData uri="http://schemas.openxmlformats.org/presentationml/2006/ole">
              <p:oleObj spid="_x0000_s38939" name="Equazione" r:id="rId19" imgW="253800" imgH="393480" progId="Equation.3">
                <p:embed/>
              </p:oleObj>
            </a:graphicData>
          </a:graphic>
        </p:graphicFrame>
        <p:graphicFrame>
          <p:nvGraphicFramePr>
            <p:cNvPr id="109" name="Object 2"/>
            <p:cNvGraphicFramePr>
              <a:graphicFrameLocks noChangeAspect="1"/>
            </p:cNvGraphicFramePr>
            <p:nvPr/>
          </p:nvGraphicFramePr>
          <p:xfrm>
            <a:off x="4089400" y="5521325"/>
            <a:ext cx="546100" cy="649288"/>
          </p:xfrm>
          <a:graphic>
            <a:graphicData uri="http://schemas.openxmlformats.org/presentationml/2006/ole">
              <p:oleObj spid="_x0000_s38940" name="Equazione" r:id="rId20" imgW="203040" imgH="241200" progId="Equation.3">
                <p:embed/>
              </p:oleObj>
            </a:graphicData>
          </a:graphic>
        </p:graphicFrame>
        <p:graphicFrame>
          <p:nvGraphicFramePr>
            <p:cNvPr id="110" name="Object 2"/>
            <p:cNvGraphicFramePr>
              <a:graphicFrameLocks noChangeAspect="1"/>
            </p:cNvGraphicFramePr>
            <p:nvPr/>
          </p:nvGraphicFramePr>
          <p:xfrm>
            <a:off x="884751" y="3885094"/>
            <a:ext cx="1436687" cy="649287"/>
          </p:xfrm>
          <a:graphic>
            <a:graphicData uri="http://schemas.openxmlformats.org/presentationml/2006/ole">
              <p:oleObj spid="_x0000_s38941" name="Equazione" r:id="rId21" imgW="533160" imgH="241200" progId="Equation.3">
                <p:embed/>
              </p:oleObj>
            </a:graphicData>
          </a:graphic>
        </p:graphicFrame>
      </p:grpSp>
      <p:sp>
        <p:nvSpPr>
          <p:cNvPr id="128" name="CasellaDiTesto 127"/>
          <p:cNvSpPr txBox="1"/>
          <p:nvPr/>
        </p:nvSpPr>
        <p:spPr>
          <a:xfrm>
            <a:off x="357158" y="6039169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schemeClr val="bg1"/>
                </a:solidFill>
                <a:latin typeface="+mj-lt"/>
              </a:rPr>
              <a:t>upstream component</a:t>
            </a:r>
            <a:endParaRPr lang="it-IT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9" name="CasellaDiTesto 128"/>
          <p:cNvSpPr txBox="1"/>
          <p:nvPr/>
        </p:nvSpPr>
        <p:spPr>
          <a:xfrm>
            <a:off x="4576618" y="6039169"/>
            <a:ext cx="392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schemeClr val="bg1"/>
                </a:solidFill>
                <a:latin typeface="+mj-lt"/>
              </a:rPr>
              <a:t>downstream component</a:t>
            </a:r>
            <a:endParaRPr lang="it-IT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0" name="CasellaDiTesto 129"/>
          <p:cNvSpPr txBox="1"/>
          <p:nvPr/>
        </p:nvSpPr>
        <p:spPr>
          <a:xfrm>
            <a:off x="2857488" y="5929330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schemeClr val="bg1"/>
                </a:solidFill>
                <a:latin typeface="+mj-lt"/>
              </a:rPr>
              <a:t>quantization error</a:t>
            </a:r>
            <a:endParaRPr lang="it-IT" sz="240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1" name="Object 2"/>
          <p:cNvGraphicFramePr>
            <a:graphicFrameLocks noChangeAspect="1"/>
          </p:cNvGraphicFramePr>
          <p:nvPr/>
        </p:nvGraphicFramePr>
        <p:xfrm>
          <a:off x="4017963" y="5603875"/>
          <a:ext cx="639762" cy="371475"/>
        </p:xfrm>
        <a:graphic>
          <a:graphicData uri="http://schemas.openxmlformats.org/presentationml/2006/ole">
            <p:oleObj spid="_x0000_s38947" name="Equazione" r:id="rId22" imgW="304560" imgH="177480" progId="Equation.3">
              <p:embed/>
            </p:oleObj>
          </a:graphicData>
        </a:graphic>
      </p:graphicFrame>
      <p:sp>
        <p:nvSpPr>
          <p:cNvPr id="82" name="Parentesi graffa aperta 81"/>
          <p:cNvSpPr/>
          <p:nvPr/>
        </p:nvSpPr>
        <p:spPr>
          <a:xfrm rot="16200000" flipV="1">
            <a:off x="4262583" y="3744194"/>
            <a:ext cx="178522" cy="3660285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1" name="Gruppo 90"/>
          <p:cNvGrpSpPr/>
          <p:nvPr/>
        </p:nvGrpSpPr>
        <p:grpSpPr>
          <a:xfrm>
            <a:off x="2106598" y="3229746"/>
            <a:ext cx="4930805" cy="2333999"/>
            <a:chOff x="2106598" y="3229746"/>
            <a:chExt cx="4930805" cy="2333999"/>
          </a:xfrm>
        </p:grpSpPr>
        <p:sp>
          <p:nvSpPr>
            <p:cNvPr id="115" name="CasellaDiTesto 114"/>
            <p:cNvSpPr txBox="1"/>
            <p:nvPr/>
          </p:nvSpPr>
          <p:spPr>
            <a:xfrm>
              <a:off x="4315036" y="5102080"/>
              <a:ext cx="380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smtClean="0">
                  <a:solidFill>
                    <a:schemeClr val="bg1"/>
                  </a:solidFill>
                  <a:latin typeface="+mj-lt"/>
                </a:rPr>
                <a:t>0</a:t>
              </a:r>
              <a:endParaRPr lang="it-IT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4" name="Figura a mano libera 73"/>
            <p:cNvSpPr/>
            <p:nvPr/>
          </p:nvSpPr>
          <p:spPr>
            <a:xfrm>
              <a:off x="2488384" y="4095345"/>
              <a:ext cx="3693604" cy="1035432"/>
            </a:xfrm>
            <a:custGeom>
              <a:avLst/>
              <a:gdLst>
                <a:gd name="connsiteX0" fmla="*/ 0 w 3638145"/>
                <a:gd name="connsiteY0" fmla="*/ 739302 h 739302"/>
                <a:gd name="connsiteX1" fmla="*/ 233464 w 3638145"/>
                <a:gd name="connsiteY1" fmla="*/ 651753 h 739302"/>
                <a:gd name="connsiteX2" fmla="*/ 564204 w 3638145"/>
                <a:gd name="connsiteY2" fmla="*/ 340468 h 739302"/>
                <a:gd name="connsiteX3" fmla="*/ 885217 w 3638145"/>
                <a:gd name="connsiteY3" fmla="*/ 0 h 739302"/>
                <a:gd name="connsiteX4" fmla="*/ 1507787 w 3638145"/>
                <a:gd name="connsiteY4" fmla="*/ 340468 h 739302"/>
                <a:gd name="connsiteX5" fmla="*/ 1585608 w 3638145"/>
                <a:gd name="connsiteY5" fmla="*/ 126460 h 739302"/>
                <a:gd name="connsiteX6" fmla="*/ 1906621 w 3638145"/>
                <a:gd name="connsiteY6" fmla="*/ 554477 h 739302"/>
                <a:gd name="connsiteX7" fmla="*/ 2110902 w 3638145"/>
                <a:gd name="connsiteY7" fmla="*/ 680936 h 739302"/>
                <a:gd name="connsiteX8" fmla="*/ 2266545 w 3638145"/>
                <a:gd name="connsiteY8" fmla="*/ 447472 h 739302"/>
                <a:gd name="connsiteX9" fmla="*/ 2519464 w 3638145"/>
                <a:gd name="connsiteY9" fmla="*/ 515566 h 739302"/>
                <a:gd name="connsiteX10" fmla="*/ 2772383 w 3638145"/>
                <a:gd name="connsiteY10" fmla="*/ 437745 h 739302"/>
                <a:gd name="connsiteX11" fmla="*/ 3035030 w 3638145"/>
                <a:gd name="connsiteY11" fmla="*/ 155643 h 739302"/>
                <a:gd name="connsiteX12" fmla="*/ 3317132 w 3638145"/>
                <a:gd name="connsiteY12" fmla="*/ 428017 h 739302"/>
                <a:gd name="connsiteX13" fmla="*/ 3463047 w 3638145"/>
                <a:gd name="connsiteY13" fmla="*/ 651753 h 739302"/>
                <a:gd name="connsiteX14" fmla="*/ 3638145 w 3638145"/>
                <a:gd name="connsiteY14" fmla="*/ 642026 h 739302"/>
                <a:gd name="connsiteX0" fmla="*/ 0 w 3638145"/>
                <a:gd name="connsiteY0" fmla="*/ 740393 h 740393"/>
                <a:gd name="connsiteX1" fmla="*/ 233464 w 3638145"/>
                <a:gd name="connsiteY1" fmla="*/ 652844 h 740393"/>
                <a:gd name="connsiteX2" fmla="*/ 564204 w 3638145"/>
                <a:gd name="connsiteY2" fmla="*/ 341559 h 740393"/>
                <a:gd name="connsiteX3" fmla="*/ 885217 w 3638145"/>
                <a:gd name="connsiteY3" fmla="*/ 1091 h 740393"/>
                <a:gd name="connsiteX4" fmla="*/ 1352126 w 3638145"/>
                <a:gd name="connsiteY4" fmla="*/ 348103 h 740393"/>
                <a:gd name="connsiteX5" fmla="*/ 1585608 w 3638145"/>
                <a:gd name="connsiteY5" fmla="*/ 127551 h 740393"/>
                <a:gd name="connsiteX6" fmla="*/ 1906621 w 3638145"/>
                <a:gd name="connsiteY6" fmla="*/ 555568 h 740393"/>
                <a:gd name="connsiteX7" fmla="*/ 2110902 w 3638145"/>
                <a:gd name="connsiteY7" fmla="*/ 682027 h 740393"/>
                <a:gd name="connsiteX8" fmla="*/ 2266545 w 3638145"/>
                <a:gd name="connsiteY8" fmla="*/ 448563 h 740393"/>
                <a:gd name="connsiteX9" fmla="*/ 2519464 w 3638145"/>
                <a:gd name="connsiteY9" fmla="*/ 516657 h 740393"/>
                <a:gd name="connsiteX10" fmla="*/ 2772383 w 3638145"/>
                <a:gd name="connsiteY10" fmla="*/ 438836 h 740393"/>
                <a:gd name="connsiteX11" fmla="*/ 3035030 w 3638145"/>
                <a:gd name="connsiteY11" fmla="*/ 156734 h 740393"/>
                <a:gd name="connsiteX12" fmla="*/ 3317132 w 3638145"/>
                <a:gd name="connsiteY12" fmla="*/ 429108 h 740393"/>
                <a:gd name="connsiteX13" fmla="*/ 3463047 w 3638145"/>
                <a:gd name="connsiteY13" fmla="*/ 652844 h 740393"/>
                <a:gd name="connsiteX14" fmla="*/ 3638145 w 3638145"/>
                <a:gd name="connsiteY14" fmla="*/ 643117 h 740393"/>
                <a:gd name="connsiteX0" fmla="*/ 0 w 3638145"/>
                <a:gd name="connsiteY0" fmla="*/ 758757 h 758757"/>
                <a:gd name="connsiteX1" fmla="*/ 233464 w 3638145"/>
                <a:gd name="connsiteY1" fmla="*/ 671208 h 758757"/>
                <a:gd name="connsiteX2" fmla="*/ 564204 w 3638145"/>
                <a:gd name="connsiteY2" fmla="*/ 359923 h 758757"/>
                <a:gd name="connsiteX3" fmla="*/ 885217 w 3638145"/>
                <a:gd name="connsiteY3" fmla="*/ 19455 h 758757"/>
                <a:gd name="connsiteX4" fmla="*/ 1167319 w 3638145"/>
                <a:gd name="connsiteY4" fmla="*/ 476655 h 758757"/>
                <a:gd name="connsiteX5" fmla="*/ 1585608 w 3638145"/>
                <a:gd name="connsiteY5" fmla="*/ 145915 h 758757"/>
                <a:gd name="connsiteX6" fmla="*/ 1906621 w 3638145"/>
                <a:gd name="connsiteY6" fmla="*/ 573932 h 758757"/>
                <a:gd name="connsiteX7" fmla="*/ 2110902 w 3638145"/>
                <a:gd name="connsiteY7" fmla="*/ 700391 h 758757"/>
                <a:gd name="connsiteX8" fmla="*/ 2266545 w 3638145"/>
                <a:gd name="connsiteY8" fmla="*/ 466927 h 758757"/>
                <a:gd name="connsiteX9" fmla="*/ 2519464 w 3638145"/>
                <a:gd name="connsiteY9" fmla="*/ 535021 h 758757"/>
                <a:gd name="connsiteX10" fmla="*/ 2772383 w 3638145"/>
                <a:gd name="connsiteY10" fmla="*/ 457200 h 758757"/>
                <a:gd name="connsiteX11" fmla="*/ 3035030 w 3638145"/>
                <a:gd name="connsiteY11" fmla="*/ 175098 h 758757"/>
                <a:gd name="connsiteX12" fmla="*/ 3317132 w 3638145"/>
                <a:gd name="connsiteY12" fmla="*/ 447472 h 758757"/>
                <a:gd name="connsiteX13" fmla="*/ 3463047 w 3638145"/>
                <a:gd name="connsiteY13" fmla="*/ 671208 h 758757"/>
                <a:gd name="connsiteX14" fmla="*/ 3638145 w 3638145"/>
                <a:gd name="connsiteY14" fmla="*/ 661481 h 758757"/>
                <a:gd name="connsiteX0" fmla="*/ 0 w 3663311"/>
                <a:gd name="connsiteY0" fmla="*/ 1006736 h 1006736"/>
                <a:gd name="connsiteX1" fmla="*/ 258630 w 3663311"/>
                <a:gd name="connsiteY1" fmla="*/ 671208 h 1006736"/>
                <a:gd name="connsiteX2" fmla="*/ 589370 w 3663311"/>
                <a:gd name="connsiteY2" fmla="*/ 359923 h 1006736"/>
                <a:gd name="connsiteX3" fmla="*/ 910383 w 3663311"/>
                <a:gd name="connsiteY3" fmla="*/ 19455 h 1006736"/>
                <a:gd name="connsiteX4" fmla="*/ 1192485 w 3663311"/>
                <a:gd name="connsiteY4" fmla="*/ 476655 h 1006736"/>
                <a:gd name="connsiteX5" fmla="*/ 1610774 w 3663311"/>
                <a:gd name="connsiteY5" fmla="*/ 145915 h 1006736"/>
                <a:gd name="connsiteX6" fmla="*/ 1931787 w 3663311"/>
                <a:gd name="connsiteY6" fmla="*/ 573932 h 1006736"/>
                <a:gd name="connsiteX7" fmla="*/ 2136068 w 3663311"/>
                <a:gd name="connsiteY7" fmla="*/ 700391 h 1006736"/>
                <a:gd name="connsiteX8" fmla="*/ 2291711 w 3663311"/>
                <a:gd name="connsiteY8" fmla="*/ 466927 h 1006736"/>
                <a:gd name="connsiteX9" fmla="*/ 2544630 w 3663311"/>
                <a:gd name="connsiteY9" fmla="*/ 535021 h 1006736"/>
                <a:gd name="connsiteX10" fmla="*/ 2797549 w 3663311"/>
                <a:gd name="connsiteY10" fmla="*/ 457200 h 1006736"/>
                <a:gd name="connsiteX11" fmla="*/ 3060196 w 3663311"/>
                <a:gd name="connsiteY11" fmla="*/ 175098 h 1006736"/>
                <a:gd name="connsiteX12" fmla="*/ 3342298 w 3663311"/>
                <a:gd name="connsiteY12" fmla="*/ 447472 h 1006736"/>
                <a:gd name="connsiteX13" fmla="*/ 3488213 w 3663311"/>
                <a:gd name="connsiteY13" fmla="*/ 671208 h 1006736"/>
                <a:gd name="connsiteX14" fmla="*/ 3663311 w 3663311"/>
                <a:gd name="connsiteY14" fmla="*/ 661481 h 1006736"/>
                <a:gd name="connsiteX0" fmla="*/ 0 w 3716872"/>
                <a:gd name="connsiteY0" fmla="*/ 1006736 h 1029432"/>
                <a:gd name="connsiteX1" fmla="*/ 258630 w 3716872"/>
                <a:gd name="connsiteY1" fmla="*/ 671208 h 1029432"/>
                <a:gd name="connsiteX2" fmla="*/ 589370 w 3716872"/>
                <a:gd name="connsiteY2" fmla="*/ 359923 h 1029432"/>
                <a:gd name="connsiteX3" fmla="*/ 910383 w 3716872"/>
                <a:gd name="connsiteY3" fmla="*/ 19455 h 1029432"/>
                <a:gd name="connsiteX4" fmla="*/ 1192485 w 3716872"/>
                <a:gd name="connsiteY4" fmla="*/ 476655 h 1029432"/>
                <a:gd name="connsiteX5" fmla="*/ 1610774 w 3716872"/>
                <a:gd name="connsiteY5" fmla="*/ 145915 h 1029432"/>
                <a:gd name="connsiteX6" fmla="*/ 1931787 w 3716872"/>
                <a:gd name="connsiteY6" fmla="*/ 573932 h 1029432"/>
                <a:gd name="connsiteX7" fmla="*/ 2136068 w 3716872"/>
                <a:gd name="connsiteY7" fmla="*/ 700391 h 1029432"/>
                <a:gd name="connsiteX8" fmla="*/ 2291711 w 3716872"/>
                <a:gd name="connsiteY8" fmla="*/ 466927 h 1029432"/>
                <a:gd name="connsiteX9" fmla="*/ 2544630 w 3716872"/>
                <a:gd name="connsiteY9" fmla="*/ 535021 h 1029432"/>
                <a:gd name="connsiteX10" fmla="*/ 2797549 w 3716872"/>
                <a:gd name="connsiteY10" fmla="*/ 457200 h 1029432"/>
                <a:gd name="connsiteX11" fmla="*/ 3060196 w 3716872"/>
                <a:gd name="connsiteY11" fmla="*/ 175098 h 1029432"/>
                <a:gd name="connsiteX12" fmla="*/ 3342298 w 3716872"/>
                <a:gd name="connsiteY12" fmla="*/ 447472 h 1029432"/>
                <a:gd name="connsiteX13" fmla="*/ 3488213 w 3716872"/>
                <a:gd name="connsiteY13" fmla="*/ 671208 h 1029432"/>
                <a:gd name="connsiteX14" fmla="*/ 3716872 w 3716872"/>
                <a:gd name="connsiteY14" fmla="*/ 1006735 h 1029432"/>
                <a:gd name="connsiteX0" fmla="*/ 0 w 3716872"/>
                <a:gd name="connsiteY0" fmla="*/ 1006736 h 1006736"/>
                <a:gd name="connsiteX1" fmla="*/ 258630 w 3716872"/>
                <a:gd name="connsiteY1" fmla="*/ 671208 h 1006736"/>
                <a:gd name="connsiteX2" fmla="*/ 589370 w 3716872"/>
                <a:gd name="connsiteY2" fmla="*/ 359923 h 1006736"/>
                <a:gd name="connsiteX3" fmla="*/ 910383 w 3716872"/>
                <a:gd name="connsiteY3" fmla="*/ 19455 h 1006736"/>
                <a:gd name="connsiteX4" fmla="*/ 1192485 w 3716872"/>
                <a:gd name="connsiteY4" fmla="*/ 476655 h 1006736"/>
                <a:gd name="connsiteX5" fmla="*/ 1610774 w 3716872"/>
                <a:gd name="connsiteY5" fmla="*/ 145915 h 1006736"/>
                <a:gd name="connsiteX6" fmla="*/ 1931787 w 3716872"/>
                <a:gd name="connsiteY6" fmla="*/ 573932 h 1006736"/>
                <a:gd name="connsiteX7" fmla="*/ 2136068 w 3716872"/>
                <a:gd name="connsiteY7" fmla="*/ 700391 h 1006736"/>
                <a:gd name="connsiteX8" fmla="*/ 2291711 w 3716872"/>
                <a:gd name="connsiteY8" fmla="*/ 466927 h 1006736"/>
                <a:gd name="connsiteX9" fmla="*/ 2544630 w 3716872"/>
                <a:gd name="connsiteY9" fmla="*/ 535021 h 1006736"/>
                <a:gd name="connsiteX10" fmla="*/ 2797549 w 3716872"/>
                <a:gd name="connsiteY10" fmla="*/ 457200 h 1006736"/>
                <a:gd name="connsiteX11" fmla="*/ 3060196 w 3716872"/>
                <a:gd name="connsiteY11" fmla="*/ 175098 h 1006736"/>
                <a:gd name="connsiteX12" fmla="*/ 3342298 w 3716872"/>
                <a:gd name="connsiteY12" fmla="*/ 447472 h 1006736"/>
                <a:gd name="connsiteX13" fmla="*/ 3488213 w 3716872"/>
                <a:gd name="connsiteY13" fmla="*/ 671208 h 1006736"/>
                <a:gd name="connsiteX14" fmla="*/ 3678520 w 3716872"/>
                <a:gd name="connsiteY14" fmla="*/ 837628 h 1006736"/>
                <a:gd name="connsiteX15" fmla="*/ 3716872 w 3716872"/>
                <a:gd name="connsiteY15" fmla="*/ 1006735 h 1006736"/>
                <a:gd name="connsiteX0" fmla="*/ 0 w 3754981"/>
                <a:gd name="connsiteY0" fmla="*/ 1006736 h 1006736"/>
                <a:gd name="connsiteX1" fmla="*/ 258630 w 3754981"/>
                <a:gd name="connsiteY1" fmla="*/ 671208 h 1006736"/>
                <a:gd name="connsiteX2" fmla="*/ 589370 w 3754981"/>
                <a:gd name="connsiteY2" fmla="*/ 359923 h 1006736"/>
                <a:gd name="connsiteX3" fmla="*/ 910383 w 3754981"/>
                <a:gd name="connsiteY3" fmla="*/ 19455 h 1006736"/>
                <a:gd name="connsiteX4" fmla="*/ 1192485 w 3754981"/>
                <a:gd name="connsiteY4" fmla="*/ 476655 h 1006736"/>
                <a:gd name="connsiteX5" fmla="*/ 1610774 w 3754981"/>
                <a:gd name="connsiteY5" fmla="*/ 145915 h 1006736"/>
                <a:gd name="connsiteX6" fmla="*/ 1931787 w 3754981"/>
                <a:gd name="connsiteY6" fmla="*/ 573932 h 1006736"/>
                <a:gd name="connsiteX7" fmla="*/ 2136068 w 3754981"/>
                <a:gd name="connsiteY7" fmla="*/ 700391 h 1006736"/>
                <a:gd name="connsiteX8" fmla="*/ 2291711 w 3754981"/>
                <a:gd name="connsiteY8" fmla="*/ 466927 h 1006736"/>
                <a:gd name="connsiteX9" fmla="*/ 2544630 w 3754981"/>
                <a:gd name="connsiteY9" fmla="*/ 535021 h 1006736"/>
                <a:gd name="connsiteX10" fmla="*/ 2797549 w 3754981"/>
                <a:gd name="connsiteY10" fmla="*/ 457200 h 1006736"/>
                <a:gd name="connsiteX11" fmla="*/ 3060196 w 3754981"/>
                <a:gd name="connsiteY11" fmla="*/ 175098 h 1006736"/>
                <a:gd name="connsiteX12" fmla="*/ 3342298 w 3754981"/>
                <a:gd name="connsiteY12" fmla="*/ 447472 h 1006736"/>
                <a:gd name="connsiteX13" fmla="*/ 3488213 w 3754981"/>
                <a:gd name="connsiteY13" fmla="*/ 671208 h 1006736"/>
                <a:gd name="connsiteX14" fmla="*/ 3716871 w 3754981"/>
                <a:gd name="connsiteY14" fmla="*/ 837628 h 1006736"/>
                <a:gd name="connsiteX15" fmla="*/ 3716872 w 3754981"/>
                <a:gd name="connsiteY15" fmla="*/ 1006735 h 1006736"/>
                <a:gd name="connsiteX0" fmla="*/ 0 w 3754981"/>
                <a:gd name="connsiteY0" fmla="*/ 1006736 h 1035432"/>
                <a:gd name="connsiteX1" fmla="*/ 258630 w 3754981"/>
                <a:gd name="connsiteY1" fmla="*/ 671208 h 1035432"/>
                <a:gd name="connsiteX2" fmla="*/ 589370 w 3754981"/>
                <a:gd name="connsiteY2" fmla="*/ 359923 h 1035432"/>
                <a:gd name="connsiteX3" fmla="*/ 910383 w 3754981"/>
                <a:gd name="connsiteY3" fmla="*/ 19455 h 1035432"/>
                <a:gd name="connsiteX4" fmla="*/ 1192485 w 3754981"/>
                <a:gd name="connsiteY4" fmla="*/ 476655 h 1035432"/>
                <a:gd name="connsiteX5" fmla="*/ 1610774 w 3754981"/>
                <a:gd name="connsiteY5" fmla="*/ 145915 h 1035432"/>
                <a:gd name="connsiteX6" fmla="*/ 1931787 w 3754981"/>
                <a:gd name="connsiteY6" fmla="*/ 573932 h 1035432"/>
                <a:gd name="connsiteX7" fmla="*/ 2136068 w 3754981"/>
                <a:gd name="connsiteY7" fmla="*/ 700391 h 1035432"/>
                <a:gd name="connsiteX8" fmla="*/ 2291711 w 3754981"/>
                <a:gd name="connsiteY8" fmla="*/ 466927 h 1035432"/>
                <a:gd name="connsiteX9" fmla="*/ 2544630 w 3754981"/>
                <a:gd name="connsiteY9" fmla="*/ 535021 h 1035432"/>
                <a:gd name="connsiteX10" fmla="*/ 2797549 w 3754981"/>
                <a:gd name="connsiteY10" fmla="*/ 457200 h 1035432"/>
                <a:gd name="connsiteX11" fmla="*/ 3060196 w 3754981"/>
                <a:gd name="connsiteY11" fmla="*/ 175098 h 1035432"/>
                <a:gd name="connsiteX12" fmla="*/ 3342298 w 3754981"/>
                <a:gd name="connsiteY12" fmla="*/ 447472 h 1035432"/>
                <a:gd name="connsiteX13" fmla="*/ 3488213 w 3754981"/>
                <a:gd name="connsiteY13" fmla="*/ 671208 h 1035432"/>
                <a:gd name="connsiteX14" fmla="*/ 3716871 w 3754981"/>
                <a:gd name="connsiteY14" fmla="*/ 837628 h 1035432"/>
                <a:gd name="connsiteX15" fmla="*/ 3716871 w 3754981"/>
                <a:gd name="connsiteY15" fmla="*/ 1035432 h 1035432"/>
                <a:gd name="connsiteX0" fmla="*/ 0 w 3716871"/>
                <a:gd name="connsiteY0" fmla="*/ 1006736 h 1035432"/>
                <a:gd name="connsiteX1" fmla="*/ 258630 w 3716871"/>
                <a:gd name="connsiteY1" fmla="*/ 671208 h 1035432"/>
                <a:gd name="connsiteX2" fmla="*/ 589370 w 3716871"/>
                <a:gd name="connsiteY2" fmla="*/ 359923 h 1035432"/>
                <a:gd name="connsiteX3" fmla="*/ 910383 w 3716871"/>
                <a:gd name="connsiteY3" fmla="*/ 19455 h 1035432"/>
                <a:gd name="connsiteX4" fmla="*/ 1192485 w 3716871"/>
                <a:gd name="connsiteY4" fmla="*/ 476655 h 1035432"/>
                <a:gd name="connsiteX5" fmla="*/ 1610774 w 3716871"/>
                <a:gd name="connsiteY5" fmla="*/ 145915 h 1035432"/>
                <a:gd name="connsiteX6" fmla="*/ 1931787 w 3716871"/>
                <a:gd name="connsiteY6" fmla="*/ 573932 h 1035432"/>
                <a:gd name="connsiteX7" fmla="*/ 2136068 w 3716871"/>
                <a:gd name="connsiteY7" fmla="*/ 700391 h 1035432"/>
                <a:gd name="connsiteX8" fmla="*/ 2291711 w 3716871"/>
                <a:gd name="connsiteY8" fmla="*/ 466927 h 1035432"/>
                <a:gd name="connsiteX9" fmla="*/ 2544630 w 3716871"/>
                <a:gd name="connsiteY9" fmla="*/ 535021 h 1035432"/>
                <a:gd name="connsiteX10" fmla="*/ 2797549 w 3716871"/>
                <a:gd name="connsiteY10" fmla="*/ 457200 h 1035432"/>
                <a:gd name="connsiteX11" fmla="*/ 3060196 w 3716871"/>
                <a:gd name="connsiteY11" fmla="*/ 175098 h 1035432"/>
                <a:gd name="connsiteX12" fmla="*/ 3342298 w 3716871"/>
                <a:gd name="connsiteY12" fmla="*/ 447472 h 1035432"/>
                <a:gd name="connsiteX13" fmla="*/ 3488213 w 3716871"/>
                <a:gd name="connsiteY13" fmla="*/ 671208 h 1035432"/>
                <a:gd name="connsiteX14" fmla="*/ 3716871 w 3716871"/>
                <a:gd name="connsiteY14" fmla="*/ 837628 h 1035432"/>
                <a:gd name="connsiteX15" fmla="*/ 3716871 w 3716871"/>
                <a:gd name="connsiteY15" fmla="*/ 1035432 h 1035432"/>
                <a:gd name="connsiteX0" fmla="*/ 0 w 3693604"/>
                <a:gd name="connsiteY0" fmla="*/ 1030683 h 1035432"/>
                <a:gd name="connsiteX1" fmla="*/ 235363 w 3693604"/>
                <a:gd name="connsiteY1" fmla="*/ 671208 h 1035432"/>
                <a:gd name="connsiteX2" fmla="*/ 566103 w 3693604"/>
                <a:gd name="connsiteY2" fmla="*/ 359923 h 1035432"/>
                <a:gd name="connsiteX3" fmla="*/ 887116 w 3693604"/>
                <a:gd name="connsiteY3" fmla="*/ 19455 h 1035432"/>
                <a:gd name="connsiteX4" fmla="*/ 1169218 w 3693604"/>
                <a:gd name="connsiteY4" fmla="*/ 476655 h 1035432"/>
                <a:gd name="connsiteX5" fmla="*/ 1587507 w 3693604"/>
                <a:gd name="connsiteY5" fmla="*/ 145915 h 1035432"/>
                <a:gd name="connsiteX6" fmla="*/ 1908520 w 3693604"/>
                <a:gd name="connsiteY6" fmla="*/ 573932 h 1035432"/>
                <a:gd name="connsiteX7" fmla="*/ 2112801 w 3693604"/>
                <a:gd name="connsiteY7" fmla="*/ 700391 h 1035432"/>
                <a:gd name="connsiteX8" fmla="*/ 2268444 w 3693604"/>
                <a:gd name="connsiteY8" fmla="*/ 466927 h 1035432"/>
                <a:gd name="connsiteX9" fmla="*/ 2521363 w 3693604"/>
                <a:gd name="connsiteY9" fmla="*/ 535021 h 1035432"/>
                <a:gd name="connsiteX10" fmla="*/ 2774282 w 3693604"/>
                <a:gd name="connsiteY10" fmla="*/ 457200 h 1035432"/>
                <a:gd name="connsiteX11" fmla="*/ 3036929 w 3693604"/>
                <a:gd name="connsiteY11" fmla="*/ 175098 h 1035432"/>
                <a:gd name="connsiteX12" fmla="*/ 3319031 w 3693604"/>
                <a:gd name="connsiteY12" fmla="*/ 447472 h 1035432"/>
                <a:gd name="connsiteX13" fmla="*/ 3464946 w 3693604"/>
                <a:gd name="connsiteY13" fmla="*/ 671208 h 1035432"/>
                <a:gd name="connsiteX14" fmla="*/ 3693604 w 3693604"/>
                <a:gd name="connsiteY14" fmla="*/ 837628 h 1035432"/>
                <a:gd name="connsiteX15" fmla="*/ 3693604 w 3693604"/>
                <a:gd name="connsiteY15" fmla="*/ 1035432 h 103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93604" h="1035432">
                  <a:moveTo>
                    <a:pt x="0" y="1030683"/>
                  </a:moveTo>
                  <a:cubicBezTo>
                    <a:pt x="69715" y="1020144"/>
                    <a:pt x="141013" y="783001"/>
                    <a:pt x="235363" y="671208"/>
                  </a:cubicBezTo>
                  <a:cubicBezTo>
                    <a:pt x="329713" y="559415"/>
                    <a:pt x="457478" y="468548"/>
                    <a:pt x="566103" y="359923"/>
                  </a:cubicBezTo>
                  <a:cubicBezTo>
                    <a:pt x="674728" y="251298"/>
                    <a:pt x="786597" y="0"/>
                    <a:pt x="887116" y="19455"/>
                  </a:cubicBezTo>
                  <a:cubicBezTo>
                    <a:pt x="987635" y="38910"/>
                    <a:pt x="1052486" y="455578"/>
                    <a:pt x="1169218" y="476655"/>
                  </a:cubicBezTo>
                  <a:cubicBezTo>
                    <a:pt x="1285950" y="497732"/>
                    <a:pt x="1464290" y="129702"/>
                    <a:pt x="1587507" y="145915"/>
                  </a:cubicBezTo>
                  <a:cubicBezTo>
                    <a:pt x="1710724" y="162128"/>
                    <a:pt x="1820971" y="481519"/>
                    <a:pt x="1908520" y="573932"/>
                  </a:cubicBezTo>
                  <a:cubicBezTo>
                    <a:pt x="1996069" y="666345"/>
                    <a:pt x="2052814" y="718225"/>
                    <a:pt x="2112801" y="700391"/>
                  </a:cubicBezTo>
                  <a:cubicBezTo>
                    <a:pt x="2172788" y="682557"/>
                    <a:pt x="2200350" y="494489"/>
                    <a:pt x="2268444" y="466927"/>
                  </a:cubicBezTo>
                  <a:cubicBezTo>
                    <a:pt x="2336538" y="439365"/>
                    <a:pt x="2437057" y="536642"/>
                    <a:pt x="2521363" y="535021"/>
                  </a:cubicBezTo>
                  <a:cubicBezTo>
                    <a:pt x="2605669" y="533400"/>
                    <a:pt x="2688355" y="517187"/>
                    <a:pt x="2774282" y="457200"/>
                  </a:cubicBezTo>
                  <a:cubicBezTo>
                    <a:pt x="2860209" y="397213"/>
                    <a:pt x="2946138" y="176719"/>
                    <a:pt x="3036929" y="175098"/>
                  </a:cubicBezTo>
                  <a:cubicBezTo>
                    <a:pt x="3127721" y="173477"/>
                    <a:pt x="3247695" y="364787"/>
                    <a:pt x="3319031" y="447472"/>
                  </a:cubicBezTo>
                  <a:cubicBezTo>
                    <a:pt x="3390367" y="530157"/>
                    <a:pt x="3402517" y="606182"/>
                    <a:pt x="3464946" y="671208"/>
                  </a:cubicBezTo>
                  <a:cubicBezTo>
                    <a:pt x="3527375" y="736234"/>
                    <a:pt x="3655494" y="776924"/>
                    <a:pt x="3693604" y="837628"/>
                  </a:cubicBezTo>
                  <a:lnTo>
                    <a:pt x="3693604" y="1035432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charset="0"/>
              </a:endParaRPr>
            </a:p>
          </p:txBody>
        </p:sp>
        <p:cxnSp>
          <p:nvCxnSpPr>
            <p:cNvPr id="113" name="Connettore 2 112"/>
            <p:cNvCxnSpPr/>
            <p:nvPr/>
          </p:nvCxnSpPr>
          <p:spPr>
            <a:xfrm>
              <a:off x="2230153" y="5126028"/>
              <a:ext cx="4433631" cy="4749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2 113"/>
            <p:cNvCxnSpPr/>
            <p:nvPr/>
          </p:nvCxnSpPr>
          <p:spPr>
            <a:xfrm rot="5400000" flipH="1" flipV="1">
              <a:off x="3505438" y="4457676"/>
              <a:ext cx="1665280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6" name="Object 2"/>
            <p:cNvGraphicFramePr>
              <a:graphicFrameLocks noChangeAspect="1"/>
            </p:cNvGraphicFramePr>
            <p:nvPr/>
          </p:nvGraphicFramePr>
          <p:xfrm>
            <a:off x="2106598" y="5130777"/>
            <a:ext cx="715963" cy="369887"/>
          </p:xfrm>
          <a:graphic>
            <a:graphicData uri="http://schemas.openxmlformats.org/presentationml/2006/ole">
              <p:oleObj spid="_x0000_s38942" name="Equazione" r:id="rId23" imgW="342720" imgH="177480" progId="Equation.3">
                <p:embed/>
              </p:oleObj>
            </a:graphicData>
          </a:graphic>
        </p:graphicFrame>
        <p:graphicFrame>
          <p:nvGraphicFramePr>
            <p:cNvPr id="117" name="Object 2"/>
            <p:cNvGraphicFramePr>
              <a:graphicFrameLocks noChangeAspect="1"/>
            </p:cNvGraphicFramePr>
            <p:nvPr/>
          </p:nvGraphicFramePr>
          <p:xfrm>
            <a:off x="5918211" y="5130777"/>
            <a:ext cx="476250" cy="369887"/>
          </p:xfrm>
          <a:graphic>
            <a:graphicData uri="http://schemas.openxmlformats.org/presentationml/2006/ole">
              <p:oleObj spid="_x0000_s38943" name="Equazione" r:id="rId24" imgW="228600" imgH="177480" progId="Equation.3">
                <p:embed/>
              </p:oleObj>
            </a:graphicData>
          </a:graphic>
        </p:graphicFrame>
        <p:graphicFrame>
          <p:nvGraphicFramePr>
            <p:cNvPr id="119" name="Object 2"/>
            <p:cNvGraphicFramePr>
              <a:graphicFrameLocks noChangeAspect="1"/>
            </p:cNvGraphicFramePr>
            <p:nvPr/>
          </p:nvGraphicFramePr>
          <p:xfrm>
            <a:off x="6662753" y="4839506"/>
            <a:ext cx="374650" cy="581025"/>
          </p:xfrm>
          <a:graphic>
            <a:graphicData uri="http://schemas.openxmlformats.org/presentationml/2006/ole">
              <p:oleObj spid="_x0000_s38945" name="Equazione" r:id="rId25" imgW="139680" imgH="215640" progId="Equation.3">
                <p:embed/>
              </p:oleObj>
            </a:graphicData>
          </a:graphic>
        </p:graphicFrame>
        <p:graphicFrame>
          <p:nvGraphicFramePr>
            <p:cNvPr id="120" name="Object 2"/>
            <p:cNvGraphicFramePr>
              <a:graphicFrameLocks noChangeAspect="1"/>
            </p:cNvGraphicFramePr>
            <p:nvPr/>
          </p:nvGraphicFramePr>
          <p:xfrm>
            <a:off x="2998787" y="3229746"/>
            <a:ext cx="1265238" cy="581025"/>
          </p:xfrm>
          <a:graphic>
            <a:graphicData uri="http://schemas.openxmlformats.org/presentationml/2006/ole">
              <p:oleObj spid="_x0000_s38946" name="Equazione" r:id="rId26" imgW="469800" imgH="215640" progId="Equation.3">
                <p:embed/>
              </p:oleObj>
            </a:graphicData>
          </a:graphic>
        </p:graphicFrame>
        <p:sp>
          <p:nvSpPr>
            <p:cNvPr id="89" name="CasellaDiTesto 88"/>
            <p:cNvSpPr txBox="1"/>
            <p:nvPr/>
          </p:nvSpPr>
          <p:spPr>
            <a:xfrm>
              <a:off x="3679561" y="4500570"/>
              <a:ext cx="606687" cy="605909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2800" b="1" smtClean="0">
                  <a:latin typeface="+mj-lt"/>
                </a:rPr>
                <a:t>1</a:t>
              </a:r>
              <a:endParaRPr lang="it-IT" sz="2800" b="1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"/>
                            </p:stCondLst>
                            <p:childTnLst>
                              <p:par>
                                <p:cTn id="3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" fill="hold"/>
                                        <p:tgtEl>
                                          <p:spTgt spid="7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6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ntr" presetSubtype="37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"/>
                            </p:stCondLst>
                            <p:childTnLst>
                              <p:par>
                                <p:cTn id="95" presetID="16" presetClass="entr" presetSubtype="37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128" grpId="0"/>
      <p:bldP spid="128" grpId="1"/>
      <p:bldP spid="129" grpId="0"/>
      <p:bldP spid="129" grpId="1"/>
      <p:bldP spid="130" grpId="2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ttangolo 74"/>
          <p:cNvSpPr/>
          <p:nvPr/>
        </p:nvSpPr>
        <p:spPr>
          <a:xfrm>
            <a:off x="5429256" y="4237026"/>
            <a:ext cx="500066" cy="714380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47000">
                <a:schemeClr val="tx1">
                  <a:lumMod val="75000"/>
                  <a:lumOff val="25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sunrise" dir="t"/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Rettangolo 79"/>
          <p:cNvSpPr/>
          <p:nvPr/>
        </p:nvSpPr>
        <p:spPr>
          <a:xfrm>
            <a:off x="4893471" y="4237026"/>
            <a:ext cx="500066" cy="714380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47000">
                <a:schemeClr val="tx1">
                  <a:lumMod val="75000"/>
                  <a:lumOff val="25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sunrise" dir="t"/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Rettangolo 80"/>
          <p:cNvSpPr/>
          <p:nvPr/>
        </p:nvSpPr>
        <p:spPr>
          <a:xfrm>
            <a:off x="4321967" y="4237026"/>
            <a:ext cx="500066" cy="714380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47000">
                <a:schemeClr val="tx1">
                  <a:lumMod val="75000"/>
                  <a:lumOff val="25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sunrise" dir="t"/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Rettangolo 81"/>
          <p:cNvSpPr/>
          <p:nvPr/>
        </p:nvSpPr>
        <p:spPr>
          <a:xfrm>
            <a:off x="3750463" y="4237026"/>
            <a:ext cx="500066" cy="714380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47000">
                <a:schemeClr val="tx1">
                  <a:lumMod val="75000"/>
                  <a:lumOff val="25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sunrise" dir="t"/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Rettangolo 82"/>
          <p:cNvSpPr/>
          <p:nvPr/>
        </p:nvSpPr>
        <p:spPr>
          <a:xfrm>
            <a:off x="3178959" y="4237026"/>
            <a:ext cx="500066" cy="714380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47000">
                <a:schemeClr val="tx1">
                  <a:lumMod val="75000"/>
                  <a:lumOff val="25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sunrise" dir="t"/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Measurement Errors:</a:t>
            </a:r>
            <a:br>
              <a:rPr lang="it-IT" smtClean="0"/>
            </a:br>
            <a:r>
              <a:rPr lang="it-IT" sz="2800" smtClean="0"/>
              <a:t>Saturation Error</a:t>
            </a:r>
            <a:endParaRPr lang="it-IT" sz="280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grpSp>
        <p:nvGrpSpPr>
          <p:cNvPr id="17" name="Gruppo 16"/>
          <p:cNvGrpSpPr/>
          <p:nvPr/>
        </p:nvGrpSpPr>
        <p:grpSpPr>
          <a:xfrm>
            <a:off x="5444289" y="4227805"/>
            <a:ext cx="470000" cy="1844401"/>
            <a:chOff x="1800951" y="3364056"/>
            <a:chExt cx="470000" cy="1844401"/>
          </a:xfrm>
        </p:grpSpPr>
        <p:sp>
          <p:nvSpPr>
            <p:cNvPr id="7" name="CasellaDiTesto 6"/>
            <p:cNvSpPr txBox="1"/>
            <p:nvPr/>
          </p:nvSpPr>
          <p:spPr>
            <a:xfrm>
              <a:off x="1800951" y="3364056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4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it-IT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800951" y="3929068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4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it-IT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1800951" y="4500571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4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it-IT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4908504" y="4227805"/>
            <a:ext cx="470000" cy="1844401"/>
            <a:chOff x="1800951" y="3364056"/>
            <a:chExt cx="470000" cy="1844401"/>
          </a:xfrm>
        </p:grpSpPr>
        <p:sp>
          <p:nvSpPr>
            <p:cNvPr id="29" name="CasellaDiTesto 28"/>
            <p:cNvSpPr txBox="1"/>
            <p:nvPr/>
          </p:nvSpPr>
          <p:spPr>
            <a:xfrm>
              <a:off x="1800951" y="3364056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4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it-IT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1800951" y="3929068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4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it-IT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1800951" y="4500571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4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it-IT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4337000" y="4227805"/>
            <a:ext cx="470000" cy="1844401"/>
            <a:chOff x="1800951" y="3364056"/>
            <a:chExt cx="470000" cy="1844401"/>
          </a:xfrm>
        </p:grpSpPr>
        <p:sp>
          <p:nvSpPr>
            <p:cNvPr id="36" name="CasellaDiTesto 35"/>
            <p:cNvSpPr txBox="1"/>
            <p:nvPr/>
          </p:nvSpPr>
          <p:spPr>
            <a:xfrm>
              <a:off x="1800951" y="3364056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4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it-IT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1800951" y="3929068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4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it-IT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1800951" y="4500571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4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it-IT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3765496" y="4227805"/>
            <a:ext cx="470000" cy="1844401"/>
            <a:chOff x="1800951" y="3364056"/>
            <a:chExt cx="470000" cy="1844401"/>
          </a:xfrm>
        </p:grpSpPr>
        <p:sp>
          <p:nvSpPr>
            <p:cNvPr id="43" name="CasellaDiTesto 42"/>
            <p:cNvSpPr txBox="1"/>
            <p:nvPr/>
          </p:nvSpPr>
          <p:spPr>
            <a:xfrm>
              <a:off x="1800951" y="3364056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4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it-IT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1800951" y="3929068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4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it-IT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1800951" y="4500571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4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it-IT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3193992" y="4227805"/>
            <a:ext cx="470000" cy="1844401"/>
            <a:chOff x="1800951" y="3364056"/>
            <a:chExt cx="470000" cy="1844401"/>
          </a:xfrm>
        </p:grpSpPr>
        <p:sp>
          <p:nvSpPr>
            <p:cNvPr id="50" name="CasellaDiTesto 49"/>
            <p:cNvSpPr txBox="1"/>
            <p:nvPr/>
          </p:nvSpPr>
          <p:spPr>
            <a:xfrm>
              <a:off x="1800951" y="3364056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4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it-IT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1800951" y="3929068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4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it-IT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1800951" y="4500571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4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it-IT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Rettangolo 53"/>
          <p:cNvSpPr/>
          <p:nvPr/>
        </p:nvSpPr>
        <p:spPr>
          <a:xfrm>
            <a:off x="3036082" y="4951404"/>
            <a:ext cx="3036115" cy="12858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7892" name="Object 2"/>
          <p:cNvGraphicFramePr>
            <a:graphicFrameLocks noChangeAspect="1"/>
          </p:cNvGraphicFramePr>
          <p:nvPr/>
        </p:nvGraphicFramePr>
        <p:xfrm>
          <a:off x="4235496" y="1714488"/>
          <a:ext cx="411162" cy="409575"/>
        </p:xfrm>
        <a:graphic>
          <a:graphicData uri="http://schemas.openxmlformats.org/presentationml/2006/ole">
            <p:oleObj spid="_x0000_s37892" name="Equazione" r:id="rId4" imgW="152280" imgH="152280" progId="Equation.3">
              <p:embed/>
            </p:oleObj>
          </a:graphicData>
        </a:graphic>
      </p:graphicFrame>
      <p:sp>
        <p:nvSpPr>
          <p:cNvPr id="61" name="Rettangolo 60"/>
          <p:cNvSpPr/>
          <p:nvPr/>
        </p:nvSpPr>
        <p:spPr>
          <a:xfrm>
            <a:off x="2964645" y="2951142"/>
            <a:ext cx="3036115" cy="12858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Segnaposto contenuto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Available bits</a:t>
            </a:r>
          </a:p>
          <a:p>
            <a:r>
              <a:rPr lang="it-IT" smtClean="0"/>
              <a:t>Timestamps represented</a:t>
            </a:r>
            <a:br>
              <a:rPr lang="it-IT" smtClean="0"/>
            </a:br>
            <a:r>
              <a:rPr lang="it-IT" smtClean="0"/>
              <a:t>modulo</a:t>
            </a:r>
            <a:endParaRPr lang="it-IT"/>
          </a:p>
        </p:txBody>
      </p:sp>
      <p:sp>
        <p:nvSpPr>
          <p:cNvPr id="60" name="Parentesi graffa aperta 59"/>
          <p:cNvSpPr/>
          <p:nvPr/>
        </p:nvSpPr>
        <p:spPr>
          <a:xfrm rot="5400000">
            <a:off x="4439628" y="2652077"/>
            <a:ext cx="178595" cy="2800790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9" name="Gruppo 58"/>
          <p:cNvGrpSpPr/>
          <p:nvPr/>
        </p:nvGrpSpPr>
        <p:grpSpPr>
          <a:xfrm>
            <a:off x="4000496" y="3470731"/>
            <a:ext cx="1169994" cy="492443"/>
            <a:chOff x="4044948" y="2452018"/>
            <a:chExt cx="1169994" cy="492443"/>
          </a:xfrm>
        </p:grpSpPr>
        <p:graphicFrame>
          <p:nvGraphicFramePr>
            <p:cNvPr id="57" name="Object 2"/>
            <p:cNvGraphicFramePr>
              <a:graphicFrameLocks noChangeAspect="1"/>
            </p:cNvGraphicFramePr>
            <p:nvPr/>
          </p:nvGraphicFramePr>
          <p:xfrm>
            <a:off x="4044948" y="2511736"/>
            <a:ext cx="411162" cy="409575"/>
          </p:xfrm>
          <a:graphic>
            <a:graphicData uri="http://schemas.openxmlformats.org/presentationml/2006/ole">
              <p:oleObj spid="_x0000_s37893" name="Equazione" r:id="rId5" imgW="152280" imgH="152280" progId="Equation.3">
                <p:embed/>
              </p:oleObj>
            </a:graphicData>
          </a:graphic>
        </p:graphicFrame>
        <p:sp>
          <p:nvSpPr>
            <p:cNvPr id="58" name="CasellaDiTesto 57"/>
            <p:cNvSpPr txBox="1"/>
            <p:nvPr/>
          </p:nvSpPr>
          <p:spPr>
            <a:xfrm>
              <a:off x="4471149" y="2452018"/>
              <a:ext cx="74379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t-IT" sz="3200" smtClean="0">
                  <a:solidFill>
                    <a:schemeClr val="bg1"/>
                  </a:solidFill>
                  <a:latin typeface="+mj-lt"/>
                </a:rPr>
                <a:t>bits</a:t>
              </a:r>
              <a:endParaRPr lang="it-IT" sz="320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62" name="Object 2"/>
          <p:cNvGraphicFramePr>
            <a:graphicFrameLocks noChangeAspect="1"/>
          </p:cNvGraphicFramePr>
          <p:nvPr/>
        </p:nvGraphicFramePr>
        <p:xfrm>
          <a:off x="2498722" y="2677907"/>
          <a:ext cx="1644650" cy="546100"/>
        </p:xfrm>
        <a:graphic>
          <a:graphicData uri="http://schemas.openxmlformats.org/presentationml/2006/ole">
            <p:oleObj spid="_x0000_s37894" name="Equazione" r:id="rId6" imgW="609480" imgH="203040" progId="Equation.3">
              <p:embed/>
            </p:oleObj>
          </a:graphicData>
        </a:graphic>
      </p:graphicFrame>
      <p:graphicFrame>
        <p:nvGraphicFramePr>
          <p:cNvPr id="63" name="Object 2"/>
          <p:cNvGraphicFramePr>
            <a:graphicFrameLocks noChangeAspect="1"/>
          </p:cNvGraphicFramePr>
          <p:nvPr/>
        </p:nvGraphicFramePr>
        <p:xfrm>
          <a:off x="6072197" y="4357694"/>
          <a:ext cx="1027113" cy="546100"/>
        </p:xfrm>
        <a:graphic>
          <a:graphicData uri="http://schemas.openxmlformats.org/presentationml/2006/ole">
            <p:oleObj spid="_x0000_s37895" name="Equazione" r:id="rId7" imgW="380880" imgH="203040" progId="Equation.3">
              <p:embed/>
            </p:oleObj>
          </a:graphicData>
        </a:graphic>
      </p:graphicFrame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2791619" y="5622925"/>
          <a:ext cx="3560763" cy="614363"/>
        </p:xfrm>
        <a:graphic>
          <a:graphicData uri="http://schemas.openxmlformats.org/presentationml/2006/ole">
            <p:oleObj spid="_x0000_s37896" name="Equazione" r:id="rId8" imgW="1320480" imgH="228600" progId="Equation.3">
              <p:embed/>
            </p:oleObj>
          </a:graphicData>
        </a:graphic>
      </p:graphicFrame>
      <p:grpSp>
        <p:nvGrpSpPr>
          <p:cNvPr id="95" name="Gruppo 94"/>
          <p:cNvGrpSpPr/>
          <p:nvPr/>
        </p:nvGrpSpPr>
        <p:grpSpPr>
          <a:xfrm>
            <a:off x="1312056" y="3224007"/>
            <a:ext cx="6519889" cy="3331788"/>
            <a:chOff x="403996" y="6502070"/>
            <a:chExt cx="6519889" cy="3331788"/>
          </a:xfrm>
        </p:grpSpPr>
        <p:cxnSp>
          <p:nvCxnSpPr>
            <p:cNvPr id="67" name="Connettore 2 66"/>
            <p:cNvCxnSpPr/>
            <p:nvPr/>
          </p:nvCxnSpPr>
          <p:spPr>
            <a:xfrm>
              <a:off x="1145351" y="9398523"/>
              <a:ext cx="4857784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2 67"/>
            <p:cNvCxnSpPr/>
            <p:nvPr/>
          </p:nvCxnSpPr>
          <p:spPr>
            <a:xfrm rot="5400000" flipH="1" flipV="1">
              <a:off x="89776" y="8328899"/>
              <a:ext cx="2466238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CasellaDiTesto 68"/>
            <p:cNvSpPr txBox="1"/>
            <p:nvPr/>
          </p:nvSpPr>
          <p:spPr>
            <a:xfrm>
              <a:off x="1301440" y="9372193"/>
              <a:ext cx="380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smtClean="0">
                  <a:solidFill>
                    <a:schemeClr val="bg1"/>
                  </a:solidFill>
                  <a:latin typeface="+mj-lt"/>
                </a:rPr>
                <a:t>0</a:t>
              </a:r>
              <a:endParaRPr lang="it-IT" sz="2400">
                <a:solidFill>
                  <a:schemeClr val="bg1"/>
                </a:solidFill>
                <a:latin typeface="+mj-lt"/>
              </a:endParaRPr>
            </a:p>
          </p:txBody>
        </p:sp>
        <p:graphicFrame>
          <p:nvGraphicFramePr>
            <p:cNvPr id="70" name="Object 2"/>
            <p:cNvGraphicFramePr>
              <a:graphicFrameLocks noChangeAspect="1"/>
            </p:cNvGraphicFramePr>
            <p:nvPr/>
          </p:nvGraphicFramePr>
          <p:xfrm>
            <a:off x="2230348" y="9401572"/>
            <a:ext cx="266700" cy="371475"/>
          </p:xfrm>
          <a:graphic>
            <a:graphicData uri="http://schemas.openxmlformats.org/presentationml/2006/ole">
              <p:oleObj spid="_x0000_s37897" name="Equazione" r:id="rId9" imgW="126720" imgH="177480" progId="Equation.3">
                <p:embed/>
              </p:oleObj>
            </a:graphicData>
          </a:graphic>
        </p:graphicFrame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6003135" y="9111059"/>
            <a:ext cx="920750" cy="581025"/>
          </p:xfrm>
          <a:graphic>
            <a:graphicData uri="http://schemas.openxmlformats.org/presentationml/2006/ole">
              <p:oleObj spid="_x0000_s37900" name="Equazione" r:id="rId10" imgW="342720" imgH="215640" progId="Equation.3">
                <p:embed/>
              </p:oleObj>
            </a:graphicData>
          </a:graphic>
        </p:graphicFrame>
        <p:graphicFrame>
          <p:nvGraphicFramePr>
            <p:cNvPr id="74" name="Object 2"/>
            <p:cNvGraphicFramePr>
              <a:graphicFrameLocks noChangeAspect="1"/>
            </p:cNvGraphicFramePr>
            <p:nvPr/>
          </p:nvGraphicFramePr>
          <p:xfrm>
            <a:off x="403996" y="6502070"/>
            <a:ext cx="1812925" cy="581025"/>
          </p:xfrm>
          <a:graphic>
            <a:graphicData uri="http://schemas.openxmlformats.org/presentationml/2006/ole">
              <p:oleObj spid="_x0000_s37901" name="Equazione" r:id="rId11" imgW="672840" imgH="215640" progId="Equation.3">
                <p:embed/>
              </p:oleObj>
            </a:graphicData>
          </a:graphic>
        </p:graphicFrame>
        <p:sp>
          <p:nvSpPr>
            <p:cNvPr id="76" name="Figura a mano libera 75"/>
            <p:cNvSpPr/>
            <p:nvPr/>
          </p:nvSpPr>
          <p:spPr>
            <a:xfrm>
              <a:off x="1293149" y="7573640"/>
              <a:ext cx="1070549" cy="1827931"/>
            </a:xfrm>
            <a:custGeom>
              <a:avLst/>
              <a:gdLst>
                <a:gd name="connsiteX0" fmla="*/ 0 w 3194613"/>
                <a:gd name="connsiteY0" fmla="*/ 1209554 h 1211483"/>
                <a:gd name="connsiteX1" fmla="*/ 208345 w 3194613"/>
                <a:gd name="connsiteY1" fmla="*/ 1035934 h 1211483"/>
                <a:gd name="connsiteX2" fmla="*/ 486137 w 3194613"/>
                <a:gd name="connsiteY2" fmla="*/ 156258 h 1211483"/>
                <a:gd name="connsiteX3" fmla="*/ 891251 w 3194613"/>
                <a:gd name="connsiteY3" fmla="*/ 98385 h 1211483"/>
                <a:gd name="connsiteX4" fmla="*/ 1157469 w 3194613"/>
                <a:gd name="connsiteY4" fmla="*/ 653970 h 1211483"/>
                <a:gd name="connsiteX5" fmla="*/ 1759352 w 3194613"/>
                <a:gd name="connsiteY5" fmla="*/ 908613 h 1211483"/>
                <a:gd name="connsiteX6" fmla="*/ 3194613 w 3194613"/>
                <a:gd name="connsiteY6" fmla="*/ 1082233 h 1211483"/>
                <a:gd name="connsiteX0" fmla="*/ 0 w 3194613"/>
                <a:gd name="connsiteY0" fmla="*/ 1215342 h 1217271"/>
                <a:gd name="connsiteX1" fmla="*/ 208345 w 3194613"/>
                <a:gd name="connsiteY1" fmla="*/ 1041722 h 1217271"/>
                <a:gd name="connsiteX2" fmla="*/ 486137 w 3194613"/>
                <a:gd name="connsiteY2" fmla="*/ 162046 h 1217271"/>
                <a:gd name="connsiteX3" fmla="*/ 694481 w 3194613"/>
                <a:gd name="connsiteY3" fmla="*/ 69449 h 1217271"/>
                <a:gd name="connsiteX4" fmla="*/ 891251 w 3194613"/>
                <a:gd name="connsiteY4" fmla="*/ 104173 h 1217271"/>
                <a:gd name="connsiteX5" fmla="*/ 1157469 w 3194613"/>
                <a:gd name="connsiteY5" fmla="*/ 659758 h 1217271"/>
                <a:gd name="connsiteX6" fmla="*/ 1759352 w 3194613"/>
                <a:gd name="connsiteY6" fmla="*/ 914401 h 1217271"/>
                <a:gd name="connsiteX7" fmla="*/ 3194613 w 3194613"/>
                <a:gd name="connsiteY7" fmla="*/ 1088021 h 1217271"/>
                <a:gd name="connsiteX0" fmla="*/ 0 w 3194613"/>
                <a:gd name="connsiteY0" fmla="*/ 1328637 h 1330566"/>
                <a:gd name="connsiteX1" fmla="*/ 208345 w 3194613"/>
                <a:gd name="connsiteY1" fmla="*/ 1155017 h 1330566"/>
                <a:gd name="connsiteX2" fmla="*/ 486137 w 3194613"/>
                <a:gd name="connsiteY2" fmla="*/ 275341 h 1330566"/>
                <a:gd name="connsiteX3" fmla="*/ 685027 w 3194613"/>
                <a:gd name="connsiteY3" fmla="*/ 9646 h 1330566"/>
                <a:gd name="connsiteX4" fmla="*/ 891251 w 3194613"/>
                <a:gd name="connsiteY4" fmla="*/ 217468 h 1330566"/>
                <a:gd name="connsiteX5" fmla="*/ 1157469 w 3194613"/>
                <a:gd name="connsiteY5" fmla="*/ 773053 h 1330566"/>
                <a:gd name="connsiteX6" fmla="*/ 1759352 w 3194613"/>
                <a:gd name="connsiteY6" fmla="*/ 1027696 h 1330566"/>
                <a:gd name="connsiteX7" fmla="*/ 3194613 w 3194613"/>
                <a:gd name="connsiteY7" fmla="*/ 1201316 h 1330566"/>
                <a:gd name="connsiteX0" fmla="*/ 0 w 3194613"/>
                <a:gd name="connsiteY0" fmla="*/ 1332399 h 1333363"/>
                <a:gd name="connsiteX1" fmla="*/ 208345 w 3194613"/>
                <a:gd name="connsiteY1" fmla="*/ 1158779 h 1333363"/>
                <a:gd name="connsiteX2" fmla="*/ 452823 w 3194613"/>
                <a:gd name="connsiteY2" fmla="*/ 301681 h 1333363"/>
                <a:gd name="connsiteX3" fmla="*/ 685027 w 3194613"/>
                <a:gd name="connsiteY3" fmla="*/ 13408 h 1333363"/>
                <a:gd name="connsiteX4" fmla="*/ 891251 w 3194613"/>
                <a:gd name="connsiteY4" fmla="*/ 221230 h 1333363"/>
                <a:gd name="connsiteX5" fmla="*/ 1157469 w 3194613"/>
                <a:gd name="connsiteY5" fmla="*/ 776815 h 1333363"/>
                <a:gd name="connsiteX6" fmla="*/ 1759352 w 3194613"/>
                <a:gd name="connsiteY6" fmla="*/ 1031458 h 1333363"/>
                <a:gd name="connsiteX7" fmla="*/ 3194613 w 3194613"/>
                <a:gd name="connsiteY7" fmla="*/ 1205078 h 1333363"/>
                <a:gd name="connsiteX0" fmla="*/ 0 w 3194613"/>
                <a:gd name="connsiteY0" fmla="*/ 1320588 h 1321552"/>
                <a:gd name="connsiteX1" fmla="*/ 208345 w 3194613"/>
                <a:gd name="connsiteY1" fmla="*/ 1146968 h 1321552"/>
                <a:gd name="connsiteX2" fmla="*/ 452823 w 3194613"/>
                <a:gd name="connsiteY2" fmla="*/ 289870 h 1321552"/>
                <a:gd name="connsiteX3" fmla="*/ 685027 w 3194613"/>
                <a:gd name="connsiteY3" fmla="*/ 1597 h 1321552"/>
                <a:gd name="connsiteX4" fmla="*/ 923454 w 3194613"/>
                <a:gd name="connsiteY4" fmla="*/ 280286 h 1321552"/>
                <a:gd name="connsiteX5" fmla="*/ 1157469 w 3194613"/>
                <a:gd name="connsiteY5" fmla="*/ 765004 h 1321552"/>
                <a:gd name="connsiteX6" fmla="*/ 1759352 w 3194613"/>
                <a:gd name="connsiteY6" fmla="*/ 1019647 h 1321552"/>
                <a:gd name="connsiteX7" fmla="*/ 3194613 w 3194613"/>
                <a:gd name="connsiteY7" fmla="*/ 1193267 h 1321552"/>
                <a:gd name="connsiteX0" fmla="*/ 0 w 3194613"/>
                <a:gd name="connsiteY0" fmla="*/ 1320588 h 1321552"/>
                <a:gd name="connsiteX1" fmla="*/ 208345 w 3194613"/>
                <a:gd name="connsiteY1" fmla="*/ 1146968 h 1321552"/>
                <a:gd name="connsiteX2" fmla="*/ 452823 w 3194613"/>
                <a:gd name="connsiteY2" fmla="*/ 289870 h 1321552"/>
                <a:gd name="connsiteX3" fmla="*/ 685027 w 3194613"/>
                <a:gd name="connsiteY3" fmla="*/ 1597 h 1321552"/>
                <a:gd name="connsiteX4" fmla="*/ 923454 w 3194613"/>
                <a:gd name="connsiteY4" fmla="*/ 280286 h 1321552"/>
                <a:gd name="connsiteX5" fmla="*/ 1393838 w 3194613"/>
                <a:gd name="connsiteY5" fmla="*/ 779504 h 1321552"/>
                <a:gd name="connsiteX6" fmla="*/ 1759352 w 3194613"/>
                <a:gd name="connsiteY6" fmla="*/ 1019647 h 1321552"/>
                <a:gd name="connsiteX7" fmla="*/ 3194613 w 3194613"/>
                <a:gd name="connsiteY7" fmla="*/ 1193267 h 1321552"/>
                <a:gd name="connsiteX0" fmla="*/ 0 w 3194613"/>
                <a:gd name="connsiteY0" fmla="*/ 1320588 h 1321552"/>
                <a:gd name="connsiteX1" fmla="*/ 208345 w 3194613"/>
                <a:gd name="connsiteY1" fmla="*/ 1146968 h 1321552"/>
                <a:gd name="connsiteX2" fmla="*/ 452823 w 3194613"/>
                <a:gd name="connsiteY2" fmla="*/ 289870 h 1321552"/>
                <a:gd name="connsiteX3" fmla="*/ 685027 w 3194613"/>
                <a:gd name="connsiteY3" fmla="*/ 1597 h 1321552"/>
                <a:gd name="connsiteX4" fmla="*/ 923454 w 3194613"/>
                <a:gd name="connsiteY4" fmla="*/ 280286 h 1321552"/>
                <a:gd name="connsiteX5" fmla="*/ 1393838 w 3194613"/>
                <a:gd name="connsiteY5" fmla="*/ 779504 h 1321552"/>
                <a:gd name="connsiteX6" fmla="*/ 2036780 w 3194613"/>
                <a:gd name="connsiteY6" fmla="*/ 1057285 h 1321552"/>
                <a:gd name="connsiteX7" fmla="*/ 3194613 w 3194613"/>
                <a:gd name="connsiteY7" fmla="*/ 1193267 h 1321552"/>
                <a:gd name="connsiteX0" fmla="*/ 0 w 3194613"/>
                <a:gd name="connsiteY0" fmla="*/ 1321157 h 1322121"/>
                <a:gd name="connsiteX1" fmla="*/ 208345 w 3194613"/>
                <a:gd name="connsiteY1" fmla="*/ 1147537 h 1322121"/>
                <a:gd name="connsiteX2" fmla="*/ 452823 w 3194613"/>
                <a:gd name="connsiteY2" fmla="*/ 290439 h 1322121"/>
                <a:gd name="connsiteX3" fmla="*/ 685027 w 3194613"/>
                <a:gd name="connsiteY3" fmla="*/ 2166 h 1322121"/>
                <a:gd name="connsiteX4" fmla="*/ 1035686 w 3194613"/>
                <a:gd name="connsiteY4" fmla="*/ 303433 h 1322121"/>
                <a:gd name="connsiteX5" fmla="*/ 1393838 w 3194613"/>
                <a:gd name="connsiteY5" fmla="*/ 780073 h 1322121"/>
                <a:gd name="connsiteX6" fmla="*/ 2036780 w 3194613"/>
                <a:gd name="connsiteY6" fmla="*/ 1057854 h 1322121"/>
                <a:gd name="connsiteX7" fmla="*/ 3194613 w 3194613"/>
                <a:gd name="connsiteY7" fmla="*/ 1193836 h 1322121"/>
                <a:gd name="connsiteX0" fmla="*/ 0 w 3194613"/>
                <a:gd name="connsiteY0" fmla="*/ 1321157 h 1322121"/>
                <a:gd name="connsiteX1" fmla="*/ 208345 w 3194613"/>
                <a:gd name="connsiteY1" fmla="*/ 1147537 h 1322121"/>
                <a:gd name="connsiteX2" fmla="*/ 452823 w 3194613"/>
                <a:gd name="connsiteY2" fmla="*/ 290439 h 1322121"/>
                <a:gd name="connsiteX3" fmla="*/ 685027 w 3194613"/>
                <a:gd name="connsiteY3" fmla="*/ 2166 h 1322121"/>
                <a:gd name="connsiteX4" fmla="*/ 1035686 w 3194613"/>
                <a:gd name="connsiteY4" fmla="*/ 303433 h 1322121"/>
                <a:gd name="connsiteX5" fmla="*/ 1393838 w 3194613"/>
                <a:gd name="connsiteY5" fmla="*/ 780073 h 1322121"/>
                <a:gd name="connsiteX6" fmla="*/ 2036780 w 3194613"/>
                <a:gd name="connsiteY6" fmla="*/ 1057854 h 1322121"/>
                <a:gd name="connsiteX7" fmla="*/ 3194613 w 3194613"/>
                <a:gd name="connsiteY7" fmla="*/ 1193836 h 1322121"/>
                <a:gd name="connsiteX0" fmla="*/ 0 w 3194613"/>
                <a:gd name="connsiteY0" fmla="*/ 1321157 h 1322121"/>
                <a:gd name="connsiteX1" fmla="*/ 208345 w 3194613"/>
                <a:gd name="connsiteY1" fmla="*/ 1147537 h 1322121"/>
                <a:gd name="connsiteX2" fmla="*/ 452823 w 3194613"/>
                <a:gd name="connsiteY2" fmla="*/ 290439 h 1322121"/>
                <a:gd name="connsiteX3" fmla="*/ 685027 w 3194613"/>
                <a:gd name="connsiteY3" fmla="*/ 2166 h 1322121"/>
                <a:gd name="connsiteX4" fmla="*/ 1035686 w 3194613"/>
                <a:gd name="connsiteY4" fmla="*/ 303433 h 1322121"/>
                <a:gd name="connsiteX5" fmla="*/ 1393838 w 3194613"/>
                <a:gd name="connsiteY5" fmla="*/ 780073 h 1322121"/>
                <a:gd name="connsiteX6" fmla="*/ 3194613 w 3194613"/>
                <a:gd name="connsiteY6" fmla="*/ 1193836 h 1322121"/>
                <a:gd name="connsiteX0" fmla="*/ 0 w 1393838"/>
                <a:gd name="connsiteY0" fmla="*/ 1321157 h 1322121"/>
                <a:gd name="connsiteX1" fmla="*/ 208345 w 1393838"/>
                <a:gd name="connsiteY1" fmla="*/ 1147537 h 1322121"/>
                <a:gd name="connsiteX2" fmla="*/ 452823 w 1393838"/>
                <a:gd name="connsiteY2" fmla="*/ 290439 h 1322121"/>
                <a:gd name="connsiteX3" fmla="*/ 685027 w 1393838"/>
                <a:gd name="connsiteY3" fmla="*/ 2166 h 1322121"/>
                <a:gd name="connsiteX4" fmla="*/ 1035686 w 1393838"/>
                <a:gd name="connsiteY4" fmla="*/ 303433 h 1322121"/>
                <a:gd name="connsiteX5" fmla="*/ 1393838 w 1393838"/>
                <a:gd name="connsiteY5" fmla="*/ 780073 h 1322121"/>
                <a:gd name="connsiteX0" fmla="*/ 0 w 1035686"/>
                <a:gd name="connsiteY0" fmla="*/ 1321157 h 1322121"/>
                <a:gd name="connsiteX1" fmla="*/ 208345 w 1035686"/>
                <a:gd name="connsiteY1" fmla="*/ 1147537 h 1322121"/>
                <a:gd name="connsiteX2" fmla="*/ 452823 w 1035686"/>
                <a:gd name="connsiteY2" fmla="*/ 290439 h 1322121"/>
                <a:gd name="connsiteX3" fmla="*/ 685027 w 1035686"/>
                <a:gd name="connsiteY3" fmla="*/ 2166 h 1322121"/>
                <a:gd name="connsiteX4" fmla="*/ 1035686 w 1035686"/>
                <a:gd name="connsiteY4" fmla="*/ 303433 h 1322121"/>
                <a:gd name="connsiteX0" fmla="*/ 0 w 1035686"/>
                <a:gd name="connsiteY0" fmla="*/ 1336258 h 1337222"/>
                <a:gd name="connsiteX1" fmla="*/ 208345 w 1035686"/>
                <a:gd name="connsiteY1" fmla="*/ 1162638 h 1337222"/>
                <a:gd name="connsiteX2" fmla="*/ 452823 w 1035686"/>
                <a:gd name="connsiteY2" fmla="*/ 305540 h 1337222"/>
                <a:gd name="connsiteX3" fmla="*/ 685027 w 1035686"/>
                <a:gd name="connsiteY3" fmla="*/ 17267 h 1337222"/>
                <a:gd name="connsiteX4" fmla="*/ 902826 w 1035686"/>
                <a:gd name="connsiteY4" fmla="*/ 201940 h 1337222"/>
                <a:gd name="connsiteX5" fmla="*/ 1035686 w 1035686"/>
                <a:gd name="connsiteY5" fmla="*/ 318534 h 1337222"/>
                <a:gd name="connsiteX0" fmla="*/ 0 w 1072367"/>
                <a:gd name="connsiteY0" fmla="*/ 1354310 h 1355274"/>
                <a:gd name="connsiteX1" fmla="*/ 208345 w 1072367"/>
                <a:gd name="connsiteY1" fmla="*/ 1180690 h 1355274"/>
                <a:gd name="connsiteX2" fmla="*/ 452823 w 1072367"/>
                <a:gd name="connsiteY2" fmla="*/ 323592 h 1355274"/>
                <a:gd name="connsiteX3" fmla="*/ 685027 w 1072367"/>
                <a:gd name="connsiteY3" fmla="*/ 35319 h 1355274"/>
                <a:gd name="connsiteX4" fmla="*/ 902826 w 1072367"/>
                <a:gd name="connsiteY4" fmla="*/ 219992 h 1355274"/>
                <a:gd name="connsiteX5" fmla="*/ 1072367 w 1072367"/>
                <a:gd name="connsiteY5" fmla="*/ 1355274 h 1355274"/>
                <a:gd name="connsiteX0" fmla="*/ 0 w 1086495"/>
                <a:gd name="connsiteY0" fmla="*/ 1320729 h 1321693"/>
                <a:gd name="connsiteX1" fmla="*/ 208345 w 1086495"/>
                <a:gd name="connsiteY1" fmla="*/ 1147109 h 1321693"/>
                <a:gd name="connsiteX2" fmla="*/ 452823 w 1086495"/>
                <a:gd name="connsiteY2" fmla="*/ 290011 h 1321693"/>
                <a:gd name="connsiteX3" fmla="*/ 685027 w 1086495"/>
                <a:gd name="connsiteY3" fmla="*/ 1738 h 1321693"/>
                <a:gd name="connsiteX4" fmla="*/ 1021938 w 1086495"/>
                <a:gd name="connsiteY4" fmla="*/ 279580 h 1321693"/>
                <a:gd name="connsiteX5" fmla="*/ 1072367 w 1086495"/>
                <a:gd name="connsiteY5" fmla="*/ 1321693 h 1321693"/>
                <a:gd name="connsiteX0" fmla="*/ 0 w 1072367"/>
                <a:gd name="connsiteY0" fmla="*/ 1320729 h 1321693"/>
                <a:gd name="connsiteX1" fmla="*/ 208345 w 1072367"/>
                <a:gd name="connsiteY1" fmla="*/ 1147109 h 1321693"/>
                <a:gd name="connsiteX2" fmla="*/ 452823 w 1072367"/>
                <a:gd name="connsiteY2" fmla="*/ 290011 h 1321693"/>
                <a:gd name="connsiteX3" fmla="*/ 685027 w 1072367"/>
                <a:gd name="connsiteY3" fmla="*/ 1738 h 1321693"/>
                <a:gd name="connsiteX4" fmla="*/ 1021938 w 1072367"/>
                <a:gd name="connsiteY4" fmla="*/ 279580 h 1321693"/>
                <a:gd name="connsiteX5" fmla="*/ 1072367 w 1072367"/>
                <a:gd name="connsiteY5" fmla="*/ 1321693 h 1321693"/>
                <a:gd name="connsiteX0" fmla="*/ 0 w 1021938"/>
                <a:gd name="connsiteY0" fmla="*/ 1320729 h 1321693"/>
                <a:gd name="connsiteX1" fmla="*/ 208345 w 1021938"/>
                <a:gd name="connsiteY1" fmla="*/ 1147109 h 1321693"/>
                <a:gd name="connsiteX2" fmla="*/ 452823 w 1021938"/>
                <a:gd name="connsiteY2" fmla="*/ 290011 h 1321693"/>
                <a:gd name="connsiteX3" fmla="*/ 685027 w 1021938"/>
                <a:gd name="connsiteY3" fmla="*/ 1738 h 1321693"/>
                <a:gd name="connsiteX4" fmla="*/ 1021938 w 1021938"/>
                <a:gd name="connsiteY4" fmla="*/ 279580 h 1321693"/>
                <a:gd name="connsiteX5" fmla="*/ 1021938 w 1021938"/>
                <a:gd name="connsiteY5" fmla="*/ 1321693 h 132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1938" h="1321693">
                  <a:moveTo>
                    <a:pt x="0" y="1320729"/>
                  </a:moveTo>
                  <a:cubicBezTo>
                    <a:pt x="63661" y="1321693"/>
                    <a:pt x="132875" y="1318895"/>
                    <a:pt x="208345" y="1147109"/>
                  </a:cubicBezTo>
                  <a:cubicBezTo>
                    <a:pt x="283815" y="975323"/>
                    <a:pt x="373376" y="480906"/>
                    <a:pt x="452823" y="290011"/>
                  </a:cubicBezTo>
                  <a:cubicBezTo>
                    <a:pt x="532270" y="99116"/>
                    <a:pt x="590175" y="3476"/>
                    <a:pt x="685027" y="1738"/>
                  </a:cubicBezTo>
                  <a:cubicBezTo>
                    <a:pt x="779879" y="0"/>
                    <a:pt x="957381" y="59588"/>
                    <a:pt x="1021938" y="279580"/>
                  </a:cubicBezTo>
                  <a:lnTo>
                    <a:pt x="1021938" y="132169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bIns="540000" rtlCol="0" anchor="b" anchorCtr="0"/>
            <a:lstStyle/>
            <a:p>
              <a:pPr algn="r"/>
              <a:r>
                <a:rPr lang="it-IT" sz="2800" b="1" smtClean="0">
                  <a:latin typeface="+mj-lt"/>
                </a:rPr>
                <a:t>A</a:t>
              </a:r>
              <a:r>
                <a:rPr lang="it-IT" sz="2800" b="1" baseline="-25000" smtClean="0">
                  <a:latin typeface="+mj-lt"/>
                </a:rPr>
                <a:t>1</a:t>
              </a:r>
              <a:endParaRPr lang="it-IT" b="1">
                <a:latin typeface="+mj-lt"/>
              </a:endParaRPr>
            </a:p>
          </p:txBody>
        </p:sp>
        <p:sp>
          <p:nvSpPr>
            <p:cNvPr id="77" name="Figura a mano libera 76"/>
            <p:cNvSpPr/>
            <p:nvPr/>
          </p:nvSpPr>
          <p:spPr>
            <a:xfrm>
              <a:off x="2363697" y="7960304"/>
              <a:ext cx="1070548" cy="1441267"/>
            </a:xfrm>
            <a:custGeom>
              <a:avLst/>
              <a:gdLst>
                <a:gd name="connsiteX0" fmla="*/ 0 w 775504"/>
                <a:gd name="connsiteY0" fmla="*/ 0 h 1053296"/>
                <a:gd name="connsiteX1" fmla="*/ 150470 w 775504"/>
                <a:gd name="connsiteY1" fmla="*/ 277792 h 1053296"/>
                <a:gd name="connsiteX2" fmla="*/ 682906 w 775504"/>
                <a:gd name="connsiteY2" fmla="*/ 555584 h 1053296"/>
                <a:gd name="connsiteX3" fmla="*/ 706055 w 775504"/>
                <a:gd name="connsiteY3" fmla="*/ 1053296 h 1053296"/>
                <a:gd name="connsiteX0" fmla="*/ 0 w 706055"/>
                <a:gd name="connsiteY0" fmla="*/ 0 h 1053296"/>
                <a:gd name="connsiteX1" fmla="*/ 150470 w 706055"/>
                <a:gd name="connsiteY1" fmla="*/ 277792 h 1053296"/>
                <a:gd name="connsiteX2" fmla="*/ 682906 w 706055"/>
                <a:gd name="connsiteY2" fmla="*/ 555584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150470 w 706055"/>
                <a:gd name="connsiteY1" fmla="*/ 277792 h 1053296"/>
                <a:gd name="connsiteX2" fmla="*/ 682906 w 706055"/>
                <a:gd name="connsiteY2" fmla="*/ 555584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150470 w 706055"/>
                <a:gd name="connsiteY1" fmla="*/ 277792 h 1053296"/>
                <a:gd name="connsiteX2" fmla="*/ 706055 w 706055"/>
                <a:gd name="connsiteY2" fmla="*/ 560500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375266 w 706055"/>
                <a:gd name="connsiteY1" fmla="*/ 274748 h 1053296"/>
                <a:gd name="connsiteX2" fmla="*/ 706055 w 706055"/>
                <a:gd name="connsiteY2" fmla="*/ 560500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375266 w 706055"/>
                <a:gd name="connsiteY1" fmla="*/ 417624 h 1053296"/>
                <a:gd name="connsiteX2" fmla="*/ 706055 w 706055"/>
                <a:gd name="connsiteY2" fmla="*/ 560500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375266 w 706055"/>
                <a:gd name="connsiteY1" fmla="*/ 417624 h 1053296"/>
                <a:gd name="connsiteX2" fmla="*/ 706055 w 706055"/>
                <a:gd name="connsiteY2" fmla="*/ 560500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127322 w 706055"/>
                <a:gd name="connsiteY1" fmla="*/ 219919 h 1053296"/>
                <a:gd name="connsiteX2" fmla="*/ 375266 w 706055"/>
                <a:gd name="connsiteY2" fmla="*/ 417624 h 1053296"/>
                <a:gd name="connsiteX3" fmla="*/ 706055 w 706055"/>
                <a:gd name="connsiteY3" fmla="*/ 560500 h 1053296"/>
                <a:gd name="connsiteX4" fmla="*/ 706055 w 706055"/>
                <a:gd name="connsiteY4" fmla="*/ 1053296 h 1053296"/>
                <a:gd name="connsiteX0" fmla="*/ 0 w 706055"/>
                <a:gd name="connsiteY0" fmla="*/ 906176 h 942829"/>
                <a:gd name="connsiteX1" fmla="*/ 127322 w 706055"/>
                <a:gd name="connsiteY1" fmla="*/ 101210 h 942829"/>
                <a:gd name="connsiteX2" fmla="*/ 375266 w 706055"/>
                <a:gd name="connsiteY2" fmla="*/ 298915 h 942829"/>
                <a:gd name="connsiteX3" fmla="*/ 706055 w 706055"/>
                <a:gd name="connsiteY3" fmla="*/ 441791 h 942829"/>
                <a:gd name="connsiteX4" fmla="*/ 706055 w 706055"/>
                <a:gd name="connsiteY4" fmla="*/ 934587 h 942829"/>
                <a:gd name="connsiteX0" fmla="*/ 0 w 706055"/>
                <a:gd name="connsiteY0" fmla="*/ 1007386 h 1044039"/>
                <a:gd name="connsiteX1" fmla="*/ 68828 w 706055"/>
                <a:gd name="connsiteY1" fmla="*/ 101210 h 1044039"/>
                <a:gd name="connsiteX2" fmla="*/ 375266 w 706055"/>
                <a:gd name="connsiteY2" fmla="*/ 400125 h 1044039"/>
                <a:gd name="connsiteX3" fmla="*/ 706055 w 706055"/>
                <a:gd name="connsiteY3" fmla="*/ 543001 h 1044039"/>
                <a:gd name="connsiteX4" fmla="*/ 706055 w 706055"/>
                <a:gd name="connsiteY4" fmla="*/ 1035797 h 1044039"/>
                <a:gd name="connsiteX0" fmla="*/ 62544 w 768599"/>
                <a:gd name="connsiteY0" fmla="*/ 1108596 h 1145249"/>
                <a:gd name="connsiteX1" fmla="*/ 62544 w 768599"/>
                <a:gd name="connsiteY1" fmla="*/ 101210 h 1145249"/>
                <a:gd name="connsiteX2" fmla="*/ 437810 w 768599"/>
                <a:gd name="connsiteY2" fmla="*/ 501335 h 1145249"/>
                <a:gd name="connsiteX3" fmla="*/ 768599 w 768599"/>
                <a:gd name="connsiteY3" fmla="*/ 644211 h 1145249"/>
                <a:gd name="connsiteX4" fmla="*/ 768599 w 768599"/>
                <a:gd name="connsiteY4" fmla="*/ 1137007 h 1145249"/>
                <a:gd name="connsiteX0" fmla="*/ 8749 w 714804"/>
                <a:gd name="connsiteY0" fmla="*/ 994223 h 1030876"/>
                <a:gd name="connsiteX1" fmla="*/ 62544 w 714804"/>
                <a:gd name="connsiteY1" fmla="*/ 101210 h 1030876"/>
                <a:gd name="connsiteX2" fmla="*/ 384015 w 714804"/>
                <a:gd name="connsiteY2" fmla="*/ 386962 h 1030876"/>
                <a:gd name="connsiteX3" fmla="*/ 714804 w 714804"/>
                <a:gd name="connsiteY3" fmla="*/ 529838 h 1030876"/>
                <a:gd name="connsiteX4" fmla="*/ 714804 w 714804"/>
                <a:gd name="connsiteY4" fmla="*/ 1022634 h 1030876"/>
                <a:gd name="connsiteX0" fmla="*/ 59179 w 765234"/>
                <a:gd name="connsiteY0" fmla="*/ 1095433 h 1132086"/>
                <a:gd name="connsiteX1" fmla="*/ 62544 w 765234"/>
                <a:gd name="connsiteY1" fmla="*/ 101210 h 1132086"/>
                <a:gd name="connsiteX2" fmla="*/ 434445 w 765234"/>
                <a:gd name="connsiteY2" fmla="*/ 488172 h 1132086"/>
                <a:gd name="connsiteX3" fmla="*/ 765234 w 765234"/>
                <a:gd name="connsiteY3" fmla="*/ 631048 h 1132086"/>
                <a:gd name="connsiteX4" fmla="*/ 765234 w 765234"/>
                <a:gd name="connsiteY4" fmla="*/ 1123844 h 1132086"/>
                <a:gd name="connsiteX0" fmla="*/ 9864 w 775098"/>
                <a:gd name="connsiteY0" fmla="*/ 1138195 h 1174848"/>
                <a:gd name="connsiteX1" fmla="*/ 72408 w 775098"/>
                <a:gd name="connsiteY1" fmla="*/ 107319 h 1174848"/>
                <a:gd name="connsiteX2" fmla="*/ 444309 w 775098"/>
                <a:gd name="connsiteY2" fmla="*/ 494281 h 1174848"/>
                <a:gd name="connsiteX3" fmla="*/ 775098 w 775098"/>
                <a:gd name="connsiteY3" fmla="*/ 637157 h 1174848"/>
                <a:gd name="connsiteX4" fmla="*/ 775098 w 775098"/>
                <a:gd name="connsiteY4" fmla="*/ 1129953 h 1174848"/>
                <a:gd name="connsiteX0" fmla="*/ 61983 w 764673"/>
                <a:gd name="connsiteY0" fmla="*/ 1068419 h 1119985"/>
                <a:gd name="connsiteX1" fmla="*/ 61983 w 764673"/>
                <a:gd name="connsiteY1" fmla="*/ 97351 h 1119985"/>
                <a:gd name="connsiteX2" fmla="*/ 433884 w 764673"/>
                <a:gd name="connsiteY2" fmla="*/ 484313 h 1119985"/>
                <a:gd name="connsiteX3" fmla="*/ 764673 w 764673"/>
                <a:gd name="connsiteY3" fmla="*/ 627189 h 1119985"/>
                <a:gd name="connsiteX4" fmla="*/ 764673 w 764673"/>
                <a:gd name="connsiteY4" fmla="*/ 1119985 h 1119985"/>
                <a:gd name="connsiteX0" fmla="*/ 0 w 702690"/>
                <a:gd name="connsiteY0" fmla="*/ 1068419 h 1119985"/>
                <a:gd name="connsiteX1" fmla="*/ 0 w 702690"/>
                <a:gd name="connsiteY1" fmla="*/ 97351 h 1119985"/>
                <a:gd name="connsiteX2" fmla="*/ 371901 w 702690"/>
                <a:gd name="connsiteY2" fmla="*/ 484313 h 1119985"/>
                <a:gd name="connsiteX3" fmla="*/ 702690 w 702690"/>
                <a:gd name="connsiteY3" fmla="*/ 627189 h 1119985"/>
                <a:gd name="connsiteX4" fmla="*/ 702690 w 702690"/>
                <a:gd name="connsiteY4" fmla="*/ 1119985 h 1119985"/>
                <a:gd name="connsiteX0" fmla="*/ 0 w 702691"/>
                <a:gd name="connsiteY0" fmla="*/ 1097798 h 1119985"/>
                <a:gd name="connsiteX1" fmla="*/ 1 w 702691"/>
                <a:gd name="connsiteY1" fmla="*/ 97351 h 1119985"/>
                <a:gd name="connsiteX2" fmla="*/ 371902 w 702691"/>
                <a:gd name="connsiteY2" fmla="*/ 484313 h 1119985"/>
                <a:gd name="connsiteX3" fmla="*/ 702691 w 702691"/>
                <a:gd name="connsiteY3" fmla="*/ 627189 h 1119985"/>
                <a:gd name="connsiteX4" fmla="*/ 702691 w 702691"/>
                <a:gd name="connsiteY4" fmla="*/ 1119985 h 1119985"/>
                <a:gd name="connsiteX0" fmla="*/ 0 w 702691"/>
                <a:gd name="connsiteY0" fmla="*/ 1000447 h 1022634"/>
                <a:gd name="connsiteX1" fmla="*/ 1 w 702691"/>
                <a:gd name="connsiteY1" fmla="*/ 0 h 1022634"/>
                <a:gd name="connsiteX2" fmla="*/ 371902 w 702691"/>
                <a:gd name="connsiteY2" fmla="*/ 386962 h 1022634"/>
                <a:gd name="connsiteX3" fmla="*/ 702691 w 702691"/>
                <a:gd name="connsiteY3" fmla="*/ 529838 h 1022634"/>
                <a:gd name="connsiteX4" fmla="*/ 702691 w 702691"/>
                <a:gd name="connsiteY4" fmla="*/ 1022634 h 1022634"/>
                <a:gd name="connsiteX0" fmla="*/ 0 w 702691"/>
                <a:gd name="connsiteY0" fmla="*/ 1000447 h 1022634"/>
                <a:gd name="connsiteX1" fmla="*/ 1 w 702691"/>
                <a:gd name="connsiteY1" fmla="*/ 0 h 1022634"/>
                <a:gd name="connsiteX2" fmla="*/ 371902 w 702691"/>
                <a:gd name="connsiteY2" fmla="*/ 386962 h 1022634"/>
                <a:gd name="connsiteX3" fmla="*/ 702691 w 702691"/>
                <a:gd name="connsiteY3" fmla="*/ 529838 h 1022634"/>
                <a:gd name="connsiteX4" fmla="*/ 702691 w 702691"/>
                <a:gd name="connsiteY4" fmla="*/ 1022634 h 1022634"/>
                <a:gd name="connsiteX0" fmla="*/ 0 w 702691"/>
                <a:gd name="connsiteY0" fmla="*/ 1042114 h 1064301"/>
                <a:gd name="connsiteX1" fmla="*/ 1 w 702691"/>
                <a:gd name="connsiteY1" fmla="*/ 0 h 1064301"/>
                <a:gd name="connsiteX2" fmla="*/ 371902 w 702691"/>
                <a:gd name="connsiteY2" fmla="*/ 428629 h 1064301"/>
                <a:gd name="connsiteX3" fmla="*/ 702691 w 702691"/>
                <a:gd name="connsiteY3" fmla="*/ 571505 h 1064301"/>
                <a:gd name="connsiteX4" fmla="*/ 702691 w 702691"/>
                <a:gd name="connsiteY4" fmla="*/ 1064301 h 1064301"/>
                <a:gd name="connsiteX0" fmla="*/ 0 w 702691"/>
                <a:gd name="connsiteY0" fmla="*/ 1042114 h 1042114"/>
                <a:gd name="connsiteX1" fmla="*/ 1 w 702691"/>
                <a:gd name="connsiteY1" fmla="*/ 0 h 1042114"/>
                <a:gd name="connsiteX2" fmla="*/ 371902 w 702691"/>
                <a:gd name="connsiteY2" fmla="*/ 428629 h 1042114"/>
                <a:gd name="connsiteX3" fmla="*/ 702691 w 702691"/>
                <a:gd name="connsiteY3" fmla="*/ 571505 h 1042114"/>
                <a:gd name="connsiteX4" fmla="*/ 702691 w 702691"/>
                <a:gd name="connsiteY4" fmla="*/ 1035890 h 1042114"/>
                <a:gd name="connsiteX0" fmla="*/ 0 w 702691"/>
                <a:gd name="connsiteY0" fmla="*/ 1042114 h 1042114"/>
                <a:gd name="connsiteX1" fmla="*/ 1 w 702691"/>
                <a:gd name="connsiteY1" fmla="*/ 0 h 1042114"/>
                <a:gd name="connsiteX2" fmla="*/ 371902 w 702691"/>
                <a:gd name="connsiteY2" fmla="*/ 428629 h 1042114"/>
                <a:gd name="connsiteX3" fmla="*/ 702691 w 702691"/>
                <a:gd name="connsiteY3" fmla="*/ 571505 h 1042114"/>
                <a:gd name="connsiteX4" fmla="*/ 702691 w 702691"/>
                <a:gd name="connsiteY4" fmla="*/ 1035890 h 1042114"/>
                <a:gd name="connsiteX0" fmla="*/ 0 w 702691"/>
                <a:gd name="connsiteY0" fmla="*/ 1042114 h 1042114"/>
                <a:gd name="connsiteX1" fmla="*/ 1 w 702691"/>
                <a:gd name="connsiteY1" fmla="*/ 0 h 1042114"/>
                <a:gd name="connsiteX2" fmla="*/ 371902 w 702691"/>
                <a:gd name="connsiteY2" fmla="*/ 428629 h 1042114"/>
                <a:gd name="connsiteX3" fmla="*/ 702691 w 702691"/>
                <a:gd name="connsiteY3" fmla="*/ 571505 h 1042114"/>
                <a:gd name="connsiteX4" fmla="*/ 702691 w 702691"/>
                <a:gd name="connsiteY4" fmla="*/ 1035890 h 1042114"/>
                <a:gd name="connsiteX0" fmla="*/ 0 w 702691"/>
                <a:gd name="connsiteY0" fmla="*/ 1042114 h 1042114"/>
                <a:gd name="connsiteX1" fmla="*/ 1 w 702691"/>
                <a:gd name="connsiteY1" fmla="*/ 0 h 1042114"/>
                <a:gd name="connsiteX2" fmla="*/ 371902 w 702691"/>
                <a:gd name="connsiteY2" fmla="*/ 428629 h 1042114"/>
                <a:gd name="connsiteX3" fmla="*/ 702691 w 702691"/>
                <a:gd name="connsiteY3" fmla="*/ 571505 h 1042114"/>
                <a:gd name="connsiteX4" fmla="*/ 702691 w 702691"/>
                <a:gd name="connsiteY4" fmla="*/ 1035890 h 1042114"/>
                <a:gd name="connsiteX0" fmla="*/ 0 w 702691"/>
                <a:gd name="connsiteY0" fmla="*/ 1042114 h 1042114"/>
                <a:gd name="connsiteX1" fmla="*/ 1 w 702691"/>
                <a:gd name="connsiteY1" fmla="*/ 0 h 1042114"/>
                <a:gd name="connsiteX2" fmla="*/ 371902 w 702691"/>
                <a:gd name="connsiteY2" fmla="*/ 428629 h 1042114"/>
                <a:gd name="connsiteX3" fmla="*/ 702691 w 702691"/>
                <a:gd name="connsiteY3" fmla="*/ 571505 h 1042114"/>
                <a:gd name="connsiteX4" fmla="*/ 702691 w 702691"/>
                <a:gd name="connsiteY4" fmla="*/ 1035890 h 1042114"/>
                <a:gd name="connsiteX0" fmla="*/ 0 w 702691"/>
                <a:gd name="connsiteY0" fmla="*/ 1042114 h 1042114"/>
                <a:gd name="connsiteX1" fmla="*/ 1 w 702691"/>
                <a:gd name="connsiteY1" fmla="*/ 0 h 1042114"/>
                <a:gd name="connsiteX2" fmla="*/ 371902 w 702691"/>
                <a:gd name="connsiteY2" fmla="*/ 428629 h 1042114"/>
                <a:gd name="connsiteX3" fmla="*/ 702691 w 702691"/>
                <a:gd name="connsiteY3" fmla="*/ 571505 h 1042114"/>
                <a:gd name="connsiteX4" fmla="*/ 702691 w 702691"/>
                <a:gd name="connsiteY4" fmla="*/ 1035890 h 1042114"/>
                <a:gd name="connsiteX0" fmla="*/ 0 w 702691"/>
                <a:gd name="connsiteY0" fmla="*/ 1042114 h 1042114"/>
                <a:gd name="connsiteX1" fmla="*/ 1 w 702691"/>
                <a:gd name="connsiteY1" fmla="*/ 0 h 1042114"/>
                <a:gd name="connsiteX2" fmla="*/ 371902 w 702691"/>
                <a:gd name="connsiteY2" fmla="*/ 428629 h 1042114"/>
                <a:gd name="connsiteX3" fmla="*/ 702691 w 702691"/>
                <a:gd name="connsiteY3" fmla="*/ 571505 h 1042114"/>
                <a:gd name="connsiteX4" fmla="*/ 702691 w 702691"/>
                <a:gd name="connsiteY4" fmla="*/ 1035890 h 1042114"/>
                <a:gd name="connsiteX0" fmla="*/ 0 w 702691"/>
                <a:gd name="connsiteY0" fmla="*/ 1042114 h 1042114"/>
                <a:gd name="connsiteX1" fmla="*/ 1 w 702691"/>
                <a:gd name="connsiteY1" fmla="*/ 0 h 1042114"/>
                <a:gd name="connsiteX2" fmla="*/ 371902 w 702691"/>
                <a:gd name="connsiteY2" fmla="*/ 428629 h 1042114"/>
                <a:gd name="connsiteX3" fmla="*/ 702691 w 702691"/>
                <a:gd name="connsiteY3" fmla="*/ 571505 h 1042114"/>
                <a:gd name="connsiteX4" fmla="*/ 702691 w 702691"/>
                <a:gd name="connsiteY4" fmla="*/ 1035890 h 1042114"/>
                <a:gd name="connsiteX0" fmla="*/ 0 w 702691"/>
                <a:gd name="connsiteY0" fmla="*/ 1042114 h 1042114"/>
                <a:gd name="connsiteX1" fmla="*/ 1 w 702691"/>
                <a:gd name="connsiteY1" fmla="*/ 0 h 1042114"/>
                <a:gd name="connsiteX2" fmla="*/ 371902 w 702691"/>
                <a:gd name="connsiteY2" fmla="*/ 428629 h 1042114"/>
                <a:gd name="connsiteX3" fmla="*/ 702691 w 702691"/>
                <a:gd name="connsiteY3" fmla="*/ 571505 h 1042114"/>
                <a:gd name="connsiteX4" fmla="*/ 702691 w 702691"/>
                <a:gd name="connsiteY4" fmla="*/ 1035890 h 1042114"/>
                <a:gd name="connsiteX0" fmla="*/ 0 w 702691"/>
                <a:gd name="connsiteY0" fmla="*/ 1042114 h 1042114"/>
                <a:gd name="connsiteX1" fmla="*/ 1 w 702691"/>
                <a:gd name="connsiteY1" fmla="*/ 0 h 1042114"/>
                <a:gd name="connsiteX2" fmla="*/ 371902 w 702691"/>
                <a:gd name="connsiteY2" fmla="*/ 428629 h 1042114"/>
                <a:gd name="connsiteX3" fmla="*/ 702691 w 702691"/>
                <a:gd name="connsiteY3" fmla="*/ 571505 h 1042114"/>
                <a:gd name="connsiteX4" fmla="*/ 702691 w 702691"/>
                <a:gd name="connsiteY4" fmla="*/ 1035890 h 104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691" h="1042114">
                  <a:moveTo>
                    <a:pt x="0" y="1042114"/>
                  </a:moveTo>
                  <a:cubicBezTo>
                    <a:pt x="0" y="708632"/>
                    <a:pt x="1" y="333482"/>
                    <a:pt x="1" y="0"/>
                  </a:cubicBezTo>
                  <a:cubicBezTo>
                    <a:pt x="119582" y="261748"/>
                    <a:pt x="222273" y="334835"/>
                    <a:pt x="371902" y="428629"/>
                  </a:cubicBezTo>
                  <a:cubicBezTo>
                    <a:pt x="458391" y="482844"/>
                    <a:pt x="568030" y="522894"/>
                    <a:pt x="702691" y="571505"/>
                  </a:cubicBezTo>
                  <a:lnTo>
                    <a:pt x="702691" y="103589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bIns="216000" rtlCol="0" anchor="b" anchorCtr="1"/>
            <a:lstStyle/>
            <a:p>
              <a:pPr lvl="0"/>
              <a:r>
                <a:rPr lang="it-IT" sz="2800" b="1" smtClean="0">
                  <a:solidFill>
                    <a:srgbClr val="000000"/>
                  </a:solidFill>
                  <a:latin typeface="Verdana"/>
                </a:rPr>
                <a:t>A</a:t>
              </a:r>
              <a:r>
                <a:rPr lang="it-IT" sz="2800" b="1" baseline="-25000" smtClean="0">
                  <a:solidFill>
                    <a:srgbClr val="000000"/>
                  </a:solidFill>
                  <a:latin typeface="Verdana"/>
                </a:rPr>
                <a:t>2</a:t>
              </a:r>
              <a:endParaRPr lang="it-IT" b="1" smtClean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78" name="Figura a mano libera 77"/>
            <p:cNvSpPr/>
            <p:nvPr/>
          </p:nvSpPr>
          <p:spPr>
            <a:xfrm>
              <a:off x="3434244" y="8750709"/>
              <a:ext cx="1070548" cy="650863"/>
            </a:xfrm>
            <a:custGeom>
              <a:avLst/>
              <a:gdLst>
                <a:gd name="connsiteX0" fmla="*/ 0 w 775504"/>
                <a:gd name="connsiteY0" fmla="*/ 0 h 1053296"/>
                <a:gd name="connsiteX1" fmla="*/ 150470 w 775504"/>
                <a:gd name="connsiteY1" fmla="*/ 277792 h 1053296"/>
                <a:gd name="connsiteX2" fmla="*/ 682906 w 775504"/>
                <a:gd name="connsiteY2" fmla="*/ 555584 h 1053296"/>
                <a:gd name="connsiteX3" fmla="*/ 706055 w 775504"/>
                <a:gd name="connsiteY3" fmla="*/ 1053296 h 1053296"/>
                <a:gd name="connsiteX0" fmla="*/ 0 w 706055"/>
                <a:gd name="connsiteY0" fmla="*/ 0 h 1053296"/>
                <a:gd name="connsiteX1" fmla="*/ 150470 w 706055"/>
                <a:gd name="connsiteY1" fmla="*/ 277792 h 1053296"/>
                <a:gd name="connsiteX2" fmla="*/ 682906 w 706055"/>
                <a:gd name="connsiteY2" fmla="*/ 555584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150470 w 706055"/>
                <a:gd name="connsiteY1" fmla="*/ 277792 h 1053296"/>
                <a:gd name="connsiteX2" fmla="*/ 682906 w 706055"/>
                <a:gd name="connsiteY2" fmla="*/ 555584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150470 w 706055"/>
                <a:gd name="connsiteY1" fmla="*/ 277792 h 1053296"/>
                <a:gd name="connsiteX2" fmla="*/ 706055 w 706055"/>
                <a:gd name="connsiteY2" fmla="*/ 560500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375266 w 706055"/>
                <a:gd name="connsiteY1" fmla="*/ 274748 h 1053296"/>
                <a:gd name="connsiteX2" fmla="*/ 706055 w 706055"/>
                <a:gd name="connsiteY2" fmla="*/ 560500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375266 w 706055"/>
                <a:gd name="connsiteY1" fmla="*/ 417624 h 1053296"/>
                <a:gd name="connsiteX2" fmla="*/ 706055 w 706055"/>
                <a:gd name="connsiteY2" fmla="*/ 560500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375266 w 706055"/>
                <a:gd name="connsiteY1" fmla="*/ 417624 h 1053296"/>
                <a:gd name="connsiteX2" fmla="*/ 706055 w 706055"/>
                <a:gd name="connsiteY2" fmla="*/ 560500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127322 w 706055"/>
                <a:gd name="connsiteY1" fmla="*/ 219919 h 1053296"/>
                <a:gd name="connsiteX2" fmla="*/ 375266 w 706055"/>
                <a:gd name="connsiteY2" fmla="*/ 417624 h 1053296"/>
                <a:gd name="connsiteX3" fmla="*/ 706055 w 706055"/>
                <a:gd name="connsiteY3" fmla="*/ 560500 h 1053296"/>
                <a:gd name="connsiteX4" fmla="*/ 706055 w 706055"/>
                <a:gd name="connsiteY4" fmla="*/ 1053296 h 1053296"/>
                <a:gd name="connsiteX0" fmla="*/ 0 w 706055"/>
                <a:gd name="connsiteY0" fmla="*/ 906176 h 942829"/>
                <a:gd name="connsiteX1" fmla="*/ 127322 w 706055"/>
                <a:gd name="connsiteY1" fmla="*/ 101210 h 942829"/>
                <a:gd name="connsiteX2" fmla="*/ 375266 w 706055"/>
                <a:gd name="connsiteY2" fmla="*/ 298915 h 942829"/>
                <a:gd name="connsiteX3" fmla="*/ 706055 w 706055"/>
                <a:gd name="connsiteY3" fmla="*/ 441791 h 942829"/>
                <a:gd name="connsiteX4" fmla="*/ 706055 w 706055"/>
                <a:gd name="connsiteY4" fmla="*/ 934587 h 942829"/>
                <a:gd name="connsiteX0" fmla="*/ 0 w 706055"/>
                <a:gd name="connsiteY0" fmla="*/ 1007386 h 1044039"/>
                <a:gd name="connsiteX1" fmla="*/ 68828 w 706055"/>
                <a:gd name="connsiteY1" fmla="*/ 101210 h 1044039"/>
                <a:gd name="connsiteX2" fmla="*/ 375266 w 706055"/>
                <a:gd name="connsiteY2" fmla="*/ 400125 h 1044039"/>
                <a:gd name="connsiteX3" fmla="*/ 706055 w 706055"/>
                <a:gd name="connsiteY3" fmla="*/ 543001 h 1044039"/>
                <a:gd name="connsiteX4" fmla="*/ 706055 w 706055"/>
                <a:gd name="connsiteY4" fmla="*/ 1035797 h 1044039"/>
                <a:gd name="connsiteX0" fmla="*/ 62544 w 768599"/>
                <a:gd name="connsiteY0" fmla="*/ 1108596 h 1145249"/>
                <a:gd name="connsiteX1" fmla="*/ 62544 w 768599"/>
                <a:gd name="connsiteY1" fmla="*/ 101210 h 1145249"/>
                <a:gd name="connsiteX2" fmla="*/ 437810 w 768599"/>
                <a:gd name="connsiteY2" fmla="*/ 501335 h 1145249"/>
                <a:gd name="connsiteX3" fmla="*/ 768599 w 768599"/>
                <a:gd name="connsiteY3" fmla="*/ 644211 h 1145249"/>
                <a:gd name="connsiteX4" fmla="*/ 768599 w 768599"/>
                <a:gd name="connsiteY4" fmla="*/ 1137007 h 1145249"/>
                <a:gd name="connsiteX0" fmla="*/ 8749 w 714804"/>
                <a:gd name="connsiteY0" fmla="*/ 994223 h 1030876"/>
                <a:gd name="connsiteX1" fmla="*/ 62544 w 714804"/>
                <a:gd name="connsiteY1" fmla="*/ 101210 h 1030876"/>
                <a:gd name="connsiteX2" fmla="*/ 384015 w 714804"/>
                <a:gd name="connsiteY2" fmla="*/ 386962 h 1030876"/>
                <a:gd name="connsiteX3" fmla="*/ 714804 w 714804"/>
                <a:gd name="connsiteY3" fmla="*/ 529838 h 1030876"/>
                <a:gd name="connsiteX4" fmla="*/ 714804 w 714804"/>
                <a:gd name="connsiteY4" fmla="*/ 1022634 h 1030876"/>
                <a:gd name="connsiteX0" fmla="*/ 59179 w 765234"/>
                <a:gd name="connsiteY0" fmla="*/ 1095433 h 1132086"/>
                <a:gd name="connsiteX1" fmla="*/ 62544 w 765234"/>
                <a:gd name="connsiteY1" fmla="*/ 101210 h 1132086"/>
                <a:gd name="connsiteX2" fmla="*/ 434445 w 765234"/>
                <a:gd name="connsiteY2" fmla="*/ 488172 h 1132086"/>
                <a:gd name="connsiteX3" fmla="*/ 765234 w 765234"/>
                <a:gd name="connsiteY3" fmla="*/ 631048 h 1132086"/>
                <a:gd name="connsiteX4" fmla="*/ 765234 w 765234"/>
                <a:gd name="connsiteY4" fmla="*/ 1123844 h 1132086"/>
                <a:gd name="connsiteX0" fmla="*/ 9864 w 775098"/>
                <a:gd name="connsiteY0" fmla="*/ 1138195 h 1174848"/>
                <a:gd name="connsiteX1" fmla="*/ 72408 w 775098"/>
                <a:gd name="connsiteY1" fmla="*/ 107319 h 1174848"/>
                <a:gd name="connsiteX2" fmla="*/ 444309 w 775098"/>
                <a:gd name="connsiteY2" fmla="*/ 494281 h 1174848"/>
                <a:gd name="connsiteX3" fmla="*/ 775098 w 775098"/>
                <a:gd name="connsiteY3" fmla="*/ 637157 h 1174848"/>
                <a:gd name="connsiteX4" fmla="*/ 775098 w 775098"/>
                <a:gd name="connsiteY4" fmla="*/ 1129953 h 1174848"/>
                <a:gd name="connsiteX0" fmla="*/ 61983 w 764673"/>
                <a:gd name="connsiteY0" fmla="*/ 1068419 h 1119985"/>
                <a:gd name="connsiteX1" fmla="*/ 61983 w 764673"/>
                <a:gd name="connsiteY1" fmla="*/ 97351 h 1119985"/>
                <a:gd name="connsiteX2" fmla="*/ 433884 w 764673"/>
                <a:gd name="connsiteY2" fmla="*/ 484313 h 1119985"/>
                <a:gd name="connsiteX3" fmla="*/ 764673 w 764673"/>
                <a:gd name="connsiteY3" fmla="*/ 627189 h 1119985"/>
                <a:gd name="connsiteX4" fmla="*/ 764673 w 764673"/>
                <a:gd name="connsiteY4" fmla="*/ 1119985 h 1119985"/>
                <a:gd name="connsiteX0" fmla="*/ 0 w 702690"/>
                <a:gd name="connsiteY0" fmla="*/ 1068419 h 1119985"/>
                <a:gd name="connsiteX1" fmla="*/ 0 w 702690"/>
                <a:gd name="connsiteY1" fmla="*/ 97351 h 1119985"/>
                <a:gd name="connsiteX2" fmla="*/ 371901 w 702690"/>
                <a:gd name="connsiteY2" fmla="*/ 484313 h 1119985"/>
                <a:gd name="connsiteX3" fmla="*/ 702690 w 702690"/>
                <a:gd name="connsiteY3" fmla="*/ 627189 h 1119985"/>
                <a:gd name="connsiteX4" fmla="*/ 702690 w 702690"/>
                <a:gd name="connsiteY4" fmla="*/ 1119985 h 1119985"/>
                <a:gd name="connsiteX0" fmla="*/ 0 w 702691"/>
                <a:gd name="connsiteY0" fmla="*/ 1097798 h 1119985"/>
                <a:gd name="connsiteX1" fmla="*/ 1 w 702691"/>
                <a:gd name="connsiteY1" fmla="*/ 97351 h 1119985"/>
                <a:gd name="connsiteX2" fmla="*/ 371902 w 702691"/>
                <a:gd name="connsiteY2" fmla="*/ 484313 h 1119985"/>
                <a:gd name="connsiteX3" fmla="*/ 702691 w 702691"/>
                <a:gd name="connsiteY3" fmla="*/ 627189 h 1119985"/>
                <a:gd name="connsiteX4" fmla="*/ 702691 w 702691"/>
                <a:gd name="connsiteY4" fmla="*/ 1119985 h 1119985"/>
                <a:gd name="connsiteX0" fmla="*/ 0 w 702691"/>
                <a:gd name="connsiteY0" fmla="*/ 1000447 h 1022634"/>
                <a:gd name="connsiteX1" fmla="*/ 1 w 702691"/>
                <a:gd name="connsiteY1" fmla="*/ 0 h 1022634"/>
                <a:gd name="connsiteX2" fmla="*/ 371902 w 702691"/>
                <a:gd name="connsiteY2" fmla="*/ 386962 h 1022634"/>
                <a:gd name="connsiteX3" fmla="*/ 702691 w 702691"/>
                <a:gd name="connsiteY3" fmla="*/ 529838 h 1022634"/>
                <a:gd name="connsiteX4" fmla="*/ 702691 w 702691"/>
                <a:gd name="connsiteY4" fmla="*/ 1022634 h 1022634"/>
                <a:gd name="connsiteX0" fmla="*/ 0 w 702691"/>
                <a:gd name="connsiteY0" fmla="*/ 1000447 h 1022634"/>
                <a:gd name="connsiteX1" fmla="*/ 1 w 702691"/>
                <a:gd name="connsiteY1" fmla="*/ 0 h 1022634"/>
                <a:gd name="connsiteX2" fmla="*/ 371902 w 702691"/>
                <a:gd name="connsiteY2" fmla="*/ 386962 h 1022634"/>
                <a:gd name="connsiteX3" fmla="*/ 702691 w 702691"/>
                <a:gd name="connsiteY3" fmla="*/ 529838 h 1022634"/>
                <a:gd name="connsiteX4" fmla="*/ 702691 w 702691"/>
                <a:gd name="connsiteY4" fmla="*/ 1022634 h 1022634"/>
                <a:gd name="connsiteX0" fmla="*/ 0 w 702691"/>
                <a:gd name="connsiteY0" fmla="*/ 1042114 h 1064301"/>
                <a:gd name="connsiteX1" fmla="*/ 1 w 702691"/>
                <a:gd name="connsiteY1" fmla="*/ 0 h 1064301"/>
                <a:gd name="connsiteX2" fmla="*/ 371902 w 702691"/>
                <a:gd name="connsiteY2" fmla="*/ 428629 h 1064301"/>
                <a:gd name="connsiteX3" fmla="*/ 702691 w 702691"/>
                <a:gd name="connsiteY3" fmla="*/ 571505 h 1064301"/>
                <a:gd name="connsiteX4" fmla="*/ 702691 w 702691"/>
                <a:gd name="connsiteY4" fmla="*/ 1064301 h 1064301"/>
                <a:gd name="connsiteX0" fmla="*/ 0 w 702691"/>
                <a:gd name="connsiteY0" fmla="*/ 1042114 h 1042114"/>
                <a:gd name="connsiteX1" fmla="*/ 1 w 702691"/>
                <a:gd name="connsiteY1" fmla="*/ 0 h 1042114"/>
                <a:gd name="connsiteX2" fmla="*/ 371902 w 702691"/>
                <a:gd name="connsiteY2" fmla="*/ 428629 h 1042114"/>
                <a:gd name="connsiteX3" fmla="*/ 702691 w 702691"/>
                <a:gd name="connsiteY3" fmla="*/ 571505 h 1042114"/>
                <a:gd name="connsiteX4" fmla="*/ 702691 w 702691"/>
                <a:gd name="connsiteY4" fmla="*/ 1035890 h 1042114"/>
                <a:gd name="connsiteX0" fmla="*/ 0 w 702691"/>
                <a:gd name="connsiteY0" fmla="*/ 613485 h 613485"/>
                <a:gd name="connsiteX1" fmla="*/ 0 w 702691"/>
                <a:gd name="connsiteY1" fmla="*/ 142876 h 613485"/>
                <a:gd name="connsiteX2" fmla="*/ 371902 w 702691"/>
                <a:gd name="connsiteY2" fmla="*/ 0 h 613485"/>
                <a:gd name="connsiteX3" fmla="*/ 702691 w 702691"/>
                <a:gd name="connsiteY3" fmla="*/ 142876 h 613485"/>
                <a:gd name="connsiteX4" fmla="*/ 702691 w 702691"/>
                <a:gd name="connsiteY4" fmla="*/ 607261 h 613485"/>
                <a:gd name="connsiteX0" fmla="*/ 0 w 702691"/>
                <a:gd name="connsiteY0" fmla="*/ 599860 h 599860"/>
                <a:gd name="connsiteX1" fmla="*/ 0 w 702691"/>
                <a:gd name="connsiteY1" fmla="*/ 129251 h 599860"/>
                <a:gd name="connsiteX2" fmla="*/ 383590 w 702691"/>
                <a:gd name="connsiteY2" fmla="*/ 272127 h 599860"/>
                <a:gd name="connsiteX3" fmla="*/ 702691 w 702691"/>
                <a:gd name="connsiteY3" fmla="*/ 129251 h 599860"/>
                <a:gd name="connsiteX4" fmla="*/ 702691 w 702691"/>
                <a:gd name="connsiteY4" fmla="*/ 593636 h 599860"/>
                <a:gd name="connsiteX0" fmla="*/ 0 w 702691"/>
                <a:gd name="connsiteY0" fmla="*/ 599860 h 599860"/>
                <a:gd name="connsiteX1" fmla="*/ 0 w 702691"/>
                <a:gd name="connsiteY1" fmla="*/ 129251 h 599860"/>
                <a:gd name="connsiteX2" fmla="*/ 383590 w 702691"/>
                <a:gd name="connsiteY2" fmla="*/ 272127 h 599860"/>
                <a:gd name="connsiteX3" fmla="*/ 702691 w 702691"/>
                <a:gd name="connsiteY3" fmla="*/ 129251 h 599860"/>
                <a:gd name="connsiteX4" fmla="*/ 702691 w 702691"/>
                <a:gd name="connsiteY4" fmla="*/ 593636 h 599860"/>
                <a:gd name="connsiteX0" fmla="*/ 0 w 702691"/>
                <a:gd name="connsiteY0" fmla="*/ 599860 h 599860"/>
                <a:gd name="connsiteX1" fmla="*/ 0 w 702691"/>
                <a:gd name="connsiteY1" fmla="*/ 129251 h 599860"/>
                <a:gd name="connsiteX2" fmla="*/ 383590 w 702691"/>
                <a:gd name="connsiteY2" fmla="*/ 272127 h 599860"/>
                <a:gd name="connsiteX3" fmla="*/ 702691 w 702691"/>
                <a:gd name="connsiteY3" fmla="*/ 129251 h 599860"/>
                <a:gd name="connsiteX4" fmla="*/ 702691 w 702691"/>
                <a:gd name="connsiteY4" fmla="*/ 593636 h 599860"/>
                <a:gd name="connsiteX0" fmla="*/ 0 w 702691"/>
                <a:gd name="connsiteY0" fmla="*/ 470609 h 470609"/>
                <a:gd name="connsiteX1" fmla="*/ 0 w 702691"/>
                <a:gd name="connsiteY1" fmla="*/ 0 h 470609"/>
                <a:gd name="connsiteX2" fmla="*/ 383590 w 702691"/>
                <a:gd name="connsiteY2" fmla="*/ 142876 h 470609"/>
                <a:gd name="connsiteX3" fmla="*/ 702691 w 702691"/>
                <a:gd name="connsiteY3" fmla="*/ 214313 h 470609"/>
                <a:gd name="connsiteX4" fmla="*/ 702691 w 702691"/>
                <a:gd name="connsiteY4" fmla="*/ 464385 h 470609"/>
                <a:gd name="connsiteX0" fmla="*/ 0 w 702691"/>
                <a:gd name="connsiteY0" fmla="*/ 470609 h 470609"/>
                <a:gd name="connsiteX1" fmla="*/ 0 w 702691"/>
                <a:gd name="connsiteY1" fmla="*/ 0 h 470609"/>
                <a:gd name="connsiteX2" fmla="*/ 383590 w 702691"/>
                <a:gd name="connsiteY2" fmla="*/ 142876 h 470609"/>
                <a:gd name="connsiteX3" fmla="*/ 702691 w 702691"/>
                <a:gd name="connsiteY3" fmla="*/ 214313 h 470609"/>
                <a:gd name="connsiteX4" fmla="*/ 702691 w 702691"/>
                <a:gd name="connsiteY4" fmla="*/ 464385 h 47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691" h="470609">
                  <a:moveTo>
                    <a:pt x="0" y="470609"/>
                  </a:moveTo>
                  <a:lnTo>
                    <a:pt x="0" y="0"/>
                  </a:lnTo>
                  <a:cubicBezTo>
                    <a:pt x="107735" y="30858"/>
                    <a:pt x="266475" y="107157"/>
                    <a:pt x="383590" y="142876"/>
                  </a:cubicBezTo>
                  <a:cubicBezTo>
                    <a:pt x="500705" y="178595"/>
                    <a:pt x="595376" y="196154"/>
                    <a:pt x="702691" y="214313"/>
                  </a:cubicBezTo>
                  <a:lnTo>
                    <a:pt x="702691" y="46438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b" anchorCtr="0"/>
            <a:lstStyle/>
            <a:p>
              <a:pPr lvl="0" algn="ctr"/>
              <a:r>
                <a:rPr lang="it-IT" sz="2800" b="1" smtClean="0">
                  <a:solidFill>
                    <a:srgbClr val="000000"/>
                  </a:solidFill>
                  <a:latin typeface="Verdana"/>
                </a:rPr>
                <a:t>A</a:t>
              </a:r>
              <a:r>
                <a:rPr lang="it-IT" sz="2800" b="1" baseline="-25000" smtClean="0">
                  <a:solidFill>
                    <a:srgbClr val="000000"/>
                  </a:solidFill>
                  <a:latin typeface="Verdana"/>
                </a:rPr>
                <a:t>3</a:t>
              </a:r>
              <a:endParaRPr lang="it-IT" b="1" smtClean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79" name="Figura a mano libera 78"/>
            <p:cNvSpPr/>
            <p:nvPr/>
          </p:nvSpPr>
          <p:spPr>
            <a:xfrm>
              <a:off x="4504792" y="9047109"/>
              <a:ext cx="1064146" cy="142224"/>
            </a:xfrm>
            <a:custGeom>
              <a:avLst/>
              <a:gdLst>
                <a:gd name="connsiteX0" fmla="*/ 0 w 775504"/>
                <a:gd name="connsiteY0" fmla="*/ 0 h 1053296"/>
                <a:gd name="connsiteX1" fmla="*/ 150470 w 775504"/>
                <a:gd name="connsiteY1" fmla="*/ 277792 h 1053296"/>
                <a:gd name="connsiteX2" fmla="*/ 682906 w 775504"/>
                <a:gd name="connsiteY2" fmla="*/ 555584 h 1053296"/>
                <a:gd name="connsiteX3" fmla="*/ 706055 w 775504"/>
                <a:gd name="connsiteY3" fmla="*/ 1053296 h 1053296"/>
                <a:gd name="connsiteX0" fmla="*/ 0 w 706055"/>
                <a:gd name="connsiteY0" fmla="*/ 0 h 1053296"/>
                <a:gd name="connsiteX1" fmla="*/ 150470 w 706055"/>
                <a:gd name="connsiteY1" fmla="*/ 277792 h 1053296"/>
                <a:gd name="connsiteX2" fmla="*/ 682906 w 706055"/>
                <a:gd name="connsiteY2" fmla="*/ 555584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150470 w 706055"/>
                <a:gd name="connsiteY1" fmla="*/ 277792 h 1053296"/>
                <a:gd name="connsiteX2" fmla="*/ 682906 w 706055"/>
                <a:gd name="connsiteY2" fmla="*/ 555584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150470 w 706055"/>
                <a:gd name="connsiteY1" fmla="*/ 277792 h 1053296"/>
                <a:gd name="connsiteX2" fmla="*/ 706055 w 706055"/>
                <a:gd name="connsiteY2" fmla="*/ 560500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375266 w 706055"/>
                <a:gd name="connsiteY1" fmla="*/ 274748 h 1053296"/>
                <a:gd name="connsiteX2" fmla="*/ 706055 w 706055"/>
                <a:gd name="connsiteY2" fmla="*/ 560500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375266 w 706055"/>
                <a:gd name="connsiteY1" fmla="*/ 417624 h 1053296"/>
                <a:gd name="connsiteX2" fmla="*/ 706055 w 706055"/>
                <a:gd name="connsiteY2" fmla="*/ 560500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375266 w 706055"/>
                <a:gd name="connsiteY1" fmla="*/ 417624 h 1053296"/>
                <a:gd name="connsiteX2" fmla="*/ 706055 w 706055"/>
                <a:gd name="connsiteY2" fmla="*/ 560500 h 1053296"/>
                <a:gd name="connsiteX3" fmla="*/ 706055 w 706055"/>
                <a:gd name="connsiteY3" fmla="*/ 1053296 h 1053296"/>
                <a:gd name="connsiteX0" fmla="*/ 0 w 706055"/>
                <a:gd name="connsiteY0" fmla="*/ 0 h 1053296"/>
                <a:gd name="connsiteX1" fmla="*/ 127322 w 706055"/>
                <a:gd name="connsiteY1" fmla="*/ 219919 h 1053296"/>
                <a:gd name="connsiteX2" fmla="*/ 375266 w 706055"/>
                <a:gd name="connsiteY2" fmla="*/ 417624 h 1053296"/>
                <a:gd name="connsiteX3" fmla="*/ 706055 w 706055"/>
                <a:gd name="connsiteY3" fmla="*/ 560500 h 1053296"/>
                <a:gd name="connsiteX4" fmla="*/ 706055 w 706055"/>
                <a:gd name="connsiteY4" fmla="*/ 1053296 h 1053296"/>
                <a:gd name="connsiteX0" fmla="*/ 0 w 706055"/>
                <a:gd name="connsiteY0" fmla="*/ 906176 h 942829"/>
                <a:gd name="connsiteX1" fmla="*/ 127322 w 706055"/>
                <a:gd name="connsiteY1" fmla="*/ 101210 h 942829"/>
                <a:gd name="connsiteX2" fmla="*/ 375266 w 706055"/>
                <a:gd name="connsiteY2" fmla="*/ 298915 h 942829"/>
                <a:gd name="connsiteX3" fmla="*/ 706055 w 706055"/>
                <a:gd name="connsiteY3" fmla="*/ 441791 h 942829"/>
                <a:gd name="connsiteX4" fmla="*/ 706055 w 706055"/>
                <a:gd name="connsiteY4" fmla="*/ 934587 h 942829"/>
                <a:gd name="connsiteX0" fmla="*/ 0 w 706055"/>
                <a:gd name="connsiteY0" fmla="*/ 1007386 h 1044039"/>
                <a:gd name="connsiteX1" fmla="*/ 68828 w 706055"/>
                <a:gd name="connsiteY1" fmla="*/ 101210 h 1044039"/>
                <a:gd name="connsiteX2" fmla="*/ 375266 w 706055"/>
                <a:gd name="connsiteY2" fmla="*/ 400125 h 1044039"/>
                <a:gd name="connsiteX3" fmla="*/ 706055 w 706055"/>
                <a:gd name="connsiteY3" fmla="*/ 543001 h 1044039"/>
                <a:gd name="connsiteX4" fmla="*/ 706055 w 706055"/>
                <a:gd name="connsiteY4" fmla="*/ 1035797 h 1044039"/>
                <a:gd name="connsiteX0" fmla="*/ 62544 w 768599"/>
                <a:gd name="connsiteY0" fmla="*/ 1108596 h 1145249"/>
                <a:gd name="connsiteX1" fmla="*/ 62544 w 768599"/>
                <a:gd name="connsiteY1" fmla="*/ 101210 h 1145249"/>
                <a:gd name="connsiteX2" fmla="*/ 437810 w 768599"/>
                <a:gd name="connsiteY2" fmla="*/ 501335 h 1145249"/>
                <a:gd name="connsiteX3" fmla="*/ 768599 w 768599"/>
                <a:gd name="connsiteY3" fmla="*/ 644211 h 1145249"/>
                <a:gd name="connsiteX4" fmla="*/ 768599 w 768599"/>
                <a:gd name="connsiteY4" fmla="*/ 1137007 h 1145249"/>
                <a:gd name="connsiteX0" fmla="*/ 8749 w 714804"/>
                <a:gd name="connsiteY0" fmla="*/ 994223 h 1030876"/>
                <a:gd name="connsiteX1" fmla="*/ 62544 w 714804"/>
                <a:gd name="connsiteY1" fmla="*/ 101210 h 1030876"/>
                <a:gd name="connsiteX2" fmla="*/ 384015 w 714804"/>
                <a:gd name="connsiteY2" fmla="*/ 386962 h 1030876"/>
                <a:gd name="connsiteX3" fmla="*/ 714804 w 714804"/>
                <a:gd name="connsiteY3" fmla="*/ 529838 h 1030876"/>
                <a:gd name="connsiteX4" fmla="*/ 714804 w 714804"/>
                <a:gd name="connsiteY4" fmla="*/ 1022634 h 1030876"/>
                <a:gd name="connsiteX0" fmla="*/ 59179 w 765234"/>
                <a:gd name="connsiteY0" fmla="*/ 1095433 h 1132086"/>
                <a:gd name="connsiteX1" fmla="*/ 62544 w 765234"/>
                <a:gd name="connsiteY1" fmla="*/ 101210 h 1132086"/>
                <a:gd name="connsiteX2" fmla="*/ 434445 w 765234"/>
                <a:gd name="connsiteY2" fmla="*/ 488172 h 1132086"/>
                <a:gd name="connsiteX3" fmla="*/ 765234 w 765234"/>
                <a:gd name="connsiteY3" fmla="*/ 631048 h 1132086"/>
                <a:gd name="connsiteX4" fmla="*/ 765234 w 765234"/>
                <a:gd name="connsiteY4" fmla="*/ 1123844 h 1132086"/>
                <a:gd name="connsiteX0" fmla="*/ 9864 w 775098"/>
                <a:gd name="connsiteY0" fmla="*/ 1138195 h 1174848"/>
                <a:gd name="connsiteX1" fmla="*/ 72408 w 775098"/>
                <a:gd name="connsiteY1" fmla="*/ 107319 h 1174848"/>
                <a:gd name="connsiteX2" fmla="*/ 444309 w 775098"/>
                <a:gd name="connsiteY2" fmla="*/ 494281 h 1174848"/>
                <a:gd name="connsiteX3" fmla="*/ 775098 w 775098"/>
                <a:gd name="connsiteY3" fmla="*/ 637157 h 1174848"/>
                <a:gd name="connsiteX4" fmla="*/ 775098 w 775098"/>
                <a:gd name="connsiteY4" fmla="*/ 1129953 h 1174848"/>
                <a:gd name="connsiteX0" fmla="*/ 61983 w 764673"/>
                <a:gd name="connsiteY0" fmla="*/ 1068419 h 1119985"/>
                <a:gd name="connsiteX1" fmla="*/ 61983 w 764673"/>
                <a:gd name="connsiteY1" fmla="*/ 97351 h 1119985"/>
                <a:gd name="connsiteX2" fmla="*/ 433884 w 764673"/>
                <a:gd name="connsiteY2" fmla="*/ 484313 h 1119985"/>
                <a:gd name="connsiteX3" fmla="*/ 764673 w 764673"/>
                <a:gd name="connsiteY3" fmla="*/ 627189 h 1119985"/>
                <a:gd name="connsiteX4" fmla="*/ 764673 w 764673"/>
                <a:gd name="connsiteY4" fmla="*/ 1119985 h 1119985"/>
                <a:gd name="connsiteX0" fmla="*/ 0 w 702690"/>
                <a:gd name="connsiteY0" fmla="*/ 1068419 h 1119985"/>
                <a:gd name="connsiteX1" fmla="*/ 0 w 702690"/>
                <a:gd name="connsiteY1" fmla="*/ 97351 h 1119985"/>
                <a:gd name="connsiteX2" fmla="*/ 371901 w 702690"/>
                <a:gd name="connsiteY2" fmla="*/ 484313 h 1119985"/>
                <a:gd name="connsiteX3" fmla="*/ 702690 w 702690"/>
                <a:gd name="connsiteY3" fmla="*/ 627189 h 1119985"/>
                <a:gd name="connsiteX4" fmla="*/ 702690 w 702690"/>
                <a:gd name="connsiteY4" fmla="*/ 1119985 h 1119985"/>
                <a:gd name="connsiteX0" fmla="*/ 0 w 702691"/>
                <a:gd name="connsiteY0" fmla="*/ 1097798 h 1119985"/>
                <a:gd name="connsiteX1" fmla="*/ 1 w 702691"/>
                <a:gd name="connsiteY1" fmla="*/ 97351 h 1119985"/>
                <a:gd name="connsiteX2" fmla="*/ 371902 w 702691"/>
                <a:gd name="connsiteY2" fmla="*/ 484313 h 1119985"/>
                <a:gd name="connsiteX3" fmla="*/ 702691 w 702691"/>
                <a:gd name="connsiteY3" fmla="*/ 627189 h 1119985"/>
                <a:gd name="connsiteX4" fmla="*/ 702691 w 702691"/>
                <a:gd name="connsiteY4" fmla="*/ 1119985 h 1119985"/>
                <a:gd name="connsiteX0" fmla="*/ 0 w 702691"/>
                <a:gd name="connsiteY0" fmla="*/ 1000447 h 1022634"/>
                <a:gd name="connsiteX1" fmla="*/ 1 w 702691"/>
                <a:gd name="connsiteY1" fmla="*/ 0 h 1022634"/>
                <a:gd name="connsiteX2" fmla="*/ 371902 w 702691"/>
                <a:gd name="connsiteY2" fmla="*/ 386962 h 1022634"/>
                <a:gd name="connsiteX3" fmla="*/ 702691 w 702691"/>
                <a:gd name="connsiteY3" fmla="*/ 529838 h 1022634"/>
                <a:gd name="connsiteX4" fmla="*/ 702691 w 702691"/>
                <a:gd name="connsiteY4" fmla="*/ 1022634 h 1022634"/>
                <a:gd name="connsiteX0" fmla="*/ 0 w 702691"/>
                <a:gd name="connsiteY0" fmla="*/ 1000447 h 1022634"/>
                <a:gd name="connsiteX1" fmla="*/ 1 w 702691"/>
                <a:gd name="connsiteY1" fmla="*/ 0 h 1022634"/>
                <a:gd name="connsiteX2" fmla="*/ 371902 w 702691"/>
                <a:gd name="connsiteY2" fmla="*/ 386962 h 1022634"/>
                <a:gd name="connsiteX3" fmla="*/ 702691 w 702691"/>
                <a:gd name="connsiteY3" fmla="*/ 529838 h 1022634"/>
                <a:gd name="connsiteX4" fmla="*/ 702691 w 702691"/>
                <a:gd name="connsiteY4" fmla="*/ 1022634 h 1022634"/>
                <a:gd name="connsiteX0" fmla="*/ 0 w 702691"/>
                <a:gd name="connsiteY0" fmla="*/ 1042114 h 1064301"/>
                <a:gd name="connsiteX1" fmla="*/ 1 w 702691"/>
                <a:gd name="connsiteY1" fmla="*/ 0 h 1064301"/>
                <a:gd name="connsiteX2" fmla="*/ 371902 w 702691"/>
                <a:gd name="connsiteY2" fmla="*/ 428629 h 1064301"/>
                <a:gd name="connsiteX3" fmla="*/ 702691 w 702691"/>
                <a:gd name="connsiteY3" fmla="*/ 571505 h 1064301"/>
                <a:gd name="connsiteX4" fmla="*/ 702691 w 702691"/>
                <a:gd name="connsiteY4" fmla="*/ 1064301 h 1064301"/>
                <a:gd name="connsiteX0" fmla="*/ 0 w 702691"/>
                <a:gd name="connsiteY0" fmla="*/ 1042114 h 1042114"/>
                <a:gd name="connsiteX1" fmla="*/ 1 w 702691"/>
                <a:gd name="connsiteY1" fmla="*/ 0 h 1042114"/>
                <a:gd name="connsiteX2" fmla="*/ 371902 w 702691"/>
                <a:gd name="connsiteY2" fmla="*/ 428629 h 1042114"/>
                <a:gd name="connsiteX3" fmla="*/ 702691 w 702691"/>
                <a:gd name="connsiteY3" fmla="*/ 571505 h 1042114"/>
                <a:gd name="connsiteX4" fmla="*/ 702691 w 702691"/>
                <a:gd name="connsiteY4" fmla="*/ 1035890 h 1042114"/>
                <a:gd name="connsiteX0" fmla="*/ 0 w 702691"/>
                <a:gd name="connsiteY0" fmla="*/ 613485 h 613485"/>
                <a:gd name="connsiteX1" fmla="*/ 0 w 702691"/>
                <a:gd name="connsiteY1" fmla="*/ 142876 h 613485"/>
                <a:gd name="connsiteX2" fmla="*/ 371902 w 702691"/>
                <a:gd name="connsiteY2" fmla="*/ 0 h 613485"/>
                <a:gd name="connsiteX3" fmla="*/ 702691 w 702691"/>
                <a:gd name="connsiteY3" fmla="*/ 142876 h 613485"/>
                <a:gd name="connsiteX4" fmla="*/ 702691 w 702691"/>
                <a:gd name="connsiteY4" fmla="*/ 607261 h 613485"/>
                <a:gd name="connsiteX0" fmla="*/ 0 w 702691"/>
                <a:gd name="connsiteY0" fmla="*/ 599860 h 599860"/>
                <a:gd name="connsiteX1" fmla="*/ 0 w 702691"/>
                <a:gd name="connsiteY1" fmla="*/ 129251 h 599860"/>
                <a:gd name="connsiteX2" fmla="*/ 383590 w 702691"/>
                <a:gd name="connsiteY2" fmla="*/ 272127 h 599860"/>
                <a:gd name="connsiteX3" fmla="*/ 702691 w 702691"/>
                <a:gd name="connsiteY3" fmla="*/ 129251 h 599860"/>
                <a:gd name="connsiteX4" fmla="*/ 702691 w 702691"/>
                <a:gd name="connsiteY4" fmla="*/ 593636 h 599860"/>
                <a:gd name="connsiteX0" fmla="*/ 0 w 702691"/>
                <a:gd name="connsiteY0" fmla="*/ 599860 h 599860"/>
                <a:gd name="connsiteX1" fmla="*/ 0 w 702691"/>
                <a:gd name="connsiteY1" fmla="*/ 129251 h 599860"/>
                <a:gd name="connsiteX2" fmla="*/ 383590 w 702691"/>
                <a:gd name="connsiteY2" fmla="*/ 272127 h 599860"/>
                <a:gd name="connsiteX3" fmla="*/ 702691 w 702691"/>
                <a:gd name="connsiteY3" fmla="*/ 129251 h 599860"/>
                <a:gd name="connsiteX4" fmla="*/ 702691 w 702691"/>
                <a:gd name="connsiteY4" fmla="*/ 593636 h 599860"/>
                <a:gd name="connsiteX0" fmla="*/ 0 w 702691"/>
                <a:gd name="connsiteY0" fmla="*/ 599860 h 599860"/>
                <a:gd name="connsiteX1" fmla="*/ 0 w 702691"/>
                <a:gd name="connsiteY1" fmla="*/ 129251 h 599860"/>
                <a:gd name="connsiteX2" fmla="*/ 383590 w 702691"/>
                <a:gd name="connsiteY2" fmla="*/ 272127 h 599860"/>
                <a:gd name="connsiteX3" fmla="*/ 702691 w 702691"/>
                <a:gd name="connsiteY3" fmla="*/ 129251 h 599860"/>
                <a:gd name="connsiteX4" fmla="*/ 702691 w 702691"/>
                <a:gd name="connsiteY4" fmla="*/ 593636 h 599860"/>
                <a:gd name="connsiteX0" fmla="*/ 0 w 702691"/>
                <a:gd name="connsiteY0" fmla="*/ 470609 h 470609"/>
                <a:gd name="connsiteX1" fmla="*/ 0 w 702691"/>
                <a:gd name="connsiteY1" fmla="*/ 0 h 470609"/>
                <a:gd name="connsiteX2" fmla="*/ 383590 w 702691"/>
                <a:gd name="connsiteY2" fmla="*/ 142876 h 470609"/>
                <a:gd name="connsiteX3" fmla="*/ 702691 w 702691"/>
                <a:gd name="connsiteY3" fmla="*/ 214313 h 470609"/>
                <a:gd name="connsiteX4" fmla="*/ 702691 w 702691"/>
                <a:gd name="connsiteY4" fmla="*/ 464385 h 470609"/>
                <a:gd name="connsiteX0" fmla="*/ 0 w 702691"/>
                <a:gd name="connsiteY0" fmla="*/ 470609 h 470609"/>
                <a:gd name="connsiteX1" fmla="*/ 0 w 702691"/>
                <a:gd name="connsiteY1" fmla="*/ 0 h 470609"/>
                <a:gd name="connsiteX2" fmla="*/ 383590 w 702691"/>
                <a:gd name="connsiteY2" fmla="*/ 142876 h 470609"/>
                <a:gd name="connsiteX3" fmla="*/ 702691 w 702691"/>
                <a:gd name="connsiteY3" fmla="*/ 214313 h 470609"/>
                <a:gd name="connsiteX4" fmla="*/ 702691 w 702691"/>
                <a:gd name="connsiteY4" fmla="*/ 464385 h 470609"/>
                <a:gd name="connsiteX0" fmla="*/ 0 w 702691"/>
                <a:gd name="connsiteY0" fmla="*/ 0 h 464385"/>
                <a:gd name="connsiteX1" fmla="*/ 383590 w 702691"/>
                <a:gd name="connsiteY1" fmla="*/ 142876 h 464385"/>
                <a:gd name="connsiteX2" fmla="*/ 702691 w 702691"/>
                <a:gd name="connsiteY2" fmla="*/ 214313 h 464385"/>
                <a:gd name="connsiteX3" fmla="*/ 702691 w 702691"/>
                <a:gd name="connsiteY3" fmla="*/ 464385 h 464385"/>
                <a:gd name="connsiteX0" fmla="*/ 0 w 702691"/>
                <a:gd name="connsiteY0" fmla="*/ 0 h 214313"/>
                <a:gd name="connsiteX1" fmla="*/ 383590 w 702691"/>
                <a:gd name="connsiteY1" fmla="*/ 142876 h 214313"/>
                <a:gd name="connsiteX2" fmla="*/ 702691 w 702691"/>
                <a:gd name="connsiteY2" fmla="*/ 214313 h 214313"/>
                <a:gd name="connsiteX0" fmla="*/ 0 w 702691"/>
                <a:gd name="connsiteY0" fmla="*/ 71437 h 102295"/>
                <a:gd name="connsiteX1" fmla="*/ 383590 w 702691"/>
                <a:gd name="connsiteY1" fmla="*/ 0 h 102295"/>
                <a:gd name="connsiteX2" fmla="*/ 702691 w 702691"/>
                <a:gd name="connsiteY2" fmla="*/ 71437 h 102295"/>
                <a:gd name="connsiteX0" fmla="*/ 0 w 702691"/>
                <a:gd name="connsiteY0" fmla="*/ 95250 h 238126"/>
                <a:gd name="connsiteX1" fmla="*/ 383590 w 702691"/>
                <a:gd name="connsiteY1" fmla="*/ 23813 h 238126"/>
                <a:gd name="connsiteX2" fmla="*/ 702691 w 702691"/>
                <a:gd name="connsiteY2" fmla="*/ 238126 h 238126"/>
                <a:gd name="connsiteX0" fmla="*/ 0 w 702691"/>
                <a:gd name="connsiteY0" fmla="*/ 0 h 166689"/>
                <a:gd name="connsiteX1" fmla="*/ 374593 w 702691"/>
                <a:gd name="connsiteY1" fmla="*/ 142876 h 166689"/>
                <a:gd name="connsiteX2" fmla="*/ 702691 w 702691"/>
                <a:gd name="connsiteY2" fmla="*/ 142876 h 166689"/>
                <a:gd name="connsiteX0" fmla="*/ 0 w 702691"/>
                <a:gd name="connsiteY0" fmla="*/ 0 h 166689"/>
                <a:gd name="connsiteX1" fmla="*/ 374593 w 702691"/>
                <a:gd name="connsiteY1" fmla="*/ 142876 h 166689"/>
                <a:gd name="connsiteX2" fmla="*/ 702691 w 702691"/>
                <a:gd name="connsiteY2" fmla="*/ 142876 h 166689"/>
                <a:gd name="connsiteX0" fmla="*/ 0 w 702691"/>
                <a:gd name="connsiteY0" fmla="*/ 0 h 142876"/>
                <a:gd name="connsiteX1" fmla="*/ 359560 w 702691"/>
                <a:gd name="connsiteY1" fmla="*/ 71438 h 142876"/>
                <a:gd name="connsiteX2" fmla="*/ 702691 w 702691"/>
                <a:gd name="connsiteY2" fmla="*/ 142876 h 142876"/>
                <a:gd name="connsiteX0" fmla="*/ 0 w 702691"/>
                <a:gd name="connsiteY0" fmla="*/ 0 h 142876"/>
                <a:gd name="connsiteX1" fmla="*/ 359560 w 702691"/>
                <a:gd name="connsiteY1" fmla="*/ 71438 h 142876"/>
                <a:gd name="connsiteX2" fmla="*/ 702691 w 702691"/>
                <a:gd name="connsiteY2" fmla="*/ 142876 h 142876"/>
                <a:gd name="connsiteX0" fmla="*/ 0 w 698489"/>
                <a:gd name="connsiteY0" fmla="*/ 0 h 102836"/>
                <a:gd name="connsiteX1" fmla="*/ 359560 w 698489"/>
                <a:gd name="connsiteY1" fmla="*/ 71438 h 102836"/>
                <a:gd name="connsiteX2" fmla="*/ 698489 w 698489"/>
                <a:gd name="connsiteY2" fmla="*/ 102836 h 102836"/>
                <a:gd name="connsiteX0" fmla="*/ 0 w 698489"/>
                <a:gd name="connsiteY0" fmla="*/ 0 h 102836"/>
                <a:gd name="connsiteX1" fmla="*/ 359560 w 698489"/>
                <a:gd name="connsiteY1" fmla="*/ 71438 h 102836"/>
                <a:gd name="connsiteX2" fmla="*/ 698489 w 698489"/>
                <a:gd name="connsiteY2" fmla="*/ 102836 h 1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489" h="102836">
                  <a:moveTo>
                    <a:pt x="0" y="0"/>
                  </a:moveTo>
                  <a:cubicBezTo>
                    <a:pt x="116897" y="21934"/>
                    <a:pt x="228791" y="53623"/>
                    <a:pt x="359560" y="71438"/>
                  </a:cubicBezTo>
                  <a:cubicBezTo>
                    <a:pt x="476675" y="95251"/>
                    <a:pt x="542910" y="92297"/>
                    <a:pt x="698489" y="10283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3221820" y="9400830"/>
            <a:ext cx="427037" cy="371475"/>
          </p:xfrm>
          <a:graphic>
            <a:graphicData uri="http://schemas.openxmlformats.org/presentationml/2006/ole">
              <p:oleObj spid="_x0000_s37902" name="Equazione" r:id="rId12" imgW="203040" imgH="177480" progId="Equation.3">
                <p:embed/>
              </p:oleObj>
            </a:graphicData>
          </a:graphic>
        </p:graphicFrame>
        <p:graphicFrame>
          <p:nvGraphicFramePr>
            <p:cNvPr id="87" name="Object 2"/>
            <p:cNvGraphicFramePr>
              <a:graphicFrameLocks noChangeAspect="1"/>
            </p:cNvGraphicFramePr>
            <p:nvPr/>
          </p:nvGraphicFramePr>
          <p:xfrm>
            <a:off x="4326720" y="9400830"/>
            <a:ext cx="400050" cy="371475"/>
          </p:xfrm>
          <a:graphic>
            <a:graphicData uri="http://schemas.openxmlformats.org/presentationml/2006/ole">
              <p:oleObj spid="_x0000_s37903" name="Equazione" r:id="rId13" imgW="190440" imgH="177480" progId="Equation.3">
                <p:embed/>
              </p:oleObj>
            </a:graphicData>
          </a:graphic>
        </p:graphicFrame>
        <p:cxnSp>
          <p:nvCxnSpPr>
            <p:cNvPr id="92" name="Connettore 1 91"/>
            <p:cNvCxnSpPr>
              <a:stCxn id="76" idx="5"/>
            </p:cNvCxnSpPr>
            <p:nvPr/>
          </p:nvCxnSpPr>
          <p:spPr>
            <a:xfrm flipH="1" flipV="1">
              <a:off x="2363697" y="7286652"/>
              <a:ext cx="1" cy="2114919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/>
          </p:nvCxnSpPr>
          <p:spPr>
            <a:xfrm flipH="1" flipV="1">
              <a:off x="3434245" y="7286652"/>
              <a:ext cx="1" cy="2114919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/>
          </p:nvCxnSpPr>
          <p:spPr>
            <a:xfrm flipH="1" flipV="1">
              <a:off x="4504792" y="7286652"/>
              <a:ext cx="1" cy="2114919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Callout 1 95"/>
          <p:cNvSpPr/>
          <p:nvPr/>
        </p:nvSpPr>
        <p:spPr>
          <a:xfrm>
            <a:off x="785786" y="4496997"/>
            <a:ext cx="1267625" cy="591639"/>
          </a:xfrm>
          <a:prstGeom prst="borderCallout1">
            <a:avLst>
              <a:gd name="adj1" fmla="val 106027"/>
              <a:gd name="adj2" fmla="val 90010"/>
              <a:gd name="adj3" fmla="val 192504"/>
              <a:gd name="adj4" fmla="val 147618"/>
            </a:avLst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76200" dir="2700000" algn="tl" rotWithShape="0">
              <a:prstClr val="black">
                <a:alpha val="91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smtClean="0">
                <a:solidFill>
                  <a:schemeClr val="tx1"/>
                </a:solidFill>
                <a:latin typeface="+mj-lt"/>
              </a:rPr>
              <a:t>error=0</a:t>
            </a:r>
            <a:endParaRPr lang="it-IT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" name="Callout 1 97"/>
          <p:cNvSpPr/>
          <p:nvPr/>
        </p:nvSpPr>
        <p:spPr>
          <a:xfrm>
            <a:off x="3923104" y="4386421"/>
            <a:ext cx="1267625" cy="591639"/>
          </a:xfrm>
          <a:prstGeom prst="borderCallout1">
            <a:avLst>
              <a:gd name="adj1" fmla="val 106027"/>
              <a:gd name="adj2" fmla="val 6843"/>
              <a:gd name="adj3" fmla="val 192504"/>
              <a:gd name="adj4" fmla="val 802"/>
            </a:avLst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76200" dir="2700000" algn="tl" rotWithShape="0">
              <a:prstClr val="black">
                <a:alpha val="91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smtClean="0">
                <a:solidFill>
                  <a:schemeClr val="tx1"/>
                </a:solidFill>
                <a:latin typeface="+mj-lt"/>
              </a:rPr>
              <a:t>error=k</a:t>
            </a:r>
            <a:endParaRPr lang="it-IT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Callout 1 98"/>
          <p:cNvSpPr/>
          <p:nvPr/>
        </p:nvSpPr>
        <p:spPr>
          <a:xfrm>
            <a:off x="5576071" y="4792817"/>
            <a:ext cx="1434329" cy="591639"/>
          </a:xfrm>
          <a:prstGeom prst="borderCallout1">
            <a:avLst>
              <a:gd name="adj1" fmla="val 106027"/>
              <a:gd name="adj2" fmla="val 6843"/>
              <a:gd name="adj3" fmla="val 183413"/>
              <a:gd name="adj4" fmla="val -24698"/>
            </a:avLst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76200" dir="2700000" algn="tl" rotWithShape="0">
              <a:prstClr val="black">
                <a:alpha val="91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smtClean="0">
                <a:solidFill>
                  <a:schemeClr val="tx1"/>
                </a:solidFill>
                <a:latin typeface="+mj-lt"/>
              </a:rPr>
              <a:t>error=2k</a:t>
            </a:r>
            <a:endParaRPr lang="it-IT" sz="20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27" name="Gruppo 126"/>
          <p:cNvGrpSpPr/>
          <p:nvPr/>
        </p:nvGrpSpPr>
        <p:grpSpPr>
          <a:xfrm>
            <a:off x="1566863" y="3224007"/>
            <a:ext cx="5759880" cy="3331624"/>
            <a:chOff x="1566863" y="7069331"/>
            <a:chExt cx="5759880" cy="3331624"/>
          </a:xfrm>
        </p:grpSpPr>
        <p:cxnSp>
          <p:nvCxnSpPr>
            <p:cNvPr id="101" name="Connettore 2 100"/>
            <p:cNvCxnSpPr/>
            <p:nvPr/>
          </p:nvCxnSpPr>
          <p:spPr>
            <a:xfrm>
              <a:off x="2053411" y="9965620"/>
              <a:ext cx="4857784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2 101"/>
            <p:cNvCxnSpPr/>
            <p:nvPr/>
          </p:nvCxnSpPr>
          <p:spPr>
            <a:xfrm rot="5400000" flipH="1" flipV="1">
              <a:off x="997836" y="8895996"/>
              <a:ext cx="2466238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CasellaDiTesto 102"/>
            <p:cNvSpPr txBox="1"/>
            <p:nvPr/>
          </p:nvSpPr>
          <p:spPr>
            <a:xfrm>
              <a:off x="2209500" y="9939290"/>
              <a:ext cx="380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smtClean="0">
                  <a:solidFill>
                    <a:schemeClr val="bg1"/>
                  </a:solidFill>
                  <a:latin typeface="+mj-lt"/>
                </a:rPr>
                <a:t>0</a:t>
              </a:r>
              <a:endParaRPr lang="it-IT" sz="2400">
                <a:solidFill>
                  <a:schemeClr val="bg1"/>
                </a:solidFill>
                <a:latin typeface="+mj-lt"/>
              </a:endParaRPr>
            </a:p>
          </p:txBody>
        </p:sp>
        <p:graphicFrame>
          <p:nvGraphicFramePr>
            <p:cNvPr id="104" name="Object 2"/>
            <p:cNvGraphicFramePr>
              <a:graphicFrameLocks noChangeAspect="1"/>
            </p:cNvGraphicFramePr>
            <p:nvPr/>
          </p:nvGraphicFramePr>
          <p:xfrm>
            <a:off x="4203649" y="9968669"/>
            <a:ext cx="266700" cy="371475"/>
          </p:xfrm>
          <a:graphic>
            <a:graphicData uri="http://schemas.openxmlformats.org/presentationml/2006/ole">
              <p:oleObj spid="_x0000_s37912" name="Equazione" r:id="rId14" imgW="126720" imgH="177480" progId="Equation.3">
                <p:embed/>
              </p:oleObj>
            </a:graphicData>
          </a:graphic>
        </p:graphicFrame>
        <p:graphicFrame>
          <p:nvGraphicFramePr>
            <p:cNvPr id="105" name="Object 2"/>
            <p:cNvGraphicFramePr>
              <a:graphicFrameLocks noChangeAspect="1"/>
            </p:cNvGraphicFramePr>
            <p:nvPr/>
          </p:nvGraphicFramePr>
          <p:xfrm>
            <a:off x="6917168" y="9677400"/>
            <a:ext cx="409575" cy="581025"/>
          </p:xfrm>
          <a:graphic>
            <a:graphicData uri="http://schemas.openxmlformats.org/presentationml/2006/ole">
              <p:oleObj spid="_x0000_s37913" name="Equazione" r:id="rId15" imgW="152280" imgH="215640" progId="Equation.3">
                <p:embed/>
              </p:oleObj>
            </a:graphicData>
          </a:graphic>
        </p:graphicFrame>
        <p:graphicFrame>
          <p:nvGraphicFramePr>
            <p:cNvPr id="106" name="Object 2"/>
            <p:cNvGraphicFramePr>
              <a:graphicFrameLocks noChangeAspect="1"/>
            </p:cNvGraphicFramePr>
            <p:nvPr/>
          </p:nvGraphicFramePr>
          <p:xfrm>
            <a:off x="1566863" y="7069331"/>
            <a:ext cx="1300162" cy="581025"/>
          </p:xfrm>
          <a:graphic>
            <a:graphicData uri="http://schemas.openxmlformats.org/presentationml/2006/ole">
              <p:oleObj spid="_x0000_s37914" name="Equazione" r:id="rId16" imgW="482400" imgH="215640" progId="Equation.3">
                <p:embed/>
              </p:oleObj>
            </a:graphicData>
          </a:graphic>
        </p:graphicFrame>
        <p:graphicFrame>
          <p:nvGraphicFramePr>
            <p:cNvPr id="111" name="Object 2"/>
            <p:cNvGraphicFramePr>
              <a:graphicFrameLocks noChangeAspect="1"/>
            </p:cNvGraphicFramePr>
            <p:nvPr/>
          </p:nvGraphicFramePr>
          <p:xfrm>
            <a:off x="6263479" y="9967927"/>
            <a:ext cx="427037" cy="371475"/>
          </p:xfrm>
          <a:graphic>
            <a:graphicData uri="http://schemas.openxmlformats.org/presentationml/2006/ole">
              <p:oleObj spid="_x0000_s37915" name="Equazione" r:id="rId17" imgW="203040" imgH="177480" progId="Equation.3">
                <p:embed/>
              </p:oleObj>
            </a:graphicData>
          </a:graphic>
        </p:graphicFrame>
        <p:cxnSp>
          <p:nvCxnSpPr>
            <p:cNvPr id="113" name="Connettore 1 112"/>
            <p:cNvCxnSpPr/>
            <p:nvPr/>
          </p:nvCxnSpPr>
          <p:spPr>
            <a:xfrm rot="16200000" flipV="1">
              <a:off x="1317785" y="9054702"/>
              <a:ext cx="1827932" cy="1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prstDash val="solid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/>
          </p:nvCxnSpPr>
          <p:spPr>
            <a:xfrm rot="5400000" flipH="1" flipV="1">
              <a:off x="3694531" y="9331703"/>
              <a:ext cx="1273937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prstDash val="solid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/>
          </p:nvCxnSpPr>
          <p:spPr>
            <a:xfrm rot="5400000" flipH="1" flipV="1">
              <a:off x="6002373" y="9516369"/>
              <a:ext cx="904606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prstDash val="solid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ttangolo 120"/>
            <p:cNvSpPr/>
            <p:nvPr/>
          </p:nvSpPr>
          <p:spPr>
            <a:xfrm>
              <a:off x="2231227" y="7858156"/>
              <a:ext cx="5693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it-IT" sz="2400" b="1" smtClean="0">
                  <a:solidFill>
                    <a:schemeClr val="bg1"/>
                  </a:solidFill>
                  <a:latin typeface="+mj-lt"/>
                </a:rPr>
                <a:t>A</a:t>
              </a:r>
              <a:r>
                <a:rPr lang="it-IT" sz="2400" b="1" baseline="-2500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it-IT" sz="2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2" name="Rettangolo 121"/>
            <p:cNvSpPr/>
            <p:nvPr/>
          </p:nvSpPr>
          <p:spPr>
            <a:xfrm>
              <a:off x="4324542" y="8412154"/>
              <a:ext cx="5693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it-IT" sz="2400" b="1" smtClean="0">
                  <a:solidFill>
                    <a:schemeClr val="bg1"/>
                  </a:solidFill>
                  <a:latin typeface="+mj-lt"/>
                </a:rPr>
                <a:t>A</a:t>
              </a:r>
              <a:r>
                <a:rPr lang="it-IT" sz="2400" b="1" baseline="-2500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it-IT" sz="2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3" name="Rettangolo 122"/>
            <p:cNvSpPr/>
            <p:nvPr/>
          </p:nvSpPr>
          <p:spPr>
            <a:xfrm>
              <a:off x="6431505" y="8723357"/>
              <a:ext cx="5693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it-IT" sz="2400" b="1" smtClean="0">
                  <a:solidFill>
                    <a:schemeClr val="bg1"/>
                  </a:solidFill>
                  <a:latin typeface="+mj-lt"/>
                </a:rPr>
                <a:t>A</a:t>
              </a:r>
              <a:r>
                <a:rPr lang="it-IT" sz="2400" b="1" baseline="-2500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it-IT" sz="24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-1.83164E-6 L 5.55556E-7 -0.16674 " pathEditMode="relative" rAng="0" ptsTypes="AA">
                                      <p:cBhvr>
                                        <p:cTn id="3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-1.83164E-6 L 5.55556E-7 -0.16674 " pathEditMode="relative" rAng="0" ptsTypes="AA">
                                      <p:cBhvr>
                                        <p:cTn id="36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-1.83164E-6 L 5.55556E-7 -0.16674 " pathEditMode="relative" rAng="0" ptsTypes="AA">
                                      <p:cBhvr>
                                        <p:cTn id="38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-1.83164E-6 L 5.55556E-7 -0.16674 " pathEditMode="relative" rAng="0" ptsTypes="AA">
                                      <p:cBhvr>
                                        <p:cTn id="40" dur="1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-1.83164E-6 L 5.55556E-7 -0.16674 " pathEditMode="relative" rAng="0" ptsTypes="AA">
                                      <p:cBhvr>
                                        <p:cTn id="42" dur="3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1" animBg="1"/>
      <p:bldP spid="75" grpId="2" animBg="1"/>
      <p:bldP spid="80" grpId="1" animBg="1"/>
      <p:bldP spid="80" grpId="2" animBg="1"/>
      <p:bldP spid="81" grpId="1" animBg="1"/>
      <p:bldP spid="81" grpId="2" animBg="1"/>
      <p:bldP spid="82" grpId="1" animBg="1"/>
      <p:bldP spid="82" grpId="2" animBg="1"/>
      <p:bldP spid="83" grpId="1" animBg="1"/>
      <p:bldP spid="83" grpId="2" animBg="1"/>
      <p:bldP spid="54" grpId="0" animBg="1"/>
      <p:bldP spid="61" grpId="0" animBg="1"/>
      <p:bldP spid="60" grpId="1" animBg="1"/>
      <p:bldP spid="60" grpId="2" animBg="1"/>
      <p:bldP spid="96" grpId="0" animBg="1"/>
      <p:bldP spid="96" grpId="1" animBg="1"/>
      <p:bldP spid="98" grpId="0" animBg="1"/>
      <p:bldP spid="98" grpId="1" animBg="1"/>
      <p:bldP spid="99" grpId="0" animBg="1"/>
      <p:bldP spid="9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smtClean="0"/>
              <a:t>e</a:t>
            </a:r>
            <a:r>
              <a:rPr lang="it-IT" baseline="-25000" smtClean="0"/>
              <a:t>1</a:t>
            </a:r>
            <a:r>
              <a:rPr lang="it-IT" smtClean="0"/>
              <a:t> and </a:t>
            </a:r>
            <a:r>
              <a:rPr lang="it-IT" i="1" smtClean="0"/>
              <a:t>e</a:t>
            </a:r>
            <a:r>
              <a:rPr lang="it-IT" baseline="-25000" smtClean="0"/>
              <a:t>2</a:t>
            </a:r>
            <a:r>
              <a:rPr lang="it-IT" smtClean="0"/>
              <a:t> are statistically independent</a:t>
            </a:r>
            <a:endParaRPr lang="it-IT" i="1"/>
          </a:p>
        </p:txBody>
      </p:sp>
      <p:grpSp>
        <p:nvGrpSpPr>
          <p:cNvPr id="48" name="Gruppo 47"/>
          <p:cNvGrpSpPr/>
          <p:nvPr/>
        </p:nvGrpSpPr>
        <p:grpSpPr>
          <a:xfrm>
            <a:off x="793161" y="4252936"/>
            <a:ext cx="1911928" cy="1440563"/>
            <a:chOff x="793161" y="4252936"/>
            <a:chExt cx="1911928" cy="1440563"/>
          </a:xfrm>
        </p:grpSpPr>
        <p:sp>
          <p:nvSpPr>
            <p:cNvPr id="43" name="Figura a mano libera 42"/>
            <p:cNvSpPr/>
            <p:nvPr/>
          </p:nvSpPr>
          <p:spPr>
            <a:xfrm>
              <a:off x="793161" y="4252936"/>
              <a:ext cx="1911928" cy="1440563"/>
            </a:xfrm>
            <a:custGeom>
              <a:avLst/>
              <a:gdLst>
                <a:gd name="connsiteX0" fmla="*/ 0 w 3638145"/>
                <a:gd name="connsiteY0" fmla="*/ 739302 h 739302"/>
                <a:gd name="connsiteX1" fmla="*/ 233464 w 3638145"/>
                <a:gd name="connsiteY1" fmla="*/ 651753 h 739302"/>
                <a:gd name="connsiteX2" fmla="*/ 564204 w 3638145"/>
                <a:gd name="connsiteY2" fmla="*/ 340468 h 739302"/>
                <a:gd name="connsiteX3" fmla="*/ 885217 w 3638145"/>
                <a:gd name="connsiteY3" fmla="*/ 0 h 739302"/>
                <a:gd name="connsiteX4" fmla="*/ 1507787 w 3638145"/>
                <a:gd name="connsiteY4" fmla="*/ 340468 h 739302"/>
                <a:gd name="connsiteX5" fmla="*/ 1585608 w 3638145"/>
                <a:gd name="connsiteY5" fmla="*/ 126460 h 739302"/>
                <a:gd name="connsiteX6" fmla="*/ 1906621 w 3638145"/>
                <a:gd name="connsiteY6" fmla="*/ 554477 h 739302"/>
                <a:gd name="connsiteX7" fmla="*/ 2110902 w 3638145"/>
                <a:gd name="connsiteY7" fmla="*/ 680936 h 739302"/>
                <a:gd name="connsiteX8" fmla="*/ 2266545 w 3638145"/>
                <a:gd name="connsiteY8" fmla="*/ 447472 h 739302"/>
                <a:gd name="connsiteX9" fmla="*/ 2519464 w 3638145"/>
                <a:gd name="connsiteY9" fmla="*/ 515566 h 739302"/>
                <a:gd name="connsiteX10" fmla="*/ 2772383 w 3638145"/>
                <a:gd name="connsiteY10" fmla="*/ 437745 h 739302"/>
                <a:gd name="connsiteX11" fmla="*/ 3035030 w 3638145"/>
                <a:gd name="connsiteY11" fmla="*/ 155643 h 739302"/>
                <a:gd name="connsiteX12" fmla="*/ 3317132 w 3638145"/>
                <a:gd name="connsiteY12" fmla="*/ 428017 h 739302"/>
                <a:gd name="connsiteX13" fmla="*/ 3463047 w 3638145"/>
                <a:gd name="connsiteY13" fmla="*/ 651753 h 739302"/>
                <a:gd name="connsiteX14" fmla="*/ 3638145 w 3638145"/>
                <a:gd name="connsiteY14" fmla="*/ 642026 h 739302"/>
                <a:gd name="connsiteX0" fmla="*/ 0 w 3638145"/>
                <a:gd name="connsiteY0" fmla="*/ 740393 h 740393"/>
                <a:gd name="connsiteX1" fmla="*/ 233464 w 3638145"/>
                <a:gd name="connsiteY1" fmla="*/ 652844 h 740393"/>
                <a:gd name="connsiteX2" fmla="*/ 564204 w 3638145"/>
                <a:gd name="connsiteY2" fmla="*/ 341559 h 740393"/>
                <a:gd name="connsiteX3" fmla="*/ 885217 w 3638145"/>
                <a:gd name="connsiteY3" fmla="*/ 1091 h 740393"/>
                <a:gd name="connsiteX4" fmla="*/ 1352126 w 3638145"/>
                <a:gd name="connsiteY4" fmla="*/ 348103 h 740393"/>
                <a:gd name="connsiteX5" fmla="*/ 1585608 w 3638145"/>
                <a:gd name="connsiteY5" fmla="*/ 127551 h 740393"/>
                <a:gd name="connsiteX6" fmla="*/ 1906621 w 3638145"/>
                <a:gd name="connsiteY6" fmla="*/ 555568 h 740393"/>
                <a:gd name="connsiteX7" fmla="*/ 2110902 w 3638145"/>
                <a:gd name="connsiteY7" fmla="*/ 682027 h 740393"/>
                <a:gd name="connsiteX8" fmla="*/ 2266545 w 3638145"/>
                <a:gd name="connsiteY8" fmla="*/ 448563 h 740393"/>
                <a:gd name="connsiteX9" fmla="*/ 2519464 w 3638145"/>
                <a:gd name="connsiteY9" fmla="*/ 516657 h 740393"/>
                <a:gd name="connsiteX10" fmla="*/ 2772383 w 3638145"/>
                <a:gd name="connsiteY10" fmla="*/ 438836 h 740393"/>
                <a:gd name="connsiteX11" fmla="*/ 3035030 w 3638145"/>
                <a:gd name="connsiteY11" fmla="*/ 156734 h 740393"/>
                <a:gd name="connsiteX12" fmla="*/ 3317132 w 3638145"/>
                <a:gd name="connsiteY12" fmla="*/ 429108 h 740393"/>
                <a:gd name="connsiteX13" fmla="*/ 3463047 w 3638145"/>
                <a:gd name="connsiteY13" fmla="*/ 652844 h 740393"/>
                <a:gd name="connsiteX14" fmla="*/ 3638145 w 3638145"/>
                <a:gd name="connsiteY14" fmla="*/ 643117 h 740393"/>
                <a:gd name="connsiteX0" fmla="*/ 0 w 3638145"/>
                <a:gd name="connsiteY0" fmla="*/ 758757 h 758757"/>
                <a:gd name="connsiteX1" fmla="*/ 233464 w 3638145"/>
                <a:gd name="connsiteY1" fmla="*/ 671208 h 758757"/>
                <a:gd name="connsiteX2" fmla="*/ 564204 w 3638145"/>
                <a:gd name="connsiteY2" fmla="*/ 359923 h 758757"/>
                <a:gd name="connsiteX3" fmla="*/ 885217 w 3638145"/>
                <a:gd name="connsiteY3" fmla="*/ 19455 h 758757"/>
                <a:gd name="connsiteX4" fmla="*/ 1167319 w 3638145"/>
                <a:gd name="connsiteY4" fmla="*/ 476655 h 758757"/>
                <a:gd name="connsiteX5" fmla="*/ 1585608 w 3638145"/>
                <a:gd name="connsiteY5" fmla="*/ 145915 h 758757"/>
                <a:gd name="connsiteX6" fmla="*/ 1906621 w 3638145"/>
                <a:gd name="connsiteY6" fmla="*/ 573932 h 758757"/>
                <a:gd name="connsiteX7" fmla="*/ 2110902 w 3638145"/>
                <a:gd name="connsiteY7" fmla="*/ 700391 h 758757"/>
                <a:gd name="connsiteX8" fmla="*/ 2266545 w 3638145"/>
                <a:gd name="connsiteY8" fmla="*/ 466927 h 758757"/>
                <a:gd name="connsiteX9" fmla="*/ 2519464 w 3638145"/>
                <a:gd name="connsiteY9" fmla="*/ 535021 h 758757"/>
                <a:gd name="connsiteX10" fmla="*/ 2772383 w 3638145"/>
                <a:gd name="connsiteY10" fmla="*/ 457200 h 758757"/>
                <a:gd name="connsiteX11" fmla="*/ 3035030 w 3638145"/>
                <a:gd name="connsiteY11" fmla="*/ 175098 h 758757"/>
                <a:gd name="connsiteX12" fmla="*/ 3317132 w 3638145"/>
                <a:gd name="connsiteY12" fmla="*/ 447472 h 758757"/>
                <a:gd name="connsiteX13" fmla="*/ 3463047 w 3638145"/>
                <a:gd name="connsiteY13" fmla="*/ 671208 h 758757"/>
                <a:gd name="connsiteX14" fmla="*/ 3638145 w 3638145"/>
                <a:gd name="connsiteY14" fmla="*/ 661481 h 758757"/>
                <a:gd name="connsiteX0" fmla="*/ 0 w 3663311"/>
                <a:gd name="connsiteY0" fmla="*/ 1006736 h 1006736"/>
                <a:gd name="connsiteX1" fmla="*/ 258630 w 3663311"/>
                <a:gd name="connsiteY1" fmla="*/ 671208 h 1006736"/>
                <a:gd name="connsiteX2" fmla="*/ 589370 w 3663311"/>
                <a:gd name="connsiteY2" fmla="*/ 359923 h 1006736"/>
                <a:gd name="connsiteX3" fmla="*/ 910383 w 3663311"/>
                <a:gd name="connsiteY3" fmla="*/ 19455 h 1006736"/>
                <a:gd name="connsiteX4" fmla="*/ 1192485 w 3663311"/>
                <a:gd name="connsiteY4" fmla="*/ 476655 h 1006736"/>
                <a:gd name="connsiteX5" fmla="*/ 1610774 w 3663311"/>
                <a:gd name="connsiteY5" fmla="*/ 145915 h 1006736"/>
                <a:gd name="connsiteX6" fmla="*/ 1931787 w 3663311"/>
                <a:gd name="connsiteY6" fmla="*/ 573932 h 1006736"/>
                <a:gd name="connsiteX7" fmla="*/ 2136068 w 3663311"/>
                <a:gd name="connsiteY7" fmla="*/ 700391 h 1006736"/>
                <a:gd name="connsiteX8" fmla="*/ 2291711 w 3663311"/>
                <a:gd name="connsiteY8" fmla="*/ 466927 h 1006736"/>
                <a:gd name="connsiteX9" fmla="*/ 2544630 w 3663311"/>
                <a:gd name="connsiteY9" fmla="*/ 535021 h 1006736"/>
                <a:gd name="connsiteX10" fmla="*/ 2797549 w 3663311"/>
                <a:gd name="connsiteY10" fmla="*/ 457200 h 1006736"/>
                <a:gd name="connsiteX11" fmla="*/ 3060196 w 3663311"/>
                <a:gd name="connsiteY11" fmla="*/ 175098 h 1006736"/>
                <a:gd name="connsiteX12" fmla="*/ 3342298 w 3663311"/>
                <a:gd name="connsiteY12" fmla="*/ 447472 h 1006736"/>
                <a:gd name="connsiteX13" fmla="*/ 3488213 w 3663311"/>
                <a:gd name="connsiteY13" fmla="*/ 671208 h 1006736"/>
                <a:gd name="connsiteX14" fmla="*/ 3663311 w 3663311"/>
                <a:gd name="connsiteY14" fmla="*/ 661481 h 1006736"/>
                <a:gd name="connsiteX0" fmla="*/ 0 w 3716872"/>
                <a:gd name="connsiteY0" fmla="*/ 1006736 h 1029432"/>
                <a:gd name="connsiteX1" fmla="*/ 258630 w 3716872"/>
                <a:gd name="connsiteY1" fmla="*/ 671208 h 1029432"/>
                <a:gd name="connsiteX2" fmla="*/ 589370 w 3716872"/>
                <a:gd name="connsiteY2" fmla="*/ 359923 h 1029432"/>
                <a:gd name="connsiteX3" fmla="*/ 910383 w 3716872"/>
                <a:gd name="connsiteY3" fmla="*/ 19455 h 1029432"/>
                <a:gd name="connsiteX4" fmla="*/ 1192485 w 3716872"/>
                <a:gd name="connsiteY4" fmla="*/ 476655 h 1029432"/>
                <a:gd name="connsiteX5" fmla="*/ 1610774 w 3716872"/>
                <a:gd name="connsiteY5" fmla="*/ 145915 h 1029432"/>
                <a:gd name="connsiteX6" fmla="*/ 1931787 w 3716872"/>
                <a:gd name="connsiteY6" fmla="*/ 573932 h 1029432"/>
                <a:gd name="connsiteX7" fmla="*/ 2136068 w 3716872"/>
                <a:gd name="connsiteY7" fmla="*/ 700391 h 1029432"/>
                <a:gd name="connsiteX8" fmla="*/ 2291711 w 3716872"/>
                <a:gd name="connsiteY8" fmla="*/ 466927 h 1029432"/>
                <a:gd name="connsiteX9" fmla="*/ 2544630 w 3716872"/>
                <a:gd name="connsiteY9" fmla="*/ 535021 h 1029432"/>
                <a:gd name="connsiteX10" fmla="*/ 2797549 w 3716872"/>
                <a:gd name="connsiteY10" fmla="*/ 457200 h 1029432"/>
                <a:gd name="connsiteX11" fmla="*/ 3060196 w 3716872"/>
                <a:gd name="connsiteY11" fmla="*/ 175098 h 1029432"/>
                <a:gd name="connsiteX12" fmla="*/ 3342298 w 3716872"/>
                <a:gd name="connsiteY12" fmla="*/ 447472 h 1029432"/>
                <a:gd name="connsiteX13" fmla="*/ 3488213 w 3716872"/>
                <a:gd name="connsiteY13" fmla="*/ 671208 h 1029432"/>
                <a:gd name="connsiteX14" fmla="*/ 3716872 w 3716872"/>
                <a:gd name="connsiteY14" fmla="*/ 1006735 h 1029432"/>
                <a:gd name="connsiteX0" fmla="*/ 0 w 3716872"/>
                <a:gd name="connsiteY0" fmla="*/ 1006736 h 1006736"/>
                <a:gd name="connsiteX1" fmla="*/ 258630 w 3716872"/>
                <a:gd name="connsiteY1" fmla="*/ 671208 h 1006736"/>
                <a:gd name="connsiteX2" fmla="*/ 589370 w 3716872"/>
                <a:gd name="connsiteY2" fmla="*/ 359923 h 1006736"/>
                <a:gd name="connsiteX3" fmla="*/ 910383 w 3716872"/>
                <a:gd name="connsiteY3" fmla="*/ 19455 h 1006736"/>
                <a:gd name="connsiteX4" fmla="*/ 1192485 w 3716872"/>
                <a:gd name="connsiteY4" fmla="*/ 476655 h 1006736"/>
                <a:gd name="connsiteX5" fmla="*/ 1610774 w 3716872"/>
                <a:gd name="connsiteY5" fmla="*/ 145915 h 1006736"/>
                <a:gd name="connsiteX6" fmla="*/ 1931787 w 3716872"/>
                <a:gd name="connsiteY6" fmla="*/ 573932 h 1006736"/>
                <a:gd name="connsiteX7" fmla="*/ 2136068 w 3716872"/>
                <a:gd name="connsiteY7" fmla="*/ 700391 h 1006736"/>
                <a:gd name="connsiteX8" fmla="*/ 2291711 w 3716872"/>
                <a:gd name="connsiteY8" fmla="*/ 466927 h 1006736"/>
                <a:gd name="connsiteX9" fmla="*/ 2544630 w 3716872"/>
                <a:gd name="connsiteY9" fmla="*/ 535021 h 1006736"/>
                <a:gd name="connsiteX10" fmla="*/ 2797549 w 3716872"/>
                <a:gd name="connsiteY10" fmla="*/ 457200 h 1006736"/>
                <a:gd name="connsiteX11" fmla="*/ 3060196 w 3716872"/>
                <a:gd name="connsiteY11" fmla="*/ 175098 h 1006736"/>
                <a:gd name="connsiteX12" fmla="*/ 3342298 w 3716872"/>
                <a:gd name="connsiteY12" fmla="*/ 447472 h 1006736"/>
                <a:gd name="connsiteX13" fmla="*/ 3488213 w 3716872"/>
                <a:gd name="connsiteY13" fmla="*/ 671208 h 1006736"/>
                <a:gd name="connsiteX14" fmla="*/ 3678520 w 3716872"/>
                <a:gd name="connsiteY14" fmla="*/ 837628 h 1006736"/>
                <a:gd name="connsiteX15" fmla="*/ 3716872 w 3716872"/>
                <a:gd name="connsiteY15" fmla="*/ 1006735 h 1006736"/>
                <a:gd name="connsiteX0" fmla="*/ 0 w 3754981"/>
                <a:gd name="connsiteY0" fmla="*/ 1006736 h 1006736"/>
                <a:gd name="connsiteX1" fmla="*/ 258630 w 3754981"/>
                <a:gd name="connsiteY1" fmla="*/ 671208 h 1006736"/>
                <a:gd name="connsiteX2" fmla="*/ 589370 w 3754981"/>
                <a:gd name="connsiteY2" fmla="*/ 359923 h 1006736"/>
                <a:gd name="connsiteX3" fmla="*/ 910383 w 3754981"/>
                <a:gd name="connsiteY3" fmla="*/ 19455 h 1006736"/>
                <a:gd name="connsiteX4" fmla="*/ 1192485 w 3754981"/>
                <a:gd name="connsiteY4" fmla="*/ 476655 h 1006736"/>
                <a:gd name="connsiteX5" fmla="*/ 1610774 w 3754981"/>
                <a:gd name="connsiteY5" fmla="*/ 145915 h 1006736"/>
                <a:gd name="connsiteX6" fmla="*/ 1931787 w 3754981"/>
                <a:gd name="connsiteY6" fmla="*/ 573932 h 1006736"/>
                <a:gd name="connsiteX7" fmla="*/ 2136068 w 3754981"/>
                <a:gd name="connsiteY7" fmla="*/ 700391 h 1006736"/>
                <a:gd name="connsiteX8" fmla="*/ 2291711 w 3754981"/>
                <a:gd name="connsiteY8" fmla="*/ 466927 h 1006736"/>
                <a:gd name="connsiteX9" fmla="*/ 2544630 w 3754981"/>
                <a:gd name="connsiteY9" fmla="*/ 535021 h 1006736"/>
                <a:gd name="connsiteX10" fmla="*/ 2797549 w 3754981"/>
                <a:gd name="connsiteY10" fmla="*/ 457200 h 1006736"/>
                <a:gd name="connsiteX11" fmla="*/ 3060196 w 3754981"/>
                <a:gd name="connsiteY11" fmla="*/ 175098 h 1006736"/>
                <a:gd name="connsiteX12" fmla="*/ 3342298 w 3754981"/>
                <a:gd name="connsiteY12" fmla="*/ 447472 h 1006736"/>
                <a:gd name="connsiteX13" fmla="*/ 3488213 w 3754981"/>
                <a:gd name="connsiteY13" fmla="*/ 671208 h 1006736"/>
                <a:gd name="connsiteX14" fmla="*/ 3716871 w 3754981"/>
                <a:gd name="connsiteY14" fmla="*/ 837628 h 1006736"/>
                <a:gd name="connsiteX15" fmla="*/ 3716872 w 3754981"/>
                <a:gd name="connsiteY15" fmla="*/ 1006735 h 1006736"/>
                <a:gd name="connsiteX0" fmla="*/ 0 w 3754981"/>
                <a:gd name="connsiteY0" fmla="*/ 1006736 h 1035432"/>
                <a:gd name="connsiteX1" fmla="*/ 258630 w 3754981"/>
                <a:gd name="connsiteY1" fmla="*/ 671208 h 1035432"/>
                <a:gd name="connsiteX2" fmla="*/ 589370 w 3754981"/>
                <a:gd name="connsiteY2" fmla="*/ 359923 h 1035432"/>
                <a:gd name="connsiteX3" fmla="*/ 910383 w 3754981"/>
                <a:gd name="connsiteY3" fmla="*/ 19455 h 1035432"/>
                <a:gd name="connsiteX4" fmla="*/ 1192485 w 3754981"/>
                <a:gd name="connsiteY4" fmla="*/ 476655 h 1035432"/>
                <a:gd name="connsiteX5" fmla="*/ 1610774 w 3754981"/>
                <a:gd name="connsiteY5" fmla="*/ 145915 h 1035432"/>
                <a:gd name="connsiteX6" fmla="*/ 1931787 w 3754981"/>
                <a:gd name="connsiteY6" fmla="*/ 573932 h 1035432"/>
                <a:gd name="connsiteX7" fmla="*/ 2136068 w 3754981"/>
                <a:gd name="connsiteY7" fmla="*/ 700391 h 1035432"/>
                <a:gd name="connsiteX8" fmla="*/ 2291711 w 3754981"/>
                <a:gd name="connsiteY8" fmla="*/ 466927 h 1035432"/>
                <a:gd name="connsiteX9" fmla="*/ 2544630 w 3754981"/>
                <a:gd name="connsiteY9" fmla="*/ 535021 h 1035432"/>
                <a:gd name="connsiteX10" fmla="*/ 2797549 w 3754981"/>
                <a:gd name="connsiteY10" fmla="*/ 457200 h 1035432"/>
                <a:gd name="connsiteX11" fmla="*/ 3060196 w 3754981"/>
                <a:gd name="connsiteY11" fmla="*/ 175098 h 1035432"/>
                <a:gd name="connsiteX12" fmla="*/ 3342298 w 3754981"/>
                <a:gd name="connsiteY12" fmla="*/ 447472 h 1035432"/>
                <a:gd name="connsiteX13" fmla="*/ 3488213 w 3754981"/>
                <a:gd name="connsiteY13" fmla="*/ 671208 h 1035432"/>
                <a:gd name="connsiteX14" fmla="*/ 3716871 w 3754981"/>
                <a:gd name="connsiteY14" fmla="*/ 837628 h 1035432"/>
                <a:gd name="connsiteX15" fmla="*/ 3716871 w 3754981"/>
                <a:gd name="connsiteY15" fmla="*/ 1035432 h 1035432"/>
                <a:gd name="connsiteX0" fmla="*/ 0 w 3716871"/>
                <a:gd name="connsiteY0" fmla="*/ 1006736 h 1035432"/>
                <a:gd name="connsiteX1" fmla="*/ 258630 w 3716871"/>
                <a:gd name="connsiteY1" fmla="*/ 671208 h 1035432"/>
                <a:gd name="connsiteX2" fmla="*/ 589370 w 3716871"/>
                <a:gd name="connsiteY2" fmla="*/ 359923 h 1035432"/>
                <a:gd name="connsiteX3" fmla="*/ 910383 w 3716871"/>
                <a:gd name="connsiteY3" fmla="*/ 19455 h 1035432"/>
                <a:gd name="connsiteX4" fmla="*/ 1192485 w 3716871"/>
                <a:gd name="connsiteY4" fmla="*/ 476655 h 1035432"/>
                <a:gd name="connsiteX5" fmla="*/ 1610774 w 3716871"/>
                <a:gd name="connsiteY5" fmla="*/ 145915 h 1035432"/>
                <a:gd name="connsiteX6" fmla="*/ 1931787 w 3716871"/>
                <a:gd name="connsiteY6" fmla="*/ 573932 h 1035432"/>
                <a:gd name="connsiteX7" fmla="*/ 2136068 w 3716871"/>
                <a:gd name="connsiteY7" fmla="*/ 700391 h 1035432"/>
                <a:gd name="connsiteX8" fmla="*/ 2291711 w 3716871"/>
                <a:gd name="connsiteY8" fmla="*/ 466927 h 1035432"/>
                <a:gd name="connsiteX9" fmla="*/ 2544630 w 3716871"/>
                <a:gd name="connsiteY9" fmla="*/ 535021 h 1035432"/>
                <a:gd name="connsiteX10" fmla="*/ 2797549 w 3716871"/>
                <a:gd name="connsiteY10" fmla="*/ 457200 h 1035432"/>
                <a:gd name="connsiteX11" fmla="*/ 3060196 w 3716871"/>
                <a:gd name="connsiteY11" fmla="*/ 175098 h 1035432"/>
                <a:gd name="connsiteX12" fmla="*/ 3342298 w 3716871"/>
                <a:gd name="connsiteY12" fmla="*/ 447472 h 1035432"/>
                <a:gd name="connsiteX13" fmla="*/ 3488213 w 3716871"/>
                <a:gd name="connsiteY13" fmla="*/ 671208 h 1035432"/>
                <a:gd name="connsiteX14" fmla="*/ 3716871 w 3716871"/>
                <a:gd name="connsiteY14" fmla="*/ 837628 h 1035432"/>
                <a:gd name="connsiteX15" fmla="*/ 3716871 w 3716871"/>
                <a:gd name="connsiteY15" fmla="*/ 1035432 h 1035432"/>
                <a:gd name="connsiteX0" fmla="*/ 0 w 3693604"/>
                <a:gd name="connsiteY0" fmla="*/ 1030683 h 1035432"/>
                <a:gd name="connsiteX1" fmla="*/ 235363 w 3693604"/>
                <a:gd name="connsiteY1" fmla="*/ 671208 h 1035432"/>
                <a:gd name="connsiteX2" fmla="*/ 566103 w 3693604"/>
                <a:gd name="connsiteY2" fmla="*/ 359923 h 1035432"/>
                <a:gd name="connsiteX3" fmla="*/ 887116 w 3693604"/>
                <a:gd name="connsiteY3" fmla="*/ 19455 h 1035432"/>
                <a:gd name="connsiteX4" fmla="*/ 1169218 w 3693604"/>
                <a:gd name="connsiteY4" fmla="*/ 476655 h 1035432"/>
                <a:gd name="connsiteX5" fmla="*/ 1587507 w 3693604"/>
                <a:gd name="connsiteY5" fmla="*/ 145915 h 1035432"/>
                <a:gd name="connsiteX6" fmla="*/ 1908520 w 3693604"/>
                <a:gd name="connsiteY6" fmla="*/ 573932 h 1035432"/>
                <a:gd name="connsiteX7" fmla="*/ 2112801 w 3693604"/>
                <a:gd name="connsiteY7" fmla="*/ 700391 h 1035432"/>
                <a:gd name="connsiteX8" fmla="*/ 2268444 w 3693604"/>
                <a:gd name="connsiteY8" fmla="*/ 466927 h 1035432"/>
                <a:gd name="connsiteX9" fmla="*/ 2521363 w 3693604"/>
                <a:gd name="connsiteY9" fmla="*/ 535021 h 1035432"/>
                <a:gd name="connsiteX10" fmla="*/ 2774282 w 3693604"/>
                <a:gd name="connsiteY10" fmla="*/ 457200 h 1035432"/>
                <a:gd name="connsiteX11" fmla="*/ 3036929 w 3693604"/>
                <a:gd name="connsiteY11" fmla="*/ 175098 h 1035432"/>
                <a:gd name="connsiteX12" fmla="*/ 3319031 w 3693604"/>
                <a:gd name="connsiteY12" fmla="*/ 447472 h 1035432"/>
                <a:gd name="connsiteX13" fmla="*/ 3464946 w 3693604"/>
                <a:gd name="connsiteY13" fmla="*/ 671208 h 1035432"/>
                <a:gd name="connsiteX14" fmla="*/ 3693604 w 3693604"/>
                <a:gd name="connsiteY14" fmla="*/ 837628 h 1035432"/>
                <a:gd name="connsiteX15" fmla="*/ 3693604 w 3693604"/>
                <a:gd name="connsiteY15" fmla="*/ 1035432 h 103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93604" h="1035432">
                  <a:moveTo>
                    <a:pt x="0" y="1030683"/>
                  </a:moveTo>
                  <a:cubicBezTo>
                    <a:pt x="69715" y="1020144"/>
                    <a:pt x="141013" y="783001"/>
                    <a:pt x="235363" y="671208"/>
                  </a:cubicBezTo>
                  <a:cubicBezTo>
                    <a:pt x="329713" y="559415"/>
                    <a:pt x="457478" y="468548"/>
                    <a:pt x="566103" y="359923"/>
                  </a:cubicBezTo>
                  <a:cubicBezTo>
                    <a:pt x="674728" y="251298"/>
                    <a:pt x="786597" y="0"/>
                    <a:pt x="887116" y="19455"/>
                  </a:cubicBezTo>
                  <a:cubicBezTo>
                    <a:pt x="987635" y="38910"/>
                    <a:pt x="1052486" y="455578"/>
                    <a:pt x="1169218" y="476655"/>
                  </a:cubicBezTo>
                  <a:cubicBezTo>
                    <a:pt x="1285950" y="497732"/>
                    <a:pt x="1464290" y="129702"/>
                    <a:pt x="1587507" y="145915"/>
                  </a:cubicBezTo>
                  <a:cubicBezTo>
                    <a:pt x="1710724" y="162128"/>
                    <a:pt x="1820971" y="481519"/>
                    <a:pt x="1908520" y="573932"/>
                  </a:cubicBezTo>
                  <a:cubicBezTo>
                    <a:pt x="1996069" y="666345"/>
                    <a:pt x="2052814" y="718225"/>
                    <a:pt x="2112801" y="700391"/>
                  </a:cubicBezTo>
                  <a:cubicBezTo>
                    <a:pt x="2172788" y="682557"/>
                    <a:pt x="2200350" y="494489"/>
                    <a:pt x="2268444" y="466927"/>
                  </a:cubicBezTo>
                  <a:cubicBezTo>
                    <a:pt x="2336538" y="439365"/>
                    <a:pt x="2437057" y="536642"/>
                    <a:pt x="2521363" y="535021"/>
                  </a:cubicBezTo>
                  <a:cubicBezTo>
                    <a:pt x="2605669" y="533400"/>
                    <a:pt x="2688355" y="517187"/>
                    <a:pt x="2774282" y="457200"/>
                  </a:cubicBezTo>
                  <a:cubicBezTo>
                    <a:pt x="2860209" y="397213"/>
                    <a:pt x="2946138" y="176719"/>
                    <a:pt x="3036929" y="175098"/>
                  </a:cubicBezTo>
                  <a:cubicBezTo>
                    <a:pt x="3127721" y="173477"/>
                    <a:pt x="3247695" y="364787"/>
                    <a:pt x="3319031" y="447472"/>
                  </a:cubicBezTo>
                  <a:cubicBezTo>
                    <a:pt x="3390367" y="530157"/>
                    <a:pt x="3402517" y="606182"/>
                    <a:pt x="3464946" y="671208"/>
                  </a:cubicBezTo>
                  <a:cubicBezTo>
                    <a:pt x="3527375" y="736234"/>
                    <a:pt x="3655494" y="776924"/>
                    <a:pt x="3693604" y="837628"/>
                  </a:cubicBezTo>
                  <a:lnTo>
                    <a:pt x="3693604" y="1035432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charset="0"/>
              </a:endParaRPr>
            </a:p>
          </p:txBody>
        </p:sp>
        <p:grpSp>
          <p:nvGrpSpPr>
            <p:cNvPr id="44" name="Gruppo 43"/>
            <p:cNvGrpSpPr/>
            <p:nvPr/>
          </p:nvGrpSpPr>
          <p:grpSpPr>
            <a:xfrm>
              <a:off x="890056" y="5000636"/>
              <a:ext cx="683102" cy="606125"/>
              <a:chOff x="5887176" y="3207616"/>
              <a:chExt cx="745084" cy="661123"/>
            </a:xfrm>
          </p:grpSpPr>
          <p:sp>
            <p:nvSpPr>
              <p:cNvPr id="45" name="CasellaDiTesto 44"/>
              <p:cNvSpPr txBox="1"/>
              <p:nvPr/>
            </p:nvSpPr>
            <p:spPr>
              <a:xfrm>
                <a:off x="5942009" y="3207616"/>
                <a:ext cx="646152" cy="661123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endParaRPr lang="it-IT" sz="2800" b="1">
                  <a:latin typeface="+mj-lt"/>
                </a:endParaRPr>
              </a:p>
            </p:txBody>
          </p:sp>
          <p:sp>
            <p:nvSpPr>
              <p:cNvPr id="46" name="Rettangolo 45"/>
              <p:cNvSpPr/>
              <p:nvPr/>
            </p:nvSpPr>
            <p:spPr>
              <a:xfrm>
                <a:off x="5887176" y="3212055"/>
                <a:ext cx="745084" cy="570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it-IT" sz="2800" b="1" smtClean="0">
                    <a:solidFill>
                      <a:srgbClr val="000000"/>
                    </a:solidFill>
                    <a:latin typeface="Verdana"/>
                  </a:rPr>
                  <a:t>A</a:t>
                </a:r>
                <a:r>
                  <a:rPr lang="it-IT" sz="2800" b="1" baseline="-25000" smtClean="0">
                    <a:solidFill>
                      <a:srgbClr val="000000"/>
                    </a:solidFill>
                    <a:latin typeface="Verdana"/>
                  </a:rPr>
                  <a:t>1</a:t>
                </a:r>
                <a:endParaRPr lang="it-IT" sz="2800" b="1">
                  <a:solidFill>
                    <a:srgbClr val="000000"/>
                  </a:solidFill>
                  <a:latin typeface="Verdana"/>
                </a:endParaRPr>
              </a:p>
            </p:txBody>
          </p:sp>
        </p:grpSp>
      </p:grp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Measurement Errors:</a:t>
            </a:r>
            <a:br>
              <a:rPr lang="it-IT" smtClean="0"/>
            </a:br>
            <a:r>
              <a:rPr lang="it-IT" sz="2800" smtClean="0"/>
              <a:t>Overall Error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3706813" y="6129338"/>
          <a:ext cx="639762" cy="371475"/>
        </p:xfrm>
        <a:graphic>
          <a:graphicData uri="http://schemas.openxmlformats.org/presentationml/2006/ole">
            <p:oleObj spid="_x0000_s40969" name="Equazione" r:id="rId3" imgW="304560" imgH="177480" progId="Equation.3">
              <p:embed/>
            </p:oleObj>
          </a:graphicData>
        </a:graphic>
      </p:graphicFrame>
      <p:sp>
        <p:nvSpPr>
          <p:cNvPr id="25" name="Parentesi graffa aperta 24"/>
          <p:cNvSpPr/>
          <p:nvPr/>
        </p:nvSpPr>
        <p:spPr>
          <a:xfrm rot="16200000" flipV="1">
            <a:off x="3966876" y="5113888"/>
            <a:ext cx="119013" cy="1911928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5942013" y="6129338"/>
          <a:ext cx="639762" cy="371475"/>
        </p:xfrm>
        <a:graphic>
          <a:graphicData uri="http://schemas.openxmlformats.org/presentationml/2006/ole">
            <p:oleObj spid="_x0000_s40970" name="Equazione" r:id="rId4" imgW="304560" imgH="177480" progId="Equation.3">
              <p:embed/>
            </p:oleObj>
          </a:graphicData>
        </a:graphic>
      </p:graphicFrame>
      <p:sp>
        <p:nvSpPr>
          <p:cNvPr id="27" name="Parentesi graffa aperta 26"/>
          <p:cNvSpPr/>
          <p:nvPr/>
        </p:nvSpPr>
        <p:spPr>
          <a:xfrm rot="16200000" flipV="1">
            <a:off x="6202716" y="5112185"/>
            <a:ext cx="115606" cy="1911928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/>
        </p:nvGraphicFramePr>
        <p:xfrm>
          <a:off x="2468551" y="5697559"/>
          <a:ext cx="479425" cy="371475"/>
        </p:xfrm>
        <a:graphic>
          <a:graphicData uri="http://schemas.openxmlformats.org/presentationml/2006/ole">
            <p:oleObj spid="_x0000_s40972" name="Equazione" r:id="rId5" imgW="228600" imgH="177480" progId="Equation.3">
              <p:embed/>
            </p:oleObj>
          </a:graphicData>
        </a:graphic>
      </p:graphicFrame>
      <p:grpSp>
        <p:nvGrpSpPr>
          <p:cNvPr id="58" name="Gruppo 57"/>
          <p:cNvGrpSpPr/>
          <p:nvPr/>
        </p:nvGrpSpPr>
        <p:grpSpPr>
          <a:xfrm>
            <a:off x="1769785" y="3347301"/>
            <a:ext cx="935303" cy="2357441"/>
            <a:chOff x="1769785" y="3347301"/>
            <a:chExt cx="935303" cy="2357441"/>
          </a:xfrm>
        </p:grpSpPr>
        <p:sp>
          <p:nvSpPr>
            <p:cNvPr id="47" name="Figura a mano libera 46"/>
            <p:cNvSpPr/>
            <p:nvPr/>
          </p:nvSpPr>
          <p:spPr>
            <a:xfrm>
              <a:off x="1769785" y="3347301"/>
              <a:ext cx="935303" cy="2357441"/>
            </a:xfrm>
            <a:custGeom>
              <a:avLst/>
              <a:gdLst>
                <a:gd name="connsiteX0" fmla="*/ 0 w 3638145"/>
                <a:gd name="connsiteY0" fmla="*/ 739302 h 739302"/>
                <a:gd name="connsiteX1" fmla="*/ 233464 w 3638145"/>
                <a:gd name="connsiteY1" fmla="*/ 651753 h 739302"/>
                <a:gd name="connsiteX2" fmla="*/ 564204 w 3638145"/>
                <a:gd name="connsiteY2" fmla="*/ 340468 h 739302"/>
                <a:gd name="connsiteX3" fmla="*/ 885217 w 3638145"/>
                <a:gd name="connsiteY3" fmla="*/ 0 h 739302"/>
                <a:gd name="connsiteX4" fmla="*/ 1507787 w 3638145"/>
                <a:gd name="connsiteY4" fmla="*/ 340468 h 739302"/>
                <a:gd name="connsiteX5" fmla="*/ 1585608 w 3638145"/>
                <a:gd name="connsiteY5" fmla="*/ 126460 h 739302"/>
                <a:gd name="connsiteX6" fmla="*/ 1906621 w 3638145"/>
                <a:gd name="connsiteY6" fmla="*/ 554477 h 739302"/>
                <a:gd name="connsiteX7" fmla="*/ 2110902 w 3638145"/>
                <a:gd name="connsiteY7" fmla="*/ 680936 h 739302"/>
                <a:gd name="connsiteX8" fmla="*/ 2266545 w 3638145"/>
                <a:gd name="connsiteY8" fmla="*/ 447472 h 739302"/>
                <a:gd name="connsiteX9" fmla="*/ 2519464 w 3638145"/>
                <a:gd name="connsiteY9" fmla="*/ 515566 h 739302"/>
                <a:gd name="connsiteX10" fmla="*/ 2772383 w 3638145"/>
                <a:gd name="connsiteY10" fmla="*/ 437745 h 739302"/>
                <a:gd name="connsiteX11" fmla="*/ 3035030 w 3638145"/>
                <a:gd name="connsiteY11" fmla="*/ 155643 h 739302"/>
                <a:gd name="connsiteX12" fmla="*/ 3317132 w 3638145"/>
                <a:gd name="connsiteY12" fmla="*/ 428017 h 739302"/>
                <a:gd name="connsiteX13" fmla="*/ 3463047 w 3638145"/>
                <a:gd name="connsiteY13" fmla="*/ 651753 h 739302"/>
                <a:gd name="connsiteX14" fmla="*/ 3638145 w 3638145"/>
                <a:gd name="connsiteY14" fmla="*/ 642026 h 739302"/>
                <a:gd name="connsiteX0" fmla="*/ 0 w 3638145"/>
                <a:gd name="connsiteY0" fmla="*/ 740393 h 740393"/>
                <a:gd name="connsiteX1" fmla="*/ 233464 w 3638145"/>
                <a:gd name="connsiteY1" fmla="*/ 652844 h 740393"/>
                <a:gd name="connsiteX2" fmla="*/ 564204 w 3638145"/>
                <a:gd name="connsiteY2" fmla="*/ 341559 h 740393"/>
                <a:gd name="connsiteX3" fmla="*/ 885217 w 3638145"/>
                <a:gd name="connsiteY3" fmla="*/ 1091 h 740393"/>
                <a:gd name="connsiteX4" fmla="*/ 1352126 w 3638145"/>
                <a:gd name="connsiteY4" fmla="*/ 348103 h 740393"/>
                <a:gd name="connsiteX5" fmla="*/ 1585608 w 3638145"/>
                <a:gd name="connsiteY5" fmla="*/ 127551 h 740393"/>
                <a:gd name="connsiteX6" fmla="*/ 1906621 w 3638145"/>
                <a:gd name="connsiteY6" fmla="*/ 555568 h 740393"/>
                <a:gd name="connsiteX7" fmla="*/ 2110902 w 3638145"/>
                <a:gd name="connsiteY7" fmla="*/ 682027 h 740393"/>
                <a:gd name="connsiteX8" fmla="*/ 2266545 w 3638145"/>
                <a:gd name="connsiteY8" fmla="*/ 448563 h 740393"/>
                <a:gd name="connsiteX9" fmla="*/ 2519464 w 3638145"/>
                <a:gd name="connsiteY9" fmla="*/ 516657 h 740393"/>
                <a:gd name="connsiteX10" fmla="*/ 2772383 w 3638145"/>
                <a:gd name="connsiteY10" fmla="*/ 438836 h 740393"/>
                <a:gd name="connsiteX11" fmla="*/ 3035030 w 3638145"/>
                <a:gd name="connsiteY11" fmla="*/ 156734 h 740393"/>
                <a:gd name="connsiteX12" fmla="*/ 3317132 w 3638145"/>
                <a:gd name="connsiteY12" fmla="*/ 429108 h 740393"/>
                <a:gd name="connsiteX13" fmla="*/ 3463047 w 3638145"/>
                <a:gd name="connsiteY13" fmla="*/ 652844 h 740393"/>
                <a:gd name="connsiteX14" fmla="*/ 3638145 w 3638145"/>
                <a:gd name="connsiteY14" fmla="*/ 643117 h 740393"/>
                <a:gd name="connsiteX0" fmla="*/ 0 w 3638145"/>
                <a:gd name="connsiteY0" fmla="*/ 758757 h 758757"/>
                <a:gd name="connsiteX1" fmla="*/ 233464 w 3638145"/>
                <a:gd name="connsiteY1" fmla="*/ 671208 h 758757"/>
                <a:gd name="connsiteX2" fmla="*/ 564204 w 3638145"/>
                <a:gd name="connsiteY2" fmla="*/ 359923 h 758757"/>
                <a:gd name="connsiteX3" fmla="*/ 885217 w 3638145"/>
                <a:gd name="connsiteY3" fmla="*/ 19455 h 758757"/>
                <a:gd name="connsiteX4" fmla="*/ 1167319 w 3638145"/>
                <a:gd name="connsiteY4" fmla="*/ 476655 h 758757"/>
                <a:gd name="connsiteX5" fmla="*/ 1585608 w 3638145"/>
                <a:gd name="connsiteY5" fmla="*/ 145915 h 758757"/>
                <a:gd name="connsiteX6" fmla="*/ 1906621 w 3638145"/>
                <a:gd name="connsiteY6" fmla="*/ 573932 h 758757"/>
                <a:gd name="connsiteX7" fmla="*/ 2110902 w 3638145"/>
                <a:gd name="connsiteY7" fmla="*/ 700391 h 758757"/>
                <a:gd name="connsiteX8" fmla="*/ 2266545 w 3638145"/>
                <a:gd name="connsiteY8" fmla="*/ 466927 h 758757"/>
                <a:gd name="connsiteX9" fmla="*/ 2519464 w 3638145"/>
                <a:gd name="connsiteY9" fmla="*/ 535021 h 758757"/>
                <a:gd name="connsiteX10" fmla="*/ 2772383 w 3638145"/>
                <a:gd name="connsiteY10" fmla="*/ 457200 h 758757"/>
                <a:gd name="connsiteX11" fmla="*/ 3035030 w 3638145"/>
                <a:gd name="connsiteY11" fmla="*/ 175098 h 758757"/>
                <a:gd name="connsiteX12" fmla="*/ 3317132 w 3638145"/>
                <a:gd name="connsiteY12" fmla="*/ 447472 h 758757"/>
                <a:gd name="connsiteX13" fmla="*/ 3463047 w 3638145"/>
                <a:gd name="connsiteY13" fmla="*/ 671208 h 758757"/>
                <a:gd name="connsiteX14" fmla="*/ 3638145 w 3638145"/>
                <a:gd name="connsiteY14" fmla="*/ 661481 h 758757"/>
                <a:gd name="connsiteX0" fmla="*/ 0 w 3663311"/>
                <a:gd name="connsiteY0" fmla="*/ 1006736 h 1006736"/>
                <a:gd name="connsiteX1" fmla="*/ 258630 w 3663311"/>
                <a:gd name="connsiteY1" fmla="*/ 671208 h 1006736"/>
                <a:gd name="connsiteX2" fmla="*/ 589370 w 3663311"/>
                <a:gd name="connsiteY2" fmla="*/ 359923 h 1006736"/>
                <a:gd name="connsiteX3" fmla="*/ 910383 w 3663311"/>
                <a:gd name="connsiteY3" fmla="*/ 19455 h 1006736"/>
                <a:gd name="connsiteX4" fmla="*/ 1192485 w 3663311"/>
                <a:gd name="connsiteY4" fmla="*/ 476655 h 1006736"/>
                <a:gd name="connsiteX5" fmla="*/ 1610774 w 3663311"/>
                <a:gd name="connsiteY5" fmla="*/ 145915 h 1006736"/>
                <a:gd name="connsiteX6" fmla="*/ 1931787 w 3663311"/>
                <a:gd name="connsiteY6" fmla="*/ 573932 h 1006736"/>
                <a:gd name="connsiteX7" fmla="*/ 2136068 w 3663311"/>
                <a:gd name="connsiteY7" fmla="*/ 700391 h 1006736"/>
                <a:gd name="connsiteX8" fmla="*/ 2291711 w 3663311"/>
                <a:gd name="connsiteY8" fmla="*/ 466927 h 1006736"/>
                <a:gd name="connsiteX9" fmla="*/ 2544630 w 3663311"/>
                <a:gd name="connsiteY9" fmla="*/ 535021 h 1006736"/>
                <a:gd name="connsiteX10" fmla="*/ 2797549 w 3663311"/>
                <a:gd name="connsiteY10" fmla="*/ 457200 h 1006736"/>
                <a:gd name="connsiteX11" fmla="*/ 3060196 w 3663311"/>
                <a:gd name="connsiteY11" fmla="*/ 175098 h 1006736"/>
                <a:gd name="connsiteX12" fmla="*/ 3342298 w 3663311"/>
                <a:gd name="connsiteY12" fmla="*/ 447472 h 1006736"/>
                <a:gd name="connsiteX13" fmla="*/ 3488213 w 3663311"/>
                <a:gd name="connsiteY13" fmla="*/ 671208 h 1006736"/>
                <a:gd name="connsiteX14" fmla="*/ 3663311 w 3663311"/>
                <a:gd name="connsiteY14" fmla="*/ 661481 h 1006736"/>
                <a:gd name="connsiteX0" fmla="*/ 0 w 3716872"/>
                <a:gd name="connsiteY0" fmla="*/ 1006736 h 1029432"/>
                <a:gd name="connsiteX1" fmla="*/ 258630 w 3716872"/>
                <a:gd name="connsiteY1" fmla="*/ 671208 h 1029432"/>
                <a:gd name="connsiteX2" fmla="*/ 589370 w 3716872"/>
                <a:gd name="connsiteY2" fmla="*/ 359923 h 1029432"/>
                <a:gd name="connsiteX3" fmla="*/ 910383 w 3716872"/>
                <a:gd name="connsiteY3" fmla="*/ 19455 h 1029432"/>
                <a:gd name="connsiteX4" fmla="*/ 1192485 w 3716872"/>
                <a:gd name="connsiteY4" fmla="*/ 476655 h 1029432"/>
                <a:gd name="connsiteX5" fmla="*/ 1610774 w 3716872"/>
                <a:gd name="connsiteY5" fmla="*/ 145915 h 1029432"/>
                <a:gd name="connsiteX6" fmla="*/ 1931787 w 3716872"/>
                <a:gd name="connsiteY6" fmla="*/ 573932 h 1029432"/>
                <a:gd name="connsiteX7" fmla="*/ 2136068 w 3716872"/>
                <a:gd name="connsiteY7" fmla="*/ 700391 h 1029432"/>
                <a:gd name="connsiteX8" fmla="*/ 2291711 w 3716872"/>
                <a:gd name="connsiteY8" fmla="*/ 466927 h 1029432"/>
                <a:gd name="connsiteX9" fmla="*/ 2544630 w 3716872"/>
                <a:gd name="connsiteY9" fmla="*/ 535021 h 1029432"/>
                <a:gd name="connsiteX10" fmla="*/ 2797549 w 3716872"/>
                <a:gd name="connsiteY10" fmla="*/ 457200 h 1029432"/>
                <a:gd name="connsiteX11" fmla="*/ 3060196 w 3716872"/>
                <a:gd name="connsiteY11" fmla="*/ 175098 h 1029432"/>
                <a:gd name="connsiteX12" fmla="*/ 3342298 w 3716872"/>
                <a:gd name="connsiteY12" fmla="*/ 447472 h 1029432"/>
                <a:gd name="connsiteX13" fmla="*/ 3488213 w 3716872"/>
                <a:gd name="connsiteY13" fmla="*/ 671208 h 1029432"/>
                <a:gd name="connsiteX14" fmla="*/ 3716872 w 3716872"/>
                <a:gd name="connsiteY14" fmla="*/ 1006735 h 1029432"/>
                <a:gd name="connsiteX0" fmla="*/ 0 w 3716872"/>
                <a:gd name="connsiteY0" fmla="*/ 1006736 h 1006736"/>
                <a:gd name="connsiteX1" fmla="*/ 258630 w 3716872"/>
                <a:gd name="connsiteY1" fmla="*/ 671208 h 1006736"/>
                <a:gd name="connsiteX2" fmla="*/ 589370 w 3716872"/>
                <a:gd name="connsiteY2" fmla="*/ 359923 h 1006736"/>
                <a:gd name="connsiteX3" fmla="*/ 910383 w 3716872"/>
                <a:gd name="connsiteY3" fmla="*/ 19455 h 1006736"/>
                <a:gd name="connsiteX4" fmla="*/ 1192485 w 3716872"/>
                <a:gd name="connsiteY4" fmla="*/ 476655 h 1006736"/>
                <a:gd name="connsiteX5" fmla="*/ 1610774 w 3716872"/>
                <a:gd name="connsiteY5" fmla="*/ 145915 h 1006736"/>
                <a:gd name="connsiteX6" fmla="*/ 1931787 w 3716872"/>
                <a:gd name="connsiteY6" fmla="*/ 573932 h 1006736"/>
                <a:gd name="connsiteX7" fmla="*/ 2136068 w 3716872"/>
                <a:gd name="connsiteY7" fmla="*/ 700391 h 1006736"/>
                <a:gd name="connsiteX8" fmla="*/ 2291711 w 3716872"/>
                <a:gd name="connsiteY8" fmla="*/ 466927 h 1006736"/>
                <a:gd name="connsiteX9" fmla="*/ 2544630 w 3716872"/>
                <a:gd name="connsiteY9" fmla="*/ 535021 h 1006736"/>
                <a:gd name="connsiteX10" fmla="*/ 2797549 w 3716872"/>
                <a:gd name="connsiteY10" fmla="*/ 457200 h 1006736"/>
                <a:gd name="connsiteX11" fmla="*/ 3060196 w 3716872"/>
                <a:gd name="connsiteY11" fmla="*/ 175098 h 1006736"/>
                <a:gd name="connsiteX12" fmla="*/ 3342298 w 3716872"/>
                <a:gd name="connsiteY12" fmla="*/ 447472 h 1006736"/>
                <a:gd name="connsiteX13" fmla="*/ 3488213 w 3716872"/>
                <a:gd name="connsiteY13" fmla="*/ 671208 h 1006736"/>
                <a:gd name="connsiteX14" fmla="*/ 3678520 w 3716872"/>
                <a:gd name="connsiteY14" fmla="*/ 837628 h 1006736"/>
                <a:gd name="connsiteX15" fmla="*/ 3716872 w 3716872"/>
                <a:gd name="connsiteY15" fmla="*/ 1006735 h 1006736"/>
                <a:gd name="connsiteX0" fmla="*/ 0 w 3754981"/>
                <a:gd name="connsiteY0" fmla="*/ 1006736 h 1006736"/>
                <a:gd name="connsiteX1" fmla="*/ 258630 w 3754981"/>
                <a:gd name="connsiteY1" fmla="*/ 671208 h 1006736"/>
                <a:gd name="connsiteX2" fmla="*/ 589370 w 3754981"/>
                <a:gd name="connsiteY2" fmla="*/ 359923 h 1006736"/>
                <a:gd name="connsiteX3" fmla="*/ 910383 w 3754981"/>
                <a:gd name="connsiteY3" fmla="*/ 19455 h 1006736"/>
                <a:gd name="connsiteX4" fmla="*/ 1192485 w 3754981"/>
                <a:gd name="connsiteY4" fmla="*/ 476655 h 1006736"/>
                <a:gd name="connsiteX5" fmla="*/ 1610774 w 3754981"/>
                <a:gd name="connsiteY5" fmla="*/ 145915 h 1006736"/>
                <a:gd name="connsiteX6" fmla="*/ 1931787 w 3754981"/>
                <a:gd name="connsiteY6" fmla="*/ 573932 h 1006736"/>
                <a:gd name="connsiteX7" fmla="*/ 2136068 w 3754981"/>
                <a:gd name="connsiteY7" fmla="*/ 700391 h 1006736"/>
                <a:gd name="connsiteX8" fmla="*/ 2291711 w 3754981"/>
                <a:gd name="connsiteY8" fmla="*/ 466927 h 1006736"/>
                <a:gd name="connsiteX9" fmla="*/ 2544630 w 3754981"/>
                <a:gd name="connsiteY9" fmla="*/ 535021 h 1006736"/>
                <a:gd name="connsiteX10" fmla="*/ 2797549 w 3754981"/>
                <a:gd name="connsiteY10" fmla="*/ 457200 h 1006736"/>
                <a:gd name="connsiteX11" fmla="*/ 3060196 w 3754981"/>
                <a:gd name="connsiteY11" fmla="*/ 175098 h 1006736"/>
                <a:gd name="connsiteX12" fmla="*/ 3342298 w 3754981"/>
                <a:gd name="connsiteY12" fmla="*/ 447472 h 1006736"/>
                <a:gd name="connsiteX13" fmla="*/ 3488213 w 3754981"/>
                <a:gd name="connsiteY13" fmla="*/ 671208 h 1006736"/>
                <a:gd name="connsiteX14" fmla="*/ 3716871 w 3754981"/>
                <a:gd name="connsiteY14" fmla="*/ 837628 h 1006736"/>
                <a:gd name="connsiteX15" fmla="*/ 3716872 w 3754981"/>
                <a:gd name="connsiteY15" fmla="*/ 1006735 h 1006736"/>
                <a:gd name="connsiteX0" fmla="*/ 0 w 3754981"/>
                <a:gd name="connsiteY0" fmla="*/ 1006736 h 1035432"/>
                <a:gd name="connsiteX1" fmla="*/ 258630 w 3754981"/>
                <a:gd name="connsiteY1" fmla="*/ 671208 h 1035432"/>
                <a:gd name="connsiteX2" fmla="*/ 589370 w 3754981"/>
                <a:gd name="connsiteY2" fmla="*/ 359923 h 1035432"/>
                <a:gd name="connsiteX3" fmla="*/ 910383 w 3754981"/>
                <a:gd name="connsiteY3" fmla="*/ 19455 h 1035432"/>
                <a:gd name="connsiteX4" fmla="*/ 1192485 w 3754981"/>
                <a:gd name="connsiteY4" fmla="*/ 476655 h 1035432"/>
                <a:gd name="connsiteX5" fmla="*/ 1610774 w 3754981"/>
                <a:gd name="connsiteY5" fmla="*/ 145915 h 1035432"/>
                <a:gd name="connsiteX6" fmla="*/ 1931787 w 3754981"/>
                <a:gd name="connsiteY6" fmla="*/ 573932 h 1035432"/>
                <a:gd name="connsiteX7" fmla="*/ 2136068 w 3754981"/>
                <a:gd name="connsiteY7" fmla="*/ 700391 h 1035432"/>
                <a:gd name="connsiteX8" fmla="*/ 2291711 w 3754981"/>
                <a:gd name="connsiteY8" fmla="*/ 466927 h 1035432"/>
                <a:gd name="connsiteX9" fmla="*/ 2544630 w 3754981"/>
                <a:gd name="connsiteY9" fmla="*/ 535021 h 1035432"/>
                <a:gd name="connsiteX10" fmla="*/ 2797549 w 3754981"/>
                <a:gd name="connsiteY10" fmla="*/ 457200 h 1035432"/>
                <a:gd name="connsiteX11" fmla="*/ 3060196 w 3754981"/>
                <a:gd name="connsiteY11" fmla="*/ 175098 h 1035432"/>
                <a:gd name="connsiteX12" fmla="*/ 3342298 w 3754981"/>
                <a:gd name="connsiteY12" fmla="*/ 447472 h 1035432"/>
                <a:gd name="connsiteX13" fmla="*/ 3488213 w 3754981"/>
                <a:gd name="connsiteY13" fmla="*/ 671208 h 1035432"/>
                <a:gd name="connsiteX14" fmla="*/ 3716871 w 3754981"/>
                <a:gd name="connsiteY14" fmla="*/ 837628 h 1035432"/>
                <a:gd name="connsiteX15" fmla="*/ 3716871 w 3754981"/>
                <a:gd name="connsiteY15" fmla="*/ 1035432 h 1035432"/>
                <a:gd name="connsiteX0" fmla="*/ 0 w 3716871"/>
                <a:gd name="connsiteY0" fmla="*/ 1006736 h 1035432"/>
                <a:gd name="connsiteX1" fmla="*/ 258630 w 3716871"/>
                <a:gd name="connsiteY1" fmla="*/ 671208 h 1035432"/>
                <a:gd name="connsiteX2" fmla="*/ 589370 w 3716871"/>
                <a:gd name="connsiteY2" fmla="*/ 359923 h 1035432"/>
                <a:gd name="connsiteX3" fmla="*/ 910383 w 3716871"/>
                <a:gd name="connsiteY3" fmla="*/ 19455 h 1035432"/>
                <a:gd name="connsiteX4" fmla="*/ 1192485 w 3716871"/>
                <a:gd name="connsiteY4" fmla="*/ 476655 h 1035432"/>
                <a:gd name="connsiteX5" fmla="*/ 1610774 w 3716871"/>
                <a:gd name="connsiteY5" fmla="*/ 145915 h 1035432"/>
                <a:gd name="connsiteX6" fmla="*/ 1931787 w 3716871"/>
                <a:gd name="connsiteY6" fmla="*/ 573932 h 1035432"/>
                <a:gd name="connsiteX7" fmla="*/ 2136068 w 3716871"/>
                <a:gd name="connsiteY7" fmla="*/ 700391 h 1035432"/>
                <a:gd name="connsiteX8" fmla="*/ 2291711 w 3716871"/>
                <a:gd name="connsiteY8" fmla="*/ 466927 h 1035432"/>
                <a:gd name="connsiteX9" fmla="*/ 2544630 w 3716871"/>
                <a:gd name="connsiteY9" fmla="*/ 535021 h 1035432"/>
                <a:gd name="connsiteX10" fmla="*/ 2797549 w 3716871"/>
                <a:gd name="connsiteY10" fmla="*/ 457200 h 1035432"/>
                <a:gd name="connsiteX11" fmla="*/ 3060196 w 3716871"/>
                <a:gd name="connsiteY11" fmla="*/ 175098 h 1035432"/>
                <a:gd name="connsiteX12" fmla="*/ 3342298 w 3716871"/>
                <a:gd name="connsiteY12" fmla="*/ 447472 h 1035432"/>
                <a:gd name="connsiteX13" fmla="*/ 3488213 w 3716871"/>
                <a:gd name="connsiteY13" fmla="*/ 671208 h 1035432"/>
                <a:gd name="connsiteX14" fmla="*/ 3716871 w 3716871"/>
                <a:gd name="connsiteY14" fmla="*/ 837628 h 1035432"/>
                <a:gd name="connsiteX15" fmla="*/ 3716871 w 3716871"/>
                <a:gd name="connsiteY15" fmla="*/ 1035432 h 1035432"/>
                <a:gd name="connsiteX0" fmla="*/ 0 w 3693604"/>
                <a:gd name="connsiteY0" fmla="*/ 1030683 h 1035432"/>
                <a:gd name="connsiteX1" fmla="*/ 235363 w 3693604"/>
                <a:gd name="connsiteY1" fmla="*/ 671208 h 1035432"/>
                <a:gd name="connsiteX2" fmla="*/ 566103 w 3693604"/>
                <a:gd name="connsiteY2" fmla="*/ 359923 h 1035432"/>
                <a:gd name="connsiteX3" fmla="*/ 887116 w 3693604"/>
                <a:gd name="connsiteY3" fmla="*/ 19455 h 1035432"/>
                <a:gd name="connsiteX4" fmla="*/ 1169218 w 3693604"/>
                <a:gd name="connsiteY4" fmla="*/ 476655 h 1035432"/>
                <a:gd name="connsiteX5" fmla="*/ 1587507 w 3693604"/>
                <a:gd name="connsiteY5" fmla="*/ 145915 h 1035432"/>
                <a:gd name="connsiteX6" fmla="*/ 1908520 w 3693604"/>
                <a:gd name="connsiteY6" fmla="*/ 573932 h 1035432"/>
                <a:gd name="connsiteX7" fmla="*/ 2112801 w 3693604"/>
                <a:gd name="connsiteY7" fmla="*/ 700391 h 1035432"/>
                <a:gd name="connsiteX8" fmla="*/ 2268444 w 3693604"/>
                <a:gd name="connsiteY8" fmla="*/ 466927 h 1035432"/>
                <a:gd name="connsiteX9" fmla="*/ 2521363 w 3693604"/>
                <a:gd name="connsiteY9" fmla="*/ 535021 h 1035432"/>
                <a:gd name="connsiteX10" fmla="*/ 2774282 w 3693604"/>
                <a:gd name="connsiteY10" fmla="*/ 457200 h 1035432"/>
                <a:gd name="connsiteX11" fmla="*/ 3036929 w 3693604"/>
                <a:gd name="connsiteY11" fmla="*/ 175098 h 1035432"/>
                <a:gd name="connsiteX12" fmla="*/ 3319031 w 3693604"/>
                <a:gd name="connsiteY12" fmla="*/ 447472 h 1035432"/>
                <a:gd name="connsiteX13" fmla="*/ 3464946 w 3693604"/>
                <a:gd name="connsiteY13" fmla="*/ 671208 h 1035432"/>
                <a:gd name="connsiteX14" fmla="*/ 3693604 w 3693604"/>
                <a:gd name="connsiteY14" fmla="*/ 837628 h 1035432"/>
                <a:gd name="connsiteX15" fmla="*/ 3693604 w 3693604"/>
                <a:gd name="connsiteY15" fmla="*/ 1035432 h 1035432"/>
                <a:gd name="connsiteX0" fmla="*/ 0 w 3693604"/>
                <a:gd name="connsiteY0" fmla="*/ 1046896 h 1051645"/>
                <a:gd name="connsiteX1" fmla="*/ 235363 w 3693604"/>
                <a:gd name="connsiteY1" fmla="*/ 687421 h 1051645"/>
                <a:gd name="connsiteX2" fmla="*/ 566103 w 3693604"/>
                <a:gd name="connsiteY2" fmla="*/ 376136 h 1051645"/>
                <a:gd name="connsiteX3" fmla="*/ 887116 w 3693604"/>
                <a:gd name="connsiteY3" fmla="*/ 35668 h 1051645"/>
                <a:gd name="connsiteX4" fmla="*/ 1587507 w 3693604"/>
                <a:gd name="connsiteY4" fmla="*/ 162128 h 1051645"/>
                <a:gd name="connsiteX5" fmla="*/ 1908520 w 3693604"/>
                <a:gd name="connsiteY5" fmla="*/ 590145 h 1051645"/>
                <a:gd name="connsiteX6" fmla="*/ 2112801 w 3693604"/>
                <a:gd name="connsiteY6" fmla="*/ 716604 h 1051645"/>
                <a:gd name="connsiteX7" fmla="*/ 2268444 w 3693604"/>
                <a:gd name="connsiteY7" fmla="*/ 483140 h 1051645"/>
                <a:gd name="connsiteX8" fmla="*/ 2521363 w 3693604"/>
                <a:gd name="connsiteY8" fmla="*/ 551234 h 1051645"/>
                <a:gd name="connsiteX9" fmla="*/ 2774282 w 3693604"/>
                <a:gd name="connsiteY9" fmla="*/ 473413 h 1051645"/>
                <a:gd name="connsiteX10" fmla="*/ 3036929 w 3693604"/>
                <a:gd name="connsiteY10" fmla="*/ 191311 h 1051645"/>
                <a:gd name="connsiteX11" fmla="*/ 3319031 w 3693604"/>
                <a:gd name="connsiteY11" fmla="*/ 463685 h 1051645"/>
                <a:gd name="connsiteX12" fmla="*/ 3464946 w 3693604"/>
                <a:gd name="connsiteY12" fmla="*/ 687421 h 1051645"/>
                <a:gd name="connsiteX13" fmla="*/ 3693604 w 3693604"/>
                <a:gd name="connsiteY13" fmla="*/ 853841 h 1051645"/>
                <a:gd name="connsiteX14" fmla="*/ 3693604 w 3693604"/>
                <a:gd name="connsiteY14" fmla="*/ 1051645 h 1051645"/>
                <a:gd name="connsiteX0" fmla="*/ 0 w 3693604"/>
                <a:gd name="connsiteY0" fmla="*/ 1046896 h 1051645"/>
                <a:gd name="connsiteX1" fmla="*/ 235363 w 3693604"/>
                <a:gd name="connsiteY1" fmla="*/ 687421 h 1051645"/>
                <a:gd name="connsiteX2" fmla="*/ 566103 w 3693604"/>
                <a:gd name="connsiteY2" fmla="*/ 376136 h 1051645"/>
                <a:gd name="connsiteX3" fmla="*/ 887116 w 3693604"/>
                <a:gd name="connsiteY3" fmla="*/ 35668 h 1051645"/>
                <a:gd name="connsiteX4" fmla="*/ 1908520 w 3693604"/>
                <a:gd name="connsiteY4" fmla="*/ 590145 h 1051645"/>
                <a:gd name="connsiteX5" fmla="*/ 2112801 w 3693604"/>
                <a:gd name="connsiteY5" fmla="*/ 716604 h 1051645"/>
                <a:gd name="connsiteX6" fmla="*/ 2268444 w 3693604"/>
                <a:gd name="connsiteY6" fmla="*/ 483140 h 1051645"/>
                <a:gd name="connsiteX7" fmla="*/ 2521363 w 3693604"/>
                <a:gd name="connsiteY7" fmla="*/ 551234 h 1051645"/>
                <a:gd name="connsiteX8" fmla="*/ 2774282 w 3693604"/>
                <a:gd name="connsiteY8" fmla="*/ 473413 h 1051645"/>
                <a:gd name="connsiteX9" fmla="*/ 3036929 w 3693604"/>
                <a:gd name="connsiteY9" fmla="*/ 191311 h 1051645"/>
                <a:gd name="connsiteX10" fmla="*/ 3319031 w 3693604"/>
                <a:gd name="connsiteY10" fmla="*/ 463685 h 1051645"/>
                <a:gd name="connsiteX11" fmla="*/ 3464946 w 3693604"/>
                <a:gd name="connsiteY11" fmla="*/ 687421 h 1051645"/>
                <a:gd name="connsiteX12" fmla="*/ 3693604 w 3693604"/>
                <a:gd name="connsiteY12" fmla="*/ 853841 h 1051645"/>
                <a:gd name="connsiteX13" fmla="*/ 3693604 w 3693604"/>
                <a:gd name="connsiteY13" fmla="*/ 1051645 h 1051645"/>
                <a:gd name="connsiteX0" fmla="*/ 0 w 3693604"/>
                <a:gd name="connsiteY0" fmla="*/ 1027441 h 1032190"/>
                <a:gd name="connsiteX1" fmla="*/ 235363 w 3693604"/>
                <a:gd name="connsiteY1" fmla="*/ 667966 h 1032190"/>
                <a:gd name="connsiteX2" fmla="*/ 887116 w 3693604"/>
                <a:gd name="connsiteY2" fmla="*/ 16213 h 1032190"/>
                <a:gd name="connsiteX3" fmla="*/ 1908520 w 3693604"/>
                <a:gd name="connsiteY3" fmla="*/ 570690 h 1032190"/>
                <a:gd name="connsiteX4" fmla="*/ 2112801 w 3693604"/>
                <a:gd name="connsiteY4" fmla="*/ 697149 h 1032190"/>
                <a:gd name="connsiteX5" fmla="*/ 2268444 w 3693604"/>
                <a:gd name="connsiteY5" fmla="*/ 463685 h 1032190"/>
                <a:gd name="connsiteX6" fmla="*/ 2521363 w 3693604"/>
                <a:gd name="connsiteY6" fmla="*/ 531779 h 1032190"/>
                <a:gd name="connsiteX7" fmla="*/ 2774282 w 3693604"/>
                <a:gd name="connsiteY7" fmla="*/ 453958 h 1032190"/>
                <a:gd name="connsiteX8" fmla="*/ 3036929 w 3693604"/>
                <a:gd name="connsiteY8" fmla="*/ 171856 h 1032190"/>
                <a:gd name="connsiteX9" fmla="*/ 3319031 w 3693604"/>
                <a:gd name="connsiteY9" fmla="*/ 444230 h 1032190"/>
                <a:gd name="connsiteX10" fmla="*/ 3464946 w 3693604"/>
                <a:gd name="connsiteY10" fmla="*/ 667966 h 1032190"/>
                <a:gd name="connsiteX11" fmla="*/ 3693604 w 3693604"/>
                <a:gd name="connsiteY11" fmla="*/ 834386 h 1032190"/>
                <a:gd name="connsiteX12" fmla="*/ 3693604 w 3693604"/>
                <a:gd name="connsiteY12" fmla="*/ 1032190 h 1032190"/>
                <a:gd name="connsiteX0" fmla="*/ 0 w 3693604"/>
                <a:gd name="connsiteY0" fmla="*/ 1027441 h 1032190"/>
                <a:gd name="connsiteX1" fmla="*/ 235363 w 3693604"/>
                <a:gd name="connsiteY1" fmla="*/ 667966 h 1032190"/>
                <a:gd name="connsiteX2" fmla="*/ 887116 w 3693604"/>
                <a:gd name="connsiteY2" fmla="*/ 16213 h 1032190"/>
                <a:gd name="connsiteX3" fmla="*/ 1908520 w 3693604"/>
                <a:gd name="connsiteY3" fmla="*/ 570690 h 1032190"/>
                <a:gd name="connsiteX4" fmla="*/ 2112801 w 3693604"/>
                <a:gd name="connsiteY4" fmla="*/ 697149 h 1032190"/>
                <a:gd name="connsiteX5" fmla="*/ 2268444 w 3693604"/>
                <a:gd name="connsiteY5" fmla="*/ 463685 h 1032190"/>
                <a:gd name="connsiteX6" fmla="*/ 2774282 w 3693604"/>
                <a:gd name="connsiteY6" fmla="*/ 453958 h 1032190"/>
                <a:gd name="connsiteX7" fmla="*/ 3036929 w 3693604"/>
                <a:gd name="connsiteY7" fmla="*/ 171856 h 1032190"/>
                <a:gd name="connsiteX8" fmla="*/ 3319031 w 3693604"/>
                <a:gd name="connsiteY8" fmla="*/ 444230 h 1032190"/>
                <a:gd name="connsiteX9" fmla="*/ 3464946 w 3693604"/>
                <a:gd name="connsiteY9" fmla="*/ 667966 h 1032190"/>
                <a:gd name="connsiteX10" fmla="*/ 3693604 w 3693604"/>
                <a:gd name="connsiteY10" fmla="*/ 834386 h 1032190"/>
                <a:gd name="connsiteX11" fmla="*/ 3693604 w 3693604"/>
                <a:gd name="connsiteY11" fmla="*/ 1032190 h 1032190"/>
                <a:gd name="connsiteX0" fmla="*/ 0 w 3693604"/>
                <a:gd name="connsiteY0" fmla="*/ 1027441 h 1032190"/>
                <a:gd name="connsiteX1" fmla="*/ 235363 w 3693604"/>
                <a:gd name="connsiteY1" fmla="*/ 667966 h 1032190"/>
                <a:gd name="connsiteX2" fmla="*/ 887116 w 3693604"/>
                <a:gd name="connsiteY2" fmla="*/ 16213 h 1032190"/>
                <a:gd name="connsiteX3" fmla="*/ 1908520 w 3693604"/>
                <a:gd name="connsiteY3" fmla="*/ 570690 h 1032190"/>
                <a:gd name="connsiteX4" fmla="*/ 2112801 w 3693604"/>
                <a:gd name="connsiteY4" fmla="*/ 697149 h 1032190"/>
                <a:gd name="connsiteX5" fmla="*/ 2268444 w 3693604"/>
                <a:gd name="connsiteY5" fmla="*/ 463685 h 1032190"/>
                <a:gd name="connsiteX6" fmla="*/ 3036929 w 3693604"/>
                <a:gd name="connsiteY6" fmla="*/ 171856 h 1032190"/>
                <a:gd name="connsiteX7" fmla="*/ 3319031 w 3693604"/>
                <a:gd name="connsiteY7" fmla="*/ 444230 h 1032190"/>
                <a:gd name="connsiteX8" fmla="*/ 3464946 w 3693604"/>
                <a:gd name="connsiteY8" fmla="*/ 667966 h 1032190"/>
                <a:gd name="connsiteX9" fmla="*/ 3693604 w 3693604"/>
                <a:gd name="connsiteY9" fmla="*/ 834386 h 1032190"/>
                <a:gd name="connsiteX10" fmla="*/ 3693604 w 3693604"/>
                <a:gd name="connsiteY10" fmla="*/ 1032190 h 1032190"/>
                <a:gd name="connsiteX0" fmla="*/ 0 w 3693604"/>
                <a:gd name="connsiteY0" fmla="*/ 1027441 h 1032190"/>
                <a:gd name="connsiteX1" fmla="*/ 235363 w 3693604"/>
                <a:gd name="connsiteY1" fmla="*/ 667966 h 1032190"/>
                <a:gd name="connsiteX2" fmla="*/ 887116 w 3693604"/>
                <a:gd name="connsiteY2" fmla="*/ 16213 h 1032190"/>
                <a:gd name="connsiteX3" fmla="*/ 1908520 w 3693604"/>
                <a:gd name="connsiteY3" fmla="*/ 570690 h 1032190"/>
                <a:gd name="connsiteX4" fmla="*/ 2112801 w 3693604"/>
                <a:gd name="connsiteY4" fmla="*/ 697149 h 1032190"/>
                <a:gd name="connsiteX5" fmla="*/ 3036929 w 3693604"/>
                <a:gd name="connsiteY5" fmla="*/ 171856 h 1032190"/>
                <a:gd name="connsiteX6" fmla="*/ 3319031 w 3693604"/>
                <a:gd name="connsiteY6" fmla="*/ 444230 h 1032190"/>
                <a:gd name="connsiteX7" fmla="*/ 3464946 w 3693604"/>
                <a:gd name="connsiteY7" fmla="*/ 667966 h 1032190"/>
                <a:gd name="connsiteX8" fmla="*/ 3693604 w 3693604"/>
                <a:gd name="connsiteY8" fmla="*/ 834386 h 1032190"/>
                <a:gd name="connsiteX9" fmla="*/ 3693604 w 3693604"/>
                <a:gd name="connsiteY9" fmla="*/ 1032190 h 1032190"/>
                <a:gd name="connsiteX0" fmla="*/ 0 w 3693604"/>
                <a:gd name="connsiteY0" fmla="*/ 1016092 h 1020841"/>
                <a:gd name="connsiteX1" fmla="*/ 235363 w 3693604"/>
                <a:gd name="connsiteY1" fmla="*/ 656617 h 1020841"/>
                <a:gd name="connsiteX2" fmla="*/ 887116 w 3693604"/>
                <a:gd name="connsiteY2" fmla="*/ 4864 h 1020841"/>
                <a:gd name="connsiteX3" fmla="*/ 2112801 w 3693604"/>
                <a:gd name="connsiteY3" fmla="*/ 685800 h 1020841"/>
                <a:gd name="connsiteX4" fmla="*/ 3036929 w 3693604"/>
                <a:gd name="connsiteY4" fmla="*/ 160507 h 1020841"/>
                <a:gd name="connsiteX5" fmla="*/ 3319031 w 3693604"/>
                <a:gd name="connsiteY5" fmla="*/ 432881 h 1020841"/>
                <a:gd name="connsiteX6" fmla="*/ 3464946 w 3693604"/>
                <a:gd name="connsiteY6" fmla="*/ 656617 h 1020841"/>
                <a:gd name="connsiteX7" fmla="*/ 3693604 w 3693604"/>
                <a:gd name="connsiteY7" fmla="*/ 823037 h 1020841"/>
                <a:gd name="connsiteX8" fmla="*/ 3693604 w 3693604"/>
                <a:gd name="connsiteY8" fmla="*/ 1020841 h 1020841"/>
                <a:gd name="connsiteX0" fmla="*/ 0 w 3693604"/>
                <a:gd name="connsiteY0" fmla="*/ 1055702 h 1060451"/>
                <a:gd name="connsiteX1" fmla="*/ 235363 w 3693604"/>
                <a:gd name="connsiteY1" fmla="*/ 696227 h 1060451"/>
                <a:gd name="connsiteX2" fmla="*/ 887116 w 3693604"/>
                <a:gd name="connsiteY2" fmla="*/ 44474 h 1060451"/>
                <a:gd name="connsiteX3" fmla="*/ 2245469 w 3693604"/>
                <a:gd name="connsiteY3" fmla="*/ 429383 h 1060451"/>
                <a:gd name="connsiteX4" fmla="*/ 3036929 w 3693604"/>
                <a:gd name="connsiteY4" fmla="*/ 200117 h 1060451"/>
                <a:gd name="connsiteX5" fmla="*/ 3319031 w 3693604"/>
                <a:gd name="connsiteY5" fmla="*/ 472491 h 1060451"/>
                <a:gd name="connsiteX6" fmla="*/ 3464946 w 3693604"/>
                <a:gd name="connsiteY6" fmla="*/ 696227 h 1060451"/>
                <a:gd name="connsiteX7" fmla="*/ 3693604 w 3693604"/>
                <a:gd name="connsiteY7" fmla="*/ 862647 h 1060451"/>
                <a:gd name="connsiteX8" fmla="*/ 3693604 w 3693604"/>
                <a:gd name="connsiteY8" fmla="*/ 1060451 h 10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3604" h="1060451">
                  <a:moveTo>
                    <a:pt x="0" y="1055702"/>
                  </a:moveTo>
                  <a:cubicBezTo>
                    <a:pt x="69715" y="1045163"/>
                    <a:pt x="87510" y="864765"/>
                    <a:pt x="235363" y="696227"/>
                  </a:cubicBezTo>
                  <a:cubicBezTo>
                    <a:pt x="383216" y="527689"/>
                    <a:pt x="552098" y="88948"/>
                    <a:pt x="887116" y="44474"/>
                  </a:cubicBezTo>
                  <a:cubicBezTo>
                    <a:pt x="1222134" y="0"/>
                    <a:pt x="1887167" y="403443"/>
                    <a:pt x="2245469" y="429383"/>
                  </a:cubicBezTo>
                  <a:cubicBezTo>
                    <a:pt x="2603771" y="455323"/>
                    <a:pt x="2858002" y="192932"/>
                    <a:pt x="3036929" y="200117"/>
                  </a:cubicBezTo>
                  <a:cubicBezTo>
                    <a:pt x="3215856" y="207302"/>
                    <a:pt x="3247695" y="389806"/>
                    <a:pt x="3319031" y="472491"/>
                  </a:cubicBezTo>
                  <a:cubicBezTo>
                    <a:pt x="3390367" y="555176"/>
                    <a:pt x="3402517" y="631201"/>
                    <a:pt x="3464946" y="696227"/>
                  </a:cubicBezTo>
                  <a:cubicBezTo>
                    <a:pt x="3527375" y="761253"/>
                    <a:pt x="3655494" y="801943"/>
                    <a:pt x="3693604" y="862647"/>
                  </a:cubicBezTo>
                  <a:lnTo>
                    <a:pt x="3693604" y="106045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charset="0"/>
              </a:endParaRP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1944272" y="4937800"/>
              <a:ext cx="592400" cy="606125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endParaRPr lang="it-IT" sz="2800" b="1">
                <a:latin typeface="+mj-lt"/>
              </a:endParaRPr>
            </a:p>
          </p:txBody>
        </p:sp>
        <p:sp>
          <p:nvSpPr>
            <p:cNvPr id="57" name="Rettangolo 56"/>
            <p:cNvSpPr/>
            <p:nvPr/>
          </p:nvSpPr>
          <p:spPr>
            <a:xfrm>
              <a:off x="1893999" y="4941870"/>
              <a:ext cx="6831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sz="2800" b="1" smtClean="0">
                  <a:solidFill>
                    <a:srgbClr val="000000"/>
                  </a:solidFill>
                  <a:latin typeface="Verdana"/>
                </a:rPr>
                <a:t>A</a:t>
              </a:r>
              <a:r>
                <a:rPr lang="it-IT" sz="2800" b="1" baseline="-25000" smtClean="0">
                  <a:solidFill>
                    <a:srgbClr val="000000"/>
                  </a:solidFill>
                  <a:latin typeface="Verdana"/>
                </a:rPr>
                <a:t>1</a:t>
              </a:r>
              <a:endParaRPr lang="it-IT" sz="2800" b="1">
                <a:solidFill>
                  <a:srgbClr val="000000"/>
                </a:solidFill>
                <a:latin typeface="Verdana"/>
              </a:endParaRPr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642910" y="2814659"/>
            <a:ext cx="7326340" cy="3314301"/>
            <a:chOff x="642910" y="2814659"/>
            <a:chExt cx="7326340" cy="3314301"/>
          </a:xfrm>
        </p:grpSpPr>
        <p:grpSp>
          <p:nvGrpSpPr>
            <p:cNvPr id="53" name="Gruppo 52"/>
            <p:cNvGrpSpPr/>
            <p:nvPr/>
          </p:nvGrpSpPr>
          <p:grpSpPr>
            <a:xfrm>
              <a:off x="3071802" y="4643446"/>
              <a:ext cx="1911928" cy="1050053"/>
              <a:chOff x="3071802" y="4643446"/>
              <a:chExt cx="1911928" cy="1050053"/>
            </a:xfrm>
          </p:grpSpPr>
          <p:sp>
            <p:nvSpPr>
              <p:cNvPr id="32" name="Figura a mano libera 31"/>
              <p:cNvSpPr/>
              <p:nvPr/>
            </p:nvSpPr>
            <p:spPr>
              <a:xfrm>
                <a:off x="3071802" y="4643446"/>
                <a:ext cx="1911928" cy="1050053"/>
              </a:xfrm>
              <a:custGeom>
                <a:avLst/>
                <a:gdLst>
                  <a:gd name="connsiteX0" fmla="*/ 0 w 3638145"/>
                  <a:gd name="connsiteY0" fmla="*/ 739302 h 739302"/>
                  <a:gd name="connsiteX1" fmla="*/ 233464 w 3638145"/>
                  <a:gd name="connsiteY1" fmla="*/ 651753 h 739302"/>
                  <a:gd name="connsiteX2" fmla="*/ 564204 w 3638145"/>
                  <a:gd name="connsiteY2" fmla="*/ 340468 h 739302"/>
                  <a:gd name="connsiteX3" fmla="*/ 885217 w 3638145"/>
                  <a:gd name="connsiteY3" fmla="*/ 0 h 739302"/>
                  <a:gd name="connsiteX4" fmla="*/ 1507787 w 3638145"/>
                  <a:gd name="connsiteY4" fmla="*/ 340468 h 739302"/>
                  <a:gd name="connsiteX5" fmla="*/ 1585608 w 3638145"/>
                  <a:gd name="connsiteY5" fmla="*/ 126460 h 739302"/>
                  <a:gd name="connsiteX6" fmla="*/ 1906621 w 3638145"/>
                  <a:gd name="connsiteY6" fmla="*/ 554477 h 739302"/>
                  <a:gd name="connsiteX7" fmla="*/ 2110902 w 3638145"/>
                  <a:gd name="connsiteY7" fmla="*/ 680936 h 739302"/>
                  <a:gd name="connsiteX8" fmla="*/ 2266545 w 3638145"/>
                  <a:gd name="connsiteY8" fmla="*/ 447472 h 739302"/>
                  <a:gd name="connsiteX9" fmla="*/ 2519464 w 3638145"/>
                  <a:gd name="connsiteY9" fmla="*/ 515566 h 739302"/>
                  <a:gd name="connsiteX10" fmla="*/ 2772383 w 3638145"/>
                  <a:gd name="connsiteY10" fmla="*/ 437745 h 739302"/>
                  <a:gd name="connsiteX11" fmla="*/ 3035030 w 3638145"/>
                  <a:gd name="connsiteY11" fmla="*/ 155643 h 739302"/>
                  <a:gd name="connsiteX12" fmla="*/ 3317132 w 3638145"/>
                  <a:gd name="connsiteY12" fmla="*/ 428017 h 739302"/>
                  <a:gd name="connsiteX13" fmla="*/ 3463047 w 3638145"/>
                  <a:gd name="connsiteY13" fmla="*/ 651753 h 739302"/>
                  <a:gd name="connsiteX14" fmla="*/ 3638145 w 3638145"/>
                  <a:gd name="connsiteY14" fmla="*/ 642026 h 739302"/>
                  <a:gd name="connsiteX0" fmla="*/ 0 w 3638145"/>
                  <a:gd name="connsiteY0" fmla="*/ 740393 h 740393"/>
                  <a:gd name="connsiteX1" fmla="*/ 233464 w 3638145"/>
                  <a:gd name="connsiteY1" fmla="*/ 652844 h 740393"/>
                  <a:gd name="connsiteX2" fmla="*/ 564204 w 3638145"/>
                  <a:gd name="connsiteY2" fmla="*/ 341559 h 740393"/>
                  <a:gd name="connsiteX3" fmla="*/ 885217 w 3638145"/>
                  <a:gd name="connsiteY3" fmla="*/ 1091 h 740393"/>
                  <a:gd name="connsiteX4" fmla="*/ 1352126 w 3638145"/>
                  <a:gd name="connsiteY4" fmla="*/ 348103 h 740393"/>
                  <a:gd name="connsiteX5" fmla="*/ 1585608 w 3638145"/>
                  <a:gd name="connsiteY5" fmla="*/ 127551 h 740393"/>
                  <a:gd name="connsiteX6" fmla="*/ 1906621 w 3638145"/>
                  <a:gd name="connsiteY6" fmla="*/ 555568 h 740393"/>
                  <a:gd name="connsiteX7" fmla="*/ 2110902 w 3638145"/>
                  <a:gd name="connsiteY7" fmla="*/ 682027 h 740393"/>
                  <a:gd name="connsiteX8" fmla="*/ 2266545 w 3638145"/>
                  <a:gd name="connsiteY8" fmla="*/ 448563 h 740393"/>
                  <a:gd name="connsiteX9" fmla="*/ 2519464 w 3638145"/>
                  <a:gd name="connsiteY9" fmla="*/ 516657 h 740393"/>
                  <a:gd name="connsiteX10" fmla="*/ 2772383 w 3638145"/>
                  <a:gd name="connsiteY10" fmla="*/ 438836 h 740393"/>
                  <a:gd name="connsiteX11" fmla="*/ 3035030 w 3638145"/>
                  <a:gd name="connsiteY11" fmla="*/ 156734 h 740393"/>
                  <a:gd name="connsiteX12" fmla="*/ 3317132 w 3638145"/>
                  <a:gd name="connsiteY12" fmla="*/ 429108 h 740393"/>
                  <a:gd name="connsiteX13" fmla="*/ 3463047 w 3638145"/>
                  <a:gd name="connsiteY13" fmla="*/ 652844 h 740393"/>
                  <a:gd name="connsiteX14" fmla="*/ 3638145 w 3638145"/>
                  <a:gd name="connsiteY14" fmla="*/ 643117 h 740393"/>
                  <a:gd name="connsiteX0" fmla="*/ 0 w 3638145"/>
                  <a:gd name="connsiteY0" fmla="*/ 758757 h 758757"/>
                  <a:gd name="connsiteX1" fmla="*/ 233464 w 3638145"/>
                  <a:gd name="connsiteY1" fmla="*/ 671208 h 758757"/>
                  <a:gd name="connsiteX2" fmla="*/ 564204 w 3638145"/>
                  <a:gd name="connsiteY2" fmla="*/ 359923 h 758757"/>
                  <a:gd name="connsiteX3" fmla="*/ 885217 w 3638145"/>
                  <a:gd name="connsiteY3" fmla="*/ 19455 h 758757"/>
                  <a:gd name="connsiteX4" fmla="*/ 1167319 w 3638145"/>
                  <a:gd name="connsiteY4" fmla="*/ 476655 h 758757"/>
                  <a:gd name="connsiteX5" fmla="*/ 1585608 w 3638145"/>
                  <a:gd name="connsiteY5" fmla="*/ 145915 h 758757"/>
                  <a:gd name="connsiteX6" fmla="*/ 1906621 w 3638145"/>
                  <a:gd name="connsiteY6" fmla="*/ 573932 h 758757"/>
                  <a:gd name="connsiteX7" fmla="*/ 2110902 w 3638145"/>
                  <a:gd name="connsiteY7" fmla="*/ 700391 h 758757"/>
                  <a:gd name="connsiteX8" fmla="*/ 2266545 w 3638145"/>
                  <a:gd name="connsiteY8" fmla="*/ 466927 h 758757"/>
                  <a:gd name="connsiteX9" fmla="*/ 2519464 w 3638145"/>
                  <a:gd name="connsiteY9" fmla="*/ 535021 h 758757"/>
                  <a:gd name="connsiteX10" fmla="*/ 2772383 w 3638145"/>
                  <a:gd name="connsiteY10" fmla="*/ 457200 h 758757"/>
                  <a:gd name="connsiteX11" fmla="*/ 3035030 w 3638145"/>
                  <a:gd name="connsiteY11" fmla="*/ 175098 h 758757"/>
                  <a:gd name="connsiteX12" fmla="*/ 3317132 w 3638145"/>
                  <a:gd name="connsiteY12" fmla="*/ 447472 h 758757"/>
                  <a:gd name="connsiteX13" fmla="*/ 3463047 w 3638145"/>
                  <a:gd name="connsiteY13" fmla="*/ 671208 h 758757"/>
                  <a:gd name="connsiteX14" fmla="*/ 3638145 w 3638145"/>
                  <a:gd name="connsiteY14" fmla="*/ 661481 h 758757"/>
                  <a:gd name="connsiteX0" fmla="*/ 0 w 3663311"/>
                  <a:gd name="connsiteY0" fmla="*/ 1006736 h 1006736"/>
                  <a:gd name="connsiteX1" fmla="*/ 258630 w 3663311"/>
                  <a:gd name="connsiteY1" fmla="*/ 671208 h 1006736"/>
                  <a:gd name="connsiteX2" fmla="*/ 589370 w 3663311"/>
                  <a:gd name="connsiteY2" fmla="*/ 359923 h 1006736"/>
                  <a:gd name="connsiteX3" fmla="*/ 910383 w 3663311"/>
                  <a:gd name="connsiteY3" fmla="*/ 19455 h 1006736"/>
                  <a:gd name="connsiteX4" fmla="*/ 1192485 w 3663311"/>
                  <a:gd name="connsiteY4" fmla="*/ 476655 h 1006736"/>
                  <a:gd name="connsiteX5" fmla="*/ 1610774 w 3663311"/>
                  <a:gd name="connsiteY5" fmla="*/ 145915 h 1006736"/>
                  <a:gd name="connsiteX6" fmla="*/ 1931787 w 3663311"/>
                  <a:gd name="connsiteY6" fmla="*/ 573932 h 1006736"/>
                  <a:gd name="connsiteX7" fmla="*/ 2136068 w 3663311"/>
                  <a:gd name="connsiteY7" fmla="*/ 700391 h 1006736"/>
                  <a:gd name="connsiteX8" fmla="*/ 2291711 w 3663311"/>
                  <a:gd name="connsiteY8" fmla="*/ 466927 h 1006736"/>
                  <a:gd name="connsiteX9" fmla="*/ 2544630 w 3663311"/>
                  <a:gd name="connsiteY9" fmla="*/ 535021 h 1006736"/>
                  <a:gd name="connsiteX10" fmla="*/ 2797549 w 3663311"/>
                  <a:gd name="connsiteY10" fmla="*/ 457200 h 1006736"/>
                  <a:gd name="connsiteX11" fmla="*/ 3060196 w 3663311"/>
                  <a:gd name="connsiteY11" fmla="*/ 175098 h 1006736"/>
                  <a:gd name="connsiteX12" fmla="*/ 3342298 w 3663311"/>
                  <a:gd name="connsiteY12" fmla="*/ 447472 h 1006736"/>
                  <a:gd name="connsiteX13" fmla="*/ 3488213 w 3663311"/>
                  <a:gd name="connsiteY13" fmla="*/ 671208 h 1006736"/>
                  <a:gd name="connsiteX14" fmla="*/ 3663311 w 3663311"/>
                  <a:gd name="connsiteY14" fmla="*/ 661481 h 1006736"/>
                  <a:gd name="connsiteX0" fmla="*/ 0 w 3716872"/>
                  <a:gd name="connsiteY0" fmla="*/ 1006736 h 1029432"/>
                  <a:gd name="connsiteX1" fmla="*/ 258630 w 3716872"/>
                  <a:gd name="connsiteY1" fmla="*/ 671208 h 1029432"/>
                  <a:gd name="connsiteX2" fmla="*/ 589370 w 3716872"/>
                  <a:gd name="connsiteY2" fmla="*/ 359923 h 1029432"/>
                  <a:gd name="connsiteX3" fmla="*/ 910383 w 3716872"/>
                  <a:gd name="connsiteY3" fmla="*/ 19455 h 1029432"/>
                  <a:gd name="connsiteX4" fmla="*/ 1192485 w 3716872"/>
                  <a:gd name="connsiteY4" fmla="*/ 476655 h 1029432"/>
                  <a:gd name="connsiteX5" fmla="*/ 1610774 w 3716872"/>
                  <a:gd name="connsiteY5" fmla="*/ 145915 h 1029432"/>
                  <a:gd name="connsiteX6" fmla="*/ 1931787 w 3716872"/>
                  <a:gd name="connsiteY6" fmla="*/ 573932 h 1029432"/>
                  <a:gd name="connsiteX7" fmla="*/ 2136068 w 3716872"/>
                  <a:gd name="connsiteY7" fmla="*/ 700391 h 1029432"/>
                  <a:gd name="connsiteX8" fmla="*/ 2291711 w 3716872"/>
                  <a:gd name="connsiteY8" fmla="*/ 466927 h 1029432"/>
                  <a:gd name="connsiteX9" fmla="*/ 2544630 w 3716872"/>
                  <a:gd name="connsiteY9" fmla="*/ 535021 h 1029432"/>
                  <a:gd name="connsiteX10" fmla="*/ 2797549 w 3716872"/>
                  <a:gd name="connsiteY10" fmla="*/ 457200 h 1029432"/>
                  <a:gd name="connsiteX11" fmla="*/ 3060196 w 3716872"/>
                  <a:gd name="connsiteY11" fmla="*/ 175098 h 1029432"/>
                  <a:gd name="connsiteX12" fmla="*/ 3342298 w 3716872"/>
                  <a:gd name="connsiteY12" fmla="*/ 447472 h 1029432"/>
                  <a:gd name="connsiteX13" fmla="*/ 3488213 w 3716872"/>
                  <a:gd name="connsiteY13" fmla="*/ 671208 h 1029432"/>
                  <a:gd name="connsiteX14" fmla="*/ 3716872 w 3716872"/>
                  <a:gd name="connsiteY14" fmla="*/ 1006735 h 1029432"/>
                  <a:gd name="connsiteX0" fmla="*/ 0 w 3716872"/>
                  <a:gd name="connsiteY0" fmla="*/ 1006736 h 1006736"/>
                  <a:gd name="connsiteX1" fmla="*/ 258630 w 3716872"/>
                  <a:gd name="connsiteY1" fmla="*/ 671208 h 1006736"/>
                  <a:gd name="connsiteX2" fmla="*/ 589370 w 3716872"/>
                  <a:gd name="connsiteY2" fmla="*/ 359923 h 1006736"/>
                  <a:gd name="connsiteX3" fmla="*/ 910383 w 3716872"/>
                  <a:gd name="connsiteY3" fmla="*/ 19455 h 1006736"/>
                  <a:gd name="connsiteX4" fmla="*/ 1192485 w 3716872"/>
                  <a:gd name="connsiteY4" fmla="*/ 476655 h 1006736"/>
                  <a:gd name="connsiteX5" fmla="*/ 1610774 w 3716872"/>
                  <a:gd name="connsiteY5" fmla="*/ 145915 h 1006736"/>
                  <a:gd name="connsiteX6" fmla="*/ 1931787 w 3716872"/>
                  <a:gd name="connsiteY6" fmla="*/ 573932 h 1006736"/>
                  <a:gd name="connsiteX7" fmla="*/ 2136068 w 3716872"/>
                  <a:gd name="connsiteY7" fmla="*/ 700391 h 1006736"/>
                  <a:gd name="connsiteX8" fmla="*/ 2291711 w 3716872"/>
                  <a:gd name="connsiteY8" fmla="*/ 466927 h 1006736"/>
                  <a:gd name="connsiteX9" fmla="*/ 2544630 w 3716872"/>
                  <a:gd name="connsiteY9" fmla="*/ 535021 h 1006736"/>
                  <a:gd name="connsiteX10" fmla="*/ 2797549 w 3716872"/>
                  <a:gd name="connsiteY10" fmla="*/ 457200 h 1006736"/>
                  <a:gd name="connsiteX11" fmla="*/ 3060196 w 3716872"/>
                  <a:gd name="connsiteY11" fmla="*/ 175098 h 1006736"/>
                  <a:gd name="connsiteX12" fmla="*/ 3342298 w 3716872"/>
                  <a:gd name="connsiteY12" fmla="*/ 447472 h 1006736"/>
                  <a:gd name="connsiteX13" fmla="*/ 3488213 w 3716872"/>
                  <a:gd name="connsiteY13" fmla="*/ 671208 h 1006736"/>
                  <a:gd name="connsiteX14" fmla="*/ 3678520 w 3716872"/>
                  <a:gd name="connsiteY14" fmla="*/ 837628 h 1006736"/>
                  <a:gd name="connsiteX15" fmla="*/ 3716872 w 3716872"/>
                  <a:gd name="connsiteY15" fmla="*/ 1006735 h 1006736"/>
                  <a:gd name="connsiteX0" fmla="*/ 0 w 3754981"/>
                  <a:gd name="connsiteY0" fmla="*/ 1006736 h 1006736"/>
                  <a:gd name="connsiteX1" fmla="*/ 258630 w 3754981"/>
                  <a:gd name="connsiteY1" fmla="*/ 671208 h 1006736"/>
                  <a:gd name="connsiteX2" fmla="*/ 589370 w 3754981"/>
                  <a:gd name="connsiteY2" fmla="*/ 359923 h 1006736"/>
                  <a:gd name="connsiteX3" fmla="*/ 910383 w 3754981"/>
                  <a:gd name="connsiteY3" fmla="*/ 19455 h 1006736"/>
                  <a:gd name="connsiteX4" fmla="*/ 1192485 w 3754981"/>
                  <a:gd name="connsiteY4" fmla="*/ 476655 h 1006736"/>
                  <a:gd name="connsiteX5" fmla="*/ 1610774 w 3754981"/>
                  <a:gd name="connsiteY5" fmla="*/ 145915 h 1006736"/>
                  <a:gd name="connsiteX6" fmla="*/ 1931787 w 3754981"/>
                  <a:gd name="connsiteY6" fmla="*/ 573932 h 1006736"/>
                  <a:gd name="connsiteX7" fmla="*/ 2136068 w 3754981"/>
                  <a:gd name="connsiteY7" fmla="*/ 700391 h 1006736"/>
                  <a:gd name="connsiteX8" fmla="*/ 2291711 w 3754981"/>
                  <a:gd name="connsiteY8" fmla="*/ 466927 h 1006736"/>
                  <a:gd name="connsiteX9" fmla="*/ 2544630 w 3754981"/>
                  <a:gd name="connsiteY9" fmla="*/ 535021 h 1006736"/>
                  <a:gd name="connsiteX10" fmla="*/ 2797549 w 3754981"/>
                  <a:gd name="connsiteY10" fmla="*/ 457200 h 1006736"/>
                  <a:gd name="connsiteX11" fmla="*/ 3060196 w 3754981"/>
                  <a:gd name="connsiteY11" fmla="*/ 175098 h 1006736"/>
                  <a:gd name="connsiteX12" fmla="*/ 3342298 w 3754981"/>
                  <a:gd name="connsiteY12" fmla="*/ 447472 h 1006736"/>
                  <a:gd name="connsiteX13" fmla="*/ 3488213 w 3754981"/>
                  <a:gd name="connsiteY13" fmla="*/ 671208 h 1006736"/>
                  <a:gd name="connsiteX14" fmla="*/ 3716871 w 3754981"/>
                  <a:gd name="connsiteY14" fmla="*/ 837628 h 1006736"/>
                  <a:gd name="connsiteX15" fmla="*/ 3716872 w 3754981"/>
                  <a:gd name="connsiteY15" fmla="*/ 1006735 h 1006736"/>
                  <a:gd name="connsiteX0" fmla="*/ 0 w 3754981"/>
                  <a:gd name="connsiteY0" fmla="*/ 1006736 h 1035432"/>
                  <a:gd name="connsiteX1" fmla="*/ 258630 w 3754981"/>
                  <a:gd name="connsiteY1" fmla="*/ 671208 h 1035432"/>
                  <a:gd name="connsiteX2" fmla="*/ 589370 w 3754981"/>
                  <a:gd name="connsiteY2" fmla="*/ 359923 h 1035432"/>
                  <a:gd name="connsiteX3" fmla="*/ 910383 w 3754981"/>
                  <a:gd name="connsiteY3" fmla="*/ 19455 h 1035432"/>
                  <a:gd name="connsiteX4" fmla="*/ 1192485 w 3754981"/>
                  <a:gd name="connsiteY4" fmla="*/ 476655 h 1035432"/>
                  <a:gd name="connsiteX5" fmla="*/ 1610774 w 3754981"/>
                  <a:gd name="connsiteY5" fmla="*/ 145915 h 1035432"/>
                  <a:gd name="connsiteX6" fmla="*/ 1931787 w 3754981"/>
                  <a:gd name="connsiteY6" fmla="*/ 573932 h 1035432"/>
                  <a:gd name="connsiteX7" fmla="*/ 2136068 w 3754981"/>
                  <a:gd name="connsiteY7" fmla="*/ 700391 h 1035432"/>
                  <a:gd name="connsiteX8" fmla="*/ 2291711 w 3754981"/>
                  <a:gd name="connsiteY8" fmla="*/ 466927 h 1035432"/>
                  <a:gd name="connsiteX9" fmla="*/ 2544630 w 3754981"/>
                  <a:gd name="connsiteY9" fmla="*/ 535021 h 1035432"/>
                  <a:gd name="connsiteX10" fmla="*/ 2797549 w 3754981"/>
                  <a:gd name="connsiteY10" fmla="*/ 457200 h 1035432"/>
                  <a:gd name="connsiteX11" fmla="*/ 3060196 w 3754981"/>
                  <a:gd name="connsiteY11" fmla="*/ 175098 h 1035432"/>
                  <a:gd name="connsiteX12" fmla="*/ 3342298 w 3754981"/>
                  <a:gd name="connsiteY12" fmla="*/ 447472 h 1035432"/>
                  <a:gd name="connsiteX13" fmla="*/ 3488213 w 3754981"/>
                  <a:gd name="connsiteY13" fmla="*/ 671208 h 1035432"/>
                  <a:gd name="connsiteX14" fmla="*/ 3716871 w 3754981"/>
                  <a:gd name="connsiteY14" fmla="*/ 837628 h 1035432"/>
                  <a:gd name="connsiteX15" fmla="*/ 3716871 w 3754981"/>
                  <a:gd name="connsiteY15" fmla="*/ 1035432 h 1035432"/>
                  <a:gd name="connsiteX0" fmla="*/ 0 w 3716871"/>
                  <a:gd name="connsiteY0" fmla="*/ 1006736 h 1035432"/>
                  <a:gd name="connsiteX1" fmla="*/ 258630 w 3716871"/>
                  <a:gd name="connsiteY1" fmla="*/ 671208 h 1035432"/>
                  <a:gd name="connsiteX2" fmla="*/ 589370 w 3716871"/>
                  <a:gd name="connsiteY2" fmla="*/ 359923 h 1035432"/>
                  <a:gd name="connsiteX3" fmla="*/ 910383 w 3716871"/>
                  <a:gd name="connsiteY3" fmla="*/ 19455 h 1035432"/>
                  <a:gd name="connsiteX4" fmla="*/ 1192485 w 3716871"/>
                  <a:gd name="connsiteY4" fmla="*/ 476655 h 1035432"/>
                  <a:gd name="connsiteX5" fmla="*/ 1610774 w 3716871"/>
                  <a:gd name="connsiteY5" fmla="*/ 145915 h 1035432"/>
                  <a:gd name="connsiteX6" fmla="*/ 1931787 w 3716871"/>
                  <a:gd name="connsiteY6" fmla="*/ 573932 h 1035432"/>
                  <a:gd name="connsiteX7" fmla="*/ 2136068 w 3716871"/>
                  <a:gd name="connsiteY7" fmla="*/ 700391 h 1035432"/>
                  <a:gd name="connsiteX8" fmla="*/ 2291711 w 3716871"/>
                  <a:gd name="connsiteY8" fmla="*/ 466927 h 1035432"/>
                  <a:gd name="connsiteX9" fmla="*/ 2544630 w 3716871"/>
                  <a:gd name="connsiteY9" fmla="*/ 535021 h 1035432"/>
                  <a:gd name="connsiteX10" fmla="*/ 2797549 w 3716871"/>
                  <a:gd name="connsiteY10" fmla="*/ 457200 h 1035432"/>
                  <a:gd name="connsiteX11" fmla="*/ 3060196 w 3716871"/>
                  <a:gd name="connsiteY11" fmla="*/ 175098 h 1035432"/>
                  <a:gd name="connsiteX12" fmla="*/ 3342298 w 3716871"/>
                  <a:gd name="connsiteY12" fmla="*/ 447472 h 1035432"/>
                  <a:gd name="connsiteX13" fmla="*/ 3488213 w 3716871"/>
                  <a:gd name="connsiteY13" fmla="*/ 671208 h 1035432"/>
                  <a:gd name="connsiteX14" fmla="*/ 3716871 w 3716871"/>
                  <a:gd name="connsiteY14" fmla="*/ 837628 h 1035432"/>
                  <a:gd name="connsiteX15" fmla="*/ 3716871 w 3716871"/>
                  <a:gd name="connsiteY15" fmla="*/ 1035432 h 1035432"/>
                  <a:gd name="connsiteX0" fmla="*/ 0 w 3693604"/>
                  <a:gd name="connsiteY0" fmla="*/ 1030683 h 1035432"/>
                  <a:gd name="connsiteX1" fmla="*/ 235363 w 3693604"/>
                  <a:gd name="connsiteY1" fmla="*/ 671208 h 1035432"/>
                  <a:gd name="connsiteX2" fmla="*/ 566103 w 3693604"/>
                  <a:gd name="connsiteY2" fmla="*/ 359923 h 1035432"/>
                  <a:gd name="connsiteX3" fmla="*/ 887116 w 3693604"/>
                  <a:gd name="connsiteY3" fmla="*/ 19455 h 1035432"/>
                  <a:gd name="connsiteX4" fmla="*/ 1169218 w 3693604"/>
                  <a:gd name="connsiteY4" fmla="*/ 476655 h 1035432"/>
                  <a:gd name="connsiteX5" fmla="*/ 1587507 w 3693604"/>
                  <a:gd name="connsiteY5" fmla="*/ 145915 h 1035432"/>
                  <a:gd name="connsiteX6" fmla="*/ 1908520 w 3693604"/>
                  <a:gd name="connsiteY6" fmla="*/ 573932 h 1035432"/>
                  <a:gd name="connsiteX7" fmla="*/ 2112801 w 3693604"/>
                  <a:gd name="connsiteY7" fmla="*/ 700391 h 1035432"/>
                  <a:gd name="connsiteX8" fmla="*/ 2268444 w 3693604"/>
                  <a:gd name="connsiteY8" fmla="*/ 466927 h 1035432"/>
                  <a:gd name="connsiteX9" fmla="*/ 2521363 w 3693604"/>
                  <a:gd name="connsiteY9" fmla="*/ 535021 h 1035432"/>
                  <a:gd name="connsiteX10" fmla="*/ 2774282 w 3693604"/>
                  <a:gd name="connsiteY10" fmla="*/ 457200 h 1035432"/>
                  <a:gd name="connsiteX11" fmla="*/ 3036929 w 3693604"/>
                  <a:gd name="connsiteY11" fmla="*/ 175098 h 1035432"/>
                  <a:gd name="connsiteX12" fmla="*/ 3319031 w 3693604"/>
                  <a:gd name="connsiteY12" fmla="*/ 447472 h 1035432"/>
                  <a:gd name="connsiteX13" fmla="*/ 3464946 w 3693604"/>
                  <a:gd name="connsiteY13" fmla="*/ 671208 h 1035432"/>
                  <a:gd name="connsiteX14" fmla="*/ 3693604 w 3693604"/>
                  <a:gd name="connsiteY14" fmla="*/ 837628 h 1035432"/>
                  <a:gd name="connsiteX15" fmla="*/ 3693604 w 3693604"/>
                  <a:gd name="connsiteY15" fmla="*/ 1035432 h 1035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93604" h="1035432">
                    <a:moveTo>
                      <a:pt x="0" y="1030683"/>
                    </a:moveTo>
                    <a:cubicBezTo>
                      <a:pt x="69715" y="1020144"/>
                      <a:pt x="141013" y="783001"/>
                      <a:pt x="235363" y="671208"/>
                    </a:cubicBezTo>
                    <a:cubicBezTo>
                      <a:pt x="329713" y="559415"/>
                      <a:pt x="457478" y="468548"/>
                      <a:pt x="566103" y="359923"/>
                    </a:cubicBezTo>
                    <a:cubicBezTo>
                      <a:pt x="674728" y="251298"/>
                      <a:pt x="786597" y="0"/>
                      <a:pt x="887116" y="19455"/>
                    </a:cubicBezTo>
                    <a:cubicBezTo>
                      <a:pt x="987635" y="38910"/>
                      <a:pt x="1052486" y="455578"/>
                      <a:pt x="1169218" y="476655"/>
                    </a:cubicBezTo>
                    <a:cubicBezTo>
                      <a:pt x="1285950" y="497732"/>
                      <a:pt x="1464290" y="129702"/>
                      <a:pt x="1587507" y="145915"/>
                    </a:cubicBezTo>
                    <a:cubicBezTo>
                      <a:pt x="1710724" y="162128"/>
                      <a:pt x="1820971" y="481519"/>
                      <a:pt x="1908520" y="573932"/>
                    </a:cubicBezTo>
                    <a:cubicBezTo>
                      <a:pt x="1996069" y="666345"/>
                      <a:pt x="2052814" y="718225"/>
                      <a:pt x="2112801" y="700391"/>
                    </a:cubicBezTo>
                    <a:cubicBezTo>
                      <a:pt x="2172788" y="682557"/>
                      <a:pt x="2200350" y="494489"/>
                      <a:pt x="2268444" y="466927"/>
                    </a:cubicBezTo>
                    <a:cubicBezTo>
                      <a:pt x="2336538" y="439365"/>
                      <a:pt x="2437057" y="536642"/>
                      <a:pt x="2521363" y="535021"/>
                    </a:cubicBezTo>
                    <a:cubicBezTo>
                      <a:pt x="2605669" y="533400"/>
                      <a:pt x="2688355" y="517187"/>
                      <a:pt x="2774282" y="457200"/>
                    </a:cubicBezTo>
                    <a:cubicBezTo>
                      <a:pt x="2860209" y="397213"/>
                      <a:pt x="2946138" y="176719"/>
                      <a:pt x="3036929" y="175098"/>
                    </a:cubicBezTo>
                    <a:cubicBezTo>
                      <a:pt x="3127721" y="173477"/>
                      <a:pt x="3247695" y="364787"/>
                      <a:pt x="3319031" y="447472"/>
                    </a:cubicBezTo>
                    <a:cubicBezTo>
                      <a:pt x="3390367" y="530157"/>
                      <a:pt x="3402517" y="606182"/>
                      <a:pt x="3464946" y="671208"/>
                    </a:cubicBezTo>
                    <a:cubicBezTo>
                      <a:pt x="3527375" y="736234"/>
                      <a:pt x="3655494" y="776924"/>
                      <a:pt x="3693604" y="837628"/>
                    </a:cubicBezTo>
                    <a:lnTo>
                      <a:pt x="3693604" y="1035432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Arial" charset="0"/>
                </a:endParaRPr>
              </a:p>
            </p:txBody>
          </p:sp>
          <p:grpSp>
            <p:nvGrpSpPr>
              <p:cNvPr id="38" name="Gruppo 37"/>
              <p:cNvGrpSpPr/>
              <p:nvPr/>
            </p:nvGrpSpPr>
            <p:grpSpPr>
              <a:xfrm>
                <a:off x="3216064" y="5164063"/>
                <a:ext cx="569387" cy="509855"/>
                <a:chOff x="5731339" y="3312623"/>
                <a:chExt cx="621051" cy="556118"/>
              </a:xfrm>
            </p:grpSpPr>
            <p:sp>
              <p:nvSpPr>
                <p:cNvPr id="33" name="CasellaDiTesto 32"/>
                <p:cNvSpPr txBox="1"/>
                <p:nvPr/>
              </p:nvSpPr>
              <p:spPr>
                <a:xfrm>
                  <a:off x="5796541" y="3345521"/>
                  <a:ext cx="511372" cy="523220"/>
                </a:xfrm>
                <a:prstGeom prst="ellipse">
                  <a:avLst/>
                </a:prstGeom>
                <a:solidFill>
                  <a:srgbClr val="FFFFFF">
                    <a:alpha val="40000"/>
                  </a:srgbClr>
                </a:solidFill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endParaRPr lang="it-IT" sz="2800" b="1">
                    <a:latin typeface="+mj-lt"/>
                  </a:endParaRPr>
                </a:p>
              </p:txBody>
            </p:sp>
            <p:sp>
              <p:nvSpPr>
                <p:cNvPr id="35" name="Rettangolo 34"/>
                <p:cNvSpPr/>
                <p:nvPr/>
              </p:nvSpPr>
              <p:spPr>
                <a:xfrm>
                  <a:off x="5731339" y="3312623"/>
                  <a:ext cx="621051" cy="5035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it-IT" sz="2400" b="1" smtClean="0">
                      <a:solidFill>
                        <a:srgbClr val="000000"/>
                      </a:solidFill>
                      <a:latin typeface="Verdana"/>
                    </a:rPr>
                    <a:t>A</a:t>
                  </a:r>
                  <a:r>
                    <a:rPr lang="it-IT" sz="2400" b="1" baseline="-25000" smtClean="0">
                      <a:solidFill>
                        <a:srgbClr val="000000"/>
                      </a:solidFill>
                      <a:latin typeface="Verdana"/>
                    </a:rPr>
                    <a:t>2</a:t>
                  </a:r>
                  <a:endParaRPr lang="it-IT" sz="2400" b="1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</p:grpSp>
        <p:grpSp>
          <p:nvGrpSpPr>
            <p:cNvPr id="54" name="Gruppo 53"/>
            <p:cNvGrpSpPr/>
            <p:nvPr/>
          </p:nvGrpSpPr>
          <p:grpSpPr>
            <a:xfrm>
              <a:off x="5326071" y="5000636"/>
              <a:ext cx="1911928" cy="692863"/>
              <a:chOff x="5326071" y="5000636"/>
              <a:chExt cx="1911928" cy="692863"/>
            </a:xfrm>
          </p:grpSpPr>
          <p:sp>
            <p:nvSpPr>
              <p:cNvPr id="42" name="Figura a mano libera 41"/>
              <p:cNvSpPr/>
              <p:nvPr/>
            </p:nvSpPr>
            <p:spPr>
              <a:xfrm>
                <a:off x="5326071" y="5000636"/>
                <a:ext cx="1911928" cy="692863"/>
              </a:xfrm>
              <a:custGeom>
                <a:avLst/>
                <a:gdLst>
                  <a:gd name="connsiteX0" fmla="*/ 0 w 3638145"/>
                  <a:gd name="connsiteY0" fmla="*/ 739302 h 739302"/>
                  <a:gd name="connsiteX1" fmla="*/ 233464 w 3638145"/>
                  <a:gd name="connsiteY1" fmla="*/ 651753 h 739302"/>
                  <a:gd name="connsiteX2" fmla="*/ 564204 w 3638145"/>
                  <a:gd name="connsiteY2" fmla="*/ 340468 h 739302"/>
                  <a:gd name="connsiteX3" fmla="*/ 885217 w 3638145"/>
                  <a:gd name="connsiteY3" fmla="*/ 0 h 739302"/>
                  <a:gd name="connsiteX4" fmla="*/ 1507787 w 3638145"/>
                  <a:gd name="connsiteY4" fmla="*/ 340468 h 739302"/>
                  <a:gd name="connsiteX5" fmla="*/ 1585608 w 3638145"/>
                  <a:gd name="connsiteY5" fmla="*/ 126460 h 739302"/>
                  <a:gd name="connsiteX6" fmla="*/ 1906621 w 3638145"/>
                  <a:gd name="connsiteY6" fmla="*/ 554477 h 739302"/>
                  <a:gd name="connsiteX7" fmla="*/ 2110902 w 3638145"/>
                  <a:gd name="connsiteY7" fmla="*/ 680936 h 739302"/>
                  <a:gd name="connsiteX8" fmla="*/ 2266545 w 3638145"/>
                  <a:gd name="connsiteY8" fmla="*/ 447472 h 739302"/>
                  <a:gd name="connsiteX9" fmla="*/ 2519464 w 3638145"/>
                  <a:gd name="connsiteY9" fmla="*/ 515566 h 739302"/>
                  <a:gd name="connsiteX10" fmla="*/ 2772383 w 3638145"/>
                  <a:gd name="connsiteY10" fmla="*/ 437745 h 739302"/>
                  <a:gd name="connsiteX11" fmla="*/ 3035030 w 3638145"/>
                  <a:gd name="connsiteY11" fmla="*/ 155643 h 739302"/>
                  <a:gd name="connsiteX12" fmla="*/ 3317132 w 3638145"/>
                  <a:gd name="connsiteY12" fmla="*/ 428017 h 739302"/>
                  <a:gd name="connsiteX13" fmla="*/ 3463047 w 3638145"/>
                  <a:gd name="connsiteY13" fmla="*/ 651753 h 739302"/>
                  <a:gd name="connsiteX14" fmla="*/ 3638145 w 3638145"/>
                  <a:gd name="connsiteY14" fmla="*/ 642026 h 739302"/>
                  <a:gd name="connsiteX0" fmla="*/ 0 w 3638145"/>
                  <a:gd name="connsiteY0" fmla="*/ 740393 h 740393"/>
                  <a:gd name="connsiteX1" fmla="*/ 233464 w 3638145"/>
                  <a:gd name="connsiteY1" fmla="*/ 652844 h 740393"/>
                  <a:gd name="connsiteX2" fmla="*/ 564204 w 3638145"/>
                  <a:gd name="connsiteY2" fmla="*/ 341559 h 740393"/>
                  <a:gd name="connsiteX3" fmla="*/ 885217 w 3638145"/>
                  <a:gd name="connsiteY3" fmla="*/ 1091 h 740393"/>
                  <a:gd name="connsiteX4" fmla="*/ 1352126 w 3638145"/>
                  <a:gd name="connsiteY4" fmla="*/ 348103 h 740393"/>
                  <a:gd name="connsiteX5" fmla="*/ 1585608 w 3638145"/>
                  <a:gd name="connsiteY5" fmla="*/ 127551 h 740393"/>
                  <a:gd name="connsiteX6" fmla="*/ 1906621 w 3638145"/>
                  <a:gd name="connsiteY6" fmla="*/ 555568 h 740393"/>
                  <a:gd name="connsiteX7" fmla="*/ 2110902 w 3638145"/>
                  <a:gd name="connsiteY7" fmla="*/ 682027 h 740393"/>
                  <a:gd name="connsiteX8" fmla="*/ 2266545 w 3638145"/>
                  <a:gd name="connsiteY8" fmla="*/ 448563 h 740393"/>
                  <a:gd name="connsiteX9" fmla="*/ 2519464 w 3638145"/>
                  <a:gd name="connsiteY9" fmla="*/ 516657 h 740393"/>
                  <a:gd name="connsiteX10" fmla="*/ 2772383 w 3638145"/>
                  <a:gd name="connsiteY10" fmla="*/ 438836 h 740393"/>
                  <a:gd name="connsiteX11" fmla="*/ 3035030 w 3638145"/>
                  <a:gd name="connsiteY11" fmla="*/ 156734 h 740393"/>
                  <a:gd name="connsiteX12" fmla="*/ 3317132 w 3638145"/>
                  <a:gd name="connsiteY12" fmla="*/ 429108 h 740393"/>
                  <a:gd name="connsiteX13" fmla="*/ 3463047 w 3638145"/>
                  <a:gd name="connsiteY13" fmla="*/ 652844 h 740393"/>
                  <a:gd name="connsiteX14" fmla="*/ 3638145 w 3638145"/>
                  <a:gd name="connsiteY14" fmla="*/ 643117 h 740393"/>
                  <a:gd name="connsiteX0" fmla="*/ 0 w 3638145"/>
                  <a:gd name="connsiteY0" fmla="*/ 758757 h 758757"/>
                  <a:gd name="connsiteX1" fmla="*/ 233464 w 3638145"/>
                  <a:gd name="connsiteY1" fmla="*/ 671208 h 758757"/>
                  <a:gd name="connsiteX2" fmla="*/ 564204 w 3638145"/>
                  <a:gd name="connsiteY2" fmla="*/ 359923 h 758757"/>
                  <a:gd name="connsiteX3" fmla="*/ 885217 w 3638145"/>
                  <a:gd name="connsiteY3" fmla="*/ 19455 h 758757"/>
                  <a:gd name="connsiteX4" fmla="*/ 1167319 w 3638145"/>
                  <a:gd name="connsiteY4" fmla="*/ 476655 h 758757"/>
                  <a:gd name="connsiteX5" fmla="*/ 1585608 w 3638145"/>
                  <a:gd name="connsiteY5" fmla="*/ 145915 h 758757"/>
                  <a:gd name="connsiteX6" fmla="*/ 1906621 w 3638145"/>
                  <a:gd name="connsiteY6" fmla="*/ 573932 h 758757"/>
                  <a:gd name="connsiteX7" fmla="*/ 2110902 w 3638145"/>
                  <a:gd name="connsiteY7" fmla="*/ 700391 h 758757"/>
                  <a:gd name="connsiteX8" fmla="*/ 2266545 w 3638145"/>
                  <a:gd name="connsiteY8" fmla="*/ 466927 h 758757"/>
                  <a:gd name="connsiteX9" fmla="*/ 2519464 w 3638145"/>
                  <a:gd name="connsiteY9" fmla="*/ 535021 h 758757"/>
                  <a:gd name="connsiteX10" fmla="*/ 2772383 w 3638145"/>
                  <a:gd name="connsiteY10" fmla="*/ 457200 h 758757"/>
                  <a:gd name="connsiteX11" fmla="*/ 3035030 w 3638145"/>
                  <a:gd name="connsiteY11" fmla="*/ 175098 h 758757"/>
                  <a:gd name="connsiteX12" fmla="*/ 3317132 w 3638145"/>
                  <a:gd name="connsiteY12" fmla="*/ 447472 h 758757"/>
                  <a:gd name="connsiteX13" fmla="*/ 3463047 w 3638145"/>
                  <a:gd name="connsiteY13" fmla="*/ 671208 h 758757"/>
                  <a:gd name="connsiteX14" fmla="*/ 3638145 w 3638145"/>
                  <a:gd name="connsiteY14" fmla="*/ 661481 h 758757"/>
                  <a:gd name="connsiteX0" fmla="*/ 0 w 3663311"/>
                  <a:gd name="connsiteY0" fmla="*/ 1006736 h 1006736"/>
                  <a:gd name="connsiteX1" fmla="*/ 258630 w 3663311"/>
                  <a:gd name="connsiteY1" fmla="*/ 671208 h 1006736"/>
                  <a:gd name="connsiteX2" fmla="*/ 589370 w 3663311"/>
                  <a:gd name="connsiteY2" fmla="*/ 359923 h 1006736"/>
                  <a:gd name="connsiteX3" fmla="*/ 910383 w 3663311"/>
                  <a:gd name="connsiteY3" fmla="*/ 19455 h 1006736"/>
                  <a:gd name="connsiteX4" fmla="*/ 1192485 w 3663311"/>
                  <a:gd name="connsiteY4" fmla="*/ 476655 h 1006736"/>
                  <a:gd name="connsiteX5" fmla="*/ 1610774 w 3663311"/>
                  <a:gd name="connsiteY5" fmla="*/ 145915 h 1006736"/>
                  <a:gd name="connsiteX6" fmla="*/ 1931787 w 3663311"/>
                  <a:gd name="connsiteY6" fmla="*/ 573932 h 1006736"/>
                  <a:gd name="connsiteX7" fmla="*/ 2136068 w 3663311"/>
                  <a:gd name="connsiteY7" fmla="*/ 700391 h 1006736"/>
                  <a:gd name="connsiteX8" fmla="*/ 2291711 w 3663311"/>
                  <a:gd name="connsiteY8" fmla="*/ 466927 h 1006736"/>
                  <a:gd name="connsiteX9" fmla="*/ 2544630 w 3663311"/>
                  <a:gd name="connsiteY9" fmla="*/ 535021 h 1006736"/>
                  <a:gd name="connsiteX10" fmla="*/ 2797549 w 3663311"/>
                  <a:gd name="connsiteY10" fmla="*/ 457200 h 1006736"/>
                  <a:gd name="connsiteX11" fmla="*/ 3060196 w 3663311"/>
                  <a:gd name="connsiteY11" fmla="*/ 175098 h 1006736"/>
                  <a:gd name="connsiteX12" fmla="*/ 3342298 w 3663311"/>
                  <a:gd name="connsiteY12" fmla="*/ 447472 h 1006736"/>
                  <a:gd name="connsiteX13" fmla="*/ 3488213 w 3663311"/>
                  <a:gd name="connsiteY13" fmla="*/ 671208 h 1006736"/>
                  <a:gd name="connsiteX14" fmla="*/ 3663311 w 3663311"/>
                  <a:gd name="connsiteY14" fmla="*/ 661481 h 1006736"/>
                  <a:gd name="connsiteX0" fmla="*/ 0 w 3716872"/>
                  <a:gd name="connsiteY0" fmla="*/ 1006736 h 1029432"/>
                  <a:gd name="connsiteX1" fmla="*/ 258630 w 3716872"/>
                  <a:gd name="connsiteY1" fmla="*/ 671208 h 1029432"/>
                  <a:gd name="connsiteX2" fmla="*/ 589370 w 3716872"/>
                  <a:gd name="connsiteY2" fmla="*/ 359923 h 1029432"/>
                  <a:gd name="connsiteX3" fmla="*/ 910383 w 3716872"/>
                  <a:gd name="connsiteY3" fmla="*/ 19455 h 1029432"/>
                  <a:gd name="connsiteX4" fmla="*/ 1192485 w 3716872"/>
                  <a:gd name="connsiteY4" fmla="*/ 476655 h 1029432"/>
                  <a:gd name="connsiteX5" fmla="*/ 1610774 w 3716872"/>
                  <a:gd name="connsiteY5" fmla="*/ 145915 h 1029432"/>
                  <a:gd name="connsiteX6" fmla="*/ 1931787 w 3716872"/>
                  <a:gd name="connsiteY6" fmla="*/ 573932 h 1029432"/>
                  <a:gd name="connsiteX7" fmla="*/ 2136068 w 3716872"/>
                  <a:gd name="connsiteY7" fmla="*/ 700391 h 1029432"/>
                  <a:gd name="connsiteX8" fmla="*/ 2291711 w 3716872"/>
                  <a:gd name="connsiteY8" fmla="*/ 466927 h 1029432"/>
                  <a:gd name="connsiteX9" fmla="*/ 2544630 w 3716872"/>
                  <a:gd name="connsiteY9" fmla="*/ 535021 h 1029432"/>
                  <a:gd name="connsiteX10" fmla="*/ 2797549 w 3716872"/>
                  <a:gd name="connsiteY10" fmla="*/ 457200 h 1029432"/>
                  <a:gd name="connsiteX11" fmla="*/ 3060196 w 3716872"/>
                  <a:gd name="connsiteY11" fmla="*/ 175098 h 1029432"/>
                  <a:gd name="connsiteX12" fmla="*/ 3342298 w 3716872"/>
                  <a:gd name="connsiteY12" fmla="*/ 447472 h 1029432"/>
                  <a:gd name="connsiteX13" fmla="*/ 3488213 w 3716872"/>
                  <a:gd name="connsiteY13" fmla="*/ 671208 h 1029432"/>
                  <a:gd name="connsiteX14" fmla="*/ 3716872 w 3716872"/>
                  <a:gd name="connsiteY14" fmla="*/ 1006735 h 1029432"/>
                  <a:gd name="connsiteX0" fmla="*/ 0 w 3716872"/>
                  <a:gd name="connsiteY0" fmla="*/ 1006736 h 1006736"/>
                  <a:gd name="connsiteX1" fmla="*/ 258630 w 3716872"/>
                  <a:gd name="connsiteY1" fmla="*/ 671208 h 1006736"/>
                  <a:gd name="connsiteX2" fmla="*/ 589370 w 3716872"/>
                  <a:gd name="connsiteY2" fmla="*/ 359923 h 1006736"/>
                  <a:gd name="connsiteX3" fmla="*/ 910383 w 3716872"/>
                  <a:gd name="connsiteY3" fmla="*/ 19455 h 1006736"/>
                  <a:gd name="connsiteX4" fmla="*/ 1192485 w 3716872"/>
                  <a:gd name="connsiteY4" fmla="*/ 476655 h 1006736"/>
                  <a:gd name="connsiteX5" fmla="*/ 1610774 w 3716872"/>
                  <a:gd name="connsiteY5" fmla="*/ 145915 h 1006736"/>
                  <a:gd name="connsiteX6" fmla="*/ 1931787 w 3716872"/>
                  <a:gd name="connsiteY6" fmla="*/ 573932 h 1006736"/>
                  <a:gd name="connsiteX7" fmla="*/ 2136068 w 3716872"/>
                  <a:gd name="connsiteY7" fmla="*/ 700391 h 1006736"/>
                  <a:gd name="connsiteX8" fmla="*/ 2291711 w 3716872"/>
                  <a:gd name="connsiteY8" fmla="*/ 466927 h 1006736"/>
                  <a:gd name="connsiteX9" fmla="*/ 2544630 w 3716872"/>
                  <a:gd name="connsiteY9" fmla="*/ 535021 h 1006736"/>
                  <a:gd name="connsiteX10" fmla="*/ 2797549 w 3716872"/>
                  <a:gd name="connsiteY10" fmla="*/ 457200 h 1006736"/>
                  <a:gd name="connsiteX11" fmla="*/ 3060196 w 3716872"/>
                  <a:gd name="connsiteY11" fmla="*/ 175098 h 1006736"/>
                  <a:gd name="connsiteX12" fmla="*/ 3342298 w 3716872"/>
                  <a:gd name="connsiteY12" fmla="*/ 447472 h 1006736"/>
                  <a:gd name="connsiteX13" fmla="*/ 3488213 w 3716872"/>
                  <a:gd name="connsiteY13" fmla="*/ 671208 h 1006736"/>
                  <a:gd name="connsiteX14" fmla="*/ 3678520 w 3716872"/>
                  <a:gd name="connsiteY14" fmla="*/ 837628 h 1006736"/>
                  <a:gd name="connsiteX15" fmla="*/ 3716872 w 3716872"/>
                  <a:gd name="connsiteY15" fmla="*/ 1006735 h 1006736"/>
                  <a:gd name="connsiteX0" fmla="*/ 0 w 3754981"/>
                  <a:gd name="connsiteY0" fmla="*/ 1006736 h 1006736"/>
                  <a:gd name="connsiteX1" fmla="*/ 258630 w 3754981"/>
                  <a:gd name="connsiteY1" fmla="*/ 671208 h 1006736"/>
                  <a:gd name="connsiteX2" fmla="*/ 589370 w 3754981"/>
                  <a:gd name="connsiteY2" fmla="*/ 359923 h 1006736"/>
                  <a:gd name="connsiteX3" fmla="*/ 910383 w 3754981"/>
                  <a:gd name="connsiteY3" fmla="*/ 19455 h 1006736"/>
                  <a:gd name="connsiteX4" fmla="*/ 1192485 w 3754981"/>
                  <a:gd name="connsiteY4" fmla="*/ 476655 h 1006736"/>
                  <a:gd name="connsiteX5" fmla="*/ 1610774 w 3754981"/>
                  <a:gd name="connsiteY5" fmla="*/ 145915 h 1006736"/>
                  <a:gd name="connsiteX6" fmla="*/ 1931787 w 3754981"/>
                  <a:gd name="connsiteY6" fmla="*/ 573932 h 1006736"/>
                  <a:gd name="connsiteX7" fmla="*/ 2136068 w 3754981"/>
                  <a:gd name="connsiteY7" fmla="*/ 700391 h 1006736"/>
                  <a:gd name="connsiteX8" fmla="*/ 2291711 w 3754981"/>
                  <a:gd name="connsiteY8" fmla="*/ 466927 h 1006736"/>
                  <a:gd name="connsiteX9" fmla="*/ 2544630 w 3754981"/>
                  <a:gd name="connsiteY9" fmla="*/ 535021 h 1006736"/>
                  <a:gd name="connsiteX10" fmla="*/ 2797549 w 3754981"/>
                  <a:gd name="connsiteY10" fmla="*/ 457200 h 1006736"/>
                  <a:gd name="connsiteX11" fmla="*/ 3060196 w 3754981"/>
                  <a:gd name="connsiteY11" fmla="*/ 175098 h 1006736"/>
                  <a:gd name="connsiteX12" fmla="*/ 3342298 w 3754981"/>
                  <a:gd name="connsiteY12" fmla="*/ 447472 h 1006736"/>
                  <a:gd name="connsiteX13" fmla="*/ 3488213 w 3754981"/>
                  <a:gd name="connsiteY13" fmla="*/ 671208 h 1006736"/>
                  <a:gd name="connsiteX14" fmla="*/ 3716871 w 3754981"/>
                  <a:gd name="connsiteY14" fmla="*/ 837628 h 1006736"/>
                  <a:gd name="connsiteX15" fmla="*/ 3716872 w 3754981"/>
                  <a:gd name="connsiteY15" fmla="*/ 1006735 h 1006736"/>
                  <a:gd name="connsiteX0" fmla="*/ 0 w 3754981"/>
                  <a:gd name="connsiteY0" fmla="*/ 1006736 h 1035432"/>
                  <a:gd name="connsiteX1" fmla="*/ 258630 w 3754981"/>
                  <a:gd name="connsiteY1" fmla="*/ 671208 h 1035432"/>
                  <a:gd name="connsiteX2" fmla="*/ 589370 w 3754981"/>
                  <a:gd name="connsiteY2" fmla="*/ 359923 h 1035432"/>
                  <a:gd name="connsiteX3" fmla="*/ 910383 w 3754981"/>
                  <a:gd name="connsiteY3" fmla="*/ 19455 h 1035432"/>
                  <a:gd name="connsiteX4" fmla="*/ 1192485 w 3754981"/>
                  <a:gd name="connsiteY4" fmla="*/ 476655 h 1035432"/>
                  <a:gd name="connsiteX5" fmla="*/ 1610774 w 3754981"/>
                  <a:gd name="connsiteY5" fmla="*/ 145915 h 1035432"/>
                  <a:gd name="connsiteX6" fmla="*/ 1931787 w 3754981"/>
                  <a:gd name="connsiteY6" fmla="*/ 573932 h 1035432"/>
                  <a:gd name="connsiteX7" fmla="*/ 2136068 w 3754981"/>
                  <a:gd name="connsiteY7" fmla="*/ 700391 h 1035432"/>
                  <a:gd name="connsiteX8" fmla="*/ 2291711 w 3754981"/>
                  <a:gd name="connsiteY8" fmla="*/ 466927 h 1035432"/>
                  <a:gd name="connsiteX9" fmla="*/ 2544630 w 3754981"/>
                  <a:gd name="connsiteY9" fmla="*/ 535021 h 1035432"/>
                  <a:gd name="connsiteX10" fmla="*/ 2797549 w 3754981"/>
                  <a:gd name="connsiteY10" fmla="*/ 457200 h 1035432"/>
                  <a:gd name="connsiteX11" fmla="*/ 3060196 w 3754981"/>
                  <a:gd name="connsiteY11" fmla="*/ 175098 h 1035432"/>
                  <a:gd name="connsiteX12" fmla="*/ 3342298 w 3754981"/>
                  <a:gd name="connsiteY12" fmla="*/ 447472 h 1035432"/>
                  <a:gd name="connsiteX13" fmla="*/ 3488213 w 3754981"/>
                  <a:gd name="connsiteY13" fmla="*/ 671208 h 1035432"/>
                  <a:gd name="connsiteX14" fmla="*/ 3716871 w 3754981"/>
                  <a:gd name="connsiteY14" fmla="*/ 837628 h 1035432"/>
                  <a:gd name="connsiteX15" fmla="*/ 3716871 w 3754981"/>
                  <a:gd name="connsiteY15" fmla="*/ 1035432 h 1035432"/>
                  <a:gd name="connsiteX0" fmla="*/ 0 w 3716871"/>
                  <a:gd name="connsiteY0" fmla="*/ 1006736 h 1035432"/>
                  <a:gd name="connsiteX1" fmla="*/ 258630 w 3716871"/>
                  <a:gd name="connsiteY1" fmla="*/ 671208 h 1035432"/>
                  <a:gd name="connsiteX2" fmla="*/ 589370 w 3716871"/>
                  <a:gd name="connsiteY2" fmla="*/ 359923 h 1035432"/>
                  <a:gd name="connsiteX3" fmla="*/ 910383 w 3716871"/>
                  <a:gd name="connsiteY3" fmla="*/ 19455 h 1035432"/>
                  <a:gd name="connsiteX4" fmla="*/ 1192485 w 3716871"/>
                  <a:gd name="connsiteY4" fmla="*/ 476655 h 1035432"/>
                  <a:gd name="connsiteX5" fmla="*/ 1610774 w 3716871"/>
                  <a:gd name="connsiteY5" fmla="*/ 145915 h 1035432"/>
                  <a:gd name="connsiteX6" fmla="*/ 1931787 w 3716871"/>
                  <a:gd name="connsiteY6" fmla="*/ 573932 h 1035432"/>
                  <a:gd name="connsiteX7" fmla="*/ 2136068 w 3716871"/>
                  <a:gd name="connsiteY7" fmla="*/ 700391 h 1035432"/>
                  <a:gd name="connsiteX8" fmla="*/ 2291711 w 3716871"/>
                  <a:gd name="connsiteY8" fmla="*/ 466927 h 1035432"/>
                  <a:gd name="connsiteX9" fmla="*/ 2544630 w 3716871"/>
                  <a:gd name="connsiteY9" fmla="*/ 535021 h 1035432"/>
                  <a:gd name="connsiteX10" fmla="*/ 2797549 w 3716871"/>
                  <a:gd name="connsiteY10" fmla="*/ 457200 h 1035432"/>
                  <a:gd name="connsiteX11" fmla="*/ 3060196 w 3716871"/>
                  <a:gd name="connsiteY11" fmla="*/ 175098 h 1035432"/>
                  <a:gd name="connsiteX12" fmla="*/ 3342298 w 3716871"/>
                  <a:gd name="connsiteY12" fmla="*/ 447472 h 1035432"/>
                  <a:gd name="connsiteX13" fmla="*/ 3488213 w 3716871"/>
                  <a:gd name="connsiteY13" fmla="*/ 671208 h 1035432"/>
                  <a:gd name="connsiteX14" fmla="*/ 3716871 w 3716871"/>
                  <a:gd name="connsiteY14" fmla="*/ 837628 h 1035432"/>
                  <a:gd name="connsiteX15" fmla="*/ 3716871 w 3716871"/>
                  <a:gd name="connsiteY15" fmla="*/ 1035432 h 1035432"/>
                  <a:gd name="connsiteX0" fmla="*/ 0 w 3693604"/>
                  <a:gd name="connsiteY0" fmla="*/ 1030683 h 1035432"/>
                  <a:gd name="connsiteX1" fmla="*/ 235363 w 3693604"/>
                  <a:gd name="connsiteY1" fmla="*/ 671208 h 1035432"/>
                  <a:gd name="connsiteX2" fmla="*/ 566103 w 3693604"/>
                  <a:gd name="connsiteY2" fmla="*/ 359923 h 1035432"/>
                  <a:gd name="connsiteX3" fmla="*/ 887116 w 3693604"/>
                  <a:gd name="connsiteY3" fmla="*/ 19455 h 1035432"/>
                  <a:gd name="connsiteX4" fmla="*/ 1169218 w 3693604"/>
                  <a:gd name="connsiteY4" fmla="*/ 476655 h 1035432"/>
                  <a:gd name="connsiteX5" fmla="*/ 1587507 w 3693604"/>
                  <a:gd name="connsiteY5" fmla="*/ 145915 h 1035432"/>
                  <a:gd name="connsiteX6" fmla="*/ 1908520 w 3693604"/>
                  <a:gd name="connsiteY6" fmla="*/ 573932 h 1035432"/>
                  <a:gd name="connsiteX7" fmla="*/ 2112801 w 3693604"/>
                  <a:gd name="connsiteY7" fmla="*/ 700391 h 1035432"/>
                  <a:gd name="connsiteX8" fmla="*/ 2268444 w 3693604"/>
                  <a:gd name="connsiteY8" fmla="*/ 466927 h 1035432"/>
                  <a:gd name="connsiteX9" fmla="*/ 2521363 w 3693604"/>
                  <a:gd name="connsiteY9" fmla="*/ 535021 h 1035432"/>
                  <a:gd name="connsiteX10" fmla="*/ 2774282 w 3693604"/>
                  <a:gd name="connsiteY10" fmla="*/ 457200 h 1035432"/>
                  <a:gd name="connsiteX11" fmla="*/ 3036929 w 3693604"/>
                  <a:gd name="connsiteY11" fmla="*/ 175098 h 1035432"/>
                  <a:gd name="connsiteX12" fmla="*/ 3319031 w 3693604"/>
                  <a:gd name="connsiteY12" fmla="*/ 447472 h 1035432"/>
                  <a:gd name="connsiteX13" fmla="*/ 3464946 w 3693604"/>
                  <a:gd name="connsiteY13" fmla="*/ 671208 h 1035432"/>
                  <a:gd name="connsiteX14" fmla="*/ 3693604 w 3693604"/>
                  <a:gd name="connsiteY14" fmla="*/ 837628 h 1035432"/>
                  <a:gd name="connsiteX15" fmla="*/ 3693604 w 3693604"/>
                  <a:gd name="connsiteY15" fmla="*/ 1035432 h 1035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93604" h="1035432">
                    <a:moveTo>
                      <a:pt x="0" y="1030683"/>
                    </a:moveTo>
                    <a:cubicBezTo>
                      <a:pt x="69715" y="1020144"/>
                      <a:pt x="141013" y="783001"/>
                      <a:pt x="235363" y="671208"/>
                    </a:cubicBezTo>
                    <a:cubicBezTo>
                      <a:pt x="329713" y="559415"/>
                      <a:pt x="457478" y="468548"/>
                      <a:pt x="566103" y="359923"/>
                    </a:cubicBezTo>
                    <a:cubicBezTo>
                      <a:pt x="674728" y="251298"/>
                      <a:pt x="786597" y="0"/>
                      <a:pt x="887116" y="19455"/>
                    </a:cubicBezTo>
                    <a:cubicBezTo>
                      <a:pt x="987635" y="38910"/>
                      <a:pt x="1052486" y="455578"/>
                      <a:pt x="1169218" y="476655"/>
                    </a:cubicBezTo>
                    <a:cubicBezTo>
                      <a:pt x="1285950" y="497732"/>
                      <a:pt x="1464290" y="129702"/>
                      <a:pt x="1587507" y="145915"/>
                    </a:cubicBezTo>
                    <a:cubicBezTo>
                      <a:pt x="1710724" y="162128"/>
                      <a:pt x="1820971" y="481519"/>
                      <a:pt x="1908520" y="573932"/>
                    </a:cubicBezTo>
                    <a:cubicBezTo>
                      <a:pt x="1996069" y="666345"/>
                      <a:pt x="2052814" y="718225"/>
                      <a:pt x="2112801" y="700391"/>
                    </a:cubicBezTo>
                    <a:cubicBezTo>
                      <a:pt x="2172788" y="682557"/>
                      <a:pt x="2200350" y="494489"/>
                      <a:pt x="2268444" y="466927"/>
                    </a:cubicBezTo>
                    <a:cubicBezTo>
                      <a:pt x="2336538" y="439365"/>
                      <a:pt x="2437057" y="536642"/>
                      <a:pt x="2521363" y="535021"/>
                    </a:cubicBezTo>
                    <a:cubicBezTo>
                      <a:pt x="2605669" y="533400"/>
                      <a:pt x="2688355" y="517187"/>
                      <a:pt x="2774282" y="457200"/>
                    </a:cubicBezTo>
                    <a:cubicBezTo>
                      <a:pt x="2860209" y="397213"/>
                      <a:pt x="2946138" y="176719"/>
                      <a:pt x="3036929" y="175098"/>
                    </a:cubicBezTo>
                    <a:cubicBezTo>
                      <a:pt x="3127721" y="173477"/>
                      <a:pt x="3247695" y="364787"/>
                      <a:pt x="3319031" y="447472"/>
                    </a:cubicBezTo>
                    <a:cubicBezTo>
                      <a:pt x="3390367" y="530157"/>
                      <a:pt x="3402517" y="606182"/>
                      <a:pt x="3464946" y="671208"/>
                    </a:cubicBezTo>
                    <a:cubicBezTo>
                      <a:pt x="3527375" y="736234"/>
                      <a:pt x="3655494" y="776924"/>
                      <a:pt x="3693604" y="837628"/>
                    </a:cubicBezTo>
                    <a:lnTo>
                      <a:pt x="3693604" y="1035432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Arial" charset="0"/>
                </a:endParaRPr>
              </a:p>
            </p:txBody>
          </p:sp>
          <p:grpSp>
            <p:nvGrpSpPr>
              <p:cNvPr id="39" name="Gruppo 38"/>
              <p:cNvGrpSpPr/>
              <p:nvPr/>
            </p:nvGrpSpPr>
            <p:grpSpPr>
              <a:xfrm>
                <a:off x="5510353" y="5235500"/>
                <a:ext cx="468838" cy="409619"/>
                <a:chOff x="5922146" y="3350833"/>
                <a:chExt cx="551113" cy="481501"/>
              </a:xfrm>
            </p:grpSpPr>
            <p:sp>
              <p:nvSpPr>
                <p:cNvPr id="40" name="CasellaDiTesto 39"/>
                <p:cNvSpPr txBox="1"/>
                <p:nvPr/>
              </p:nvSpPr>
              <p:spPr>
                <a:xfrm>
                  <a:off x="5977590" y="3381919"/>
                  <a:ext cx="440218" cy="450415"/>
                </a:xfrm>
                <a:prstGeom prst="ellipse">
                  <a:avLst/>
                </a:prstGeom>
                <a:solidFill>
                  <a:srgbClr val="FFFFFF">
                    <a:alpha val="40000"/>
                  </a:srgbClr>
                </a:solidFill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endParaRPr lang="it-IT" sz="2800" b="1">
                    <a:latin typeface="+mj-lt"/>
                  </a:endParaRPr>
                </a:p>
              </p:txBody>
            </p:sp>
            <p:sp>
              <p:nvSpPr>
                <p:cNvPr id="41" name="Rettangolo 40"/>
                <p:cNvSpPr/>
                <p:nvPr/>
              </p:nvSpPr>
              <p:spPr>
                <a:xfrm>
                  <a:off x="5922146" y="3350833"/>
                  <a:ext cx="551113" cy="4364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it-IT" sz="2000" b="1" smtClean="0">
                      <a:solidFill>
                        <a:srgbClr val="000000"/>
                      </a:solidFill>
                      <a:latin typeface="Verdana"/>
                    </a:rPr>
                    <a:t>A</a:t>
                  </a:r>
                  <a:r>
                    <a:rPr lang="it-IT" sz="2000" b="1" baseline="-25000" smtClean="0">
                      <a:solidFill>
                        <a:srgbClr val="000000"/>
                      </a:solidFill>
                      <a:latin typeface="Verdana"/>
                    </a:rPr>
                    <a:t>3</a:t>
                  </a:r>
                  <a:endParaRPr lang="it-IT" sz="2000" b="1">
                    <a:solidFill>
                      <a:srgbClr val="000000"/>
                    </a:solidFill>
                    <a:latin typeface="Verdana"/>
                  </a:endParaRPr>
                </a:p>
              </p:txBody>
            </p:sp>
          </p:grpSp>
        </p:grpSp>
        <p:grpSp>
          <p:nvGrpSpPr>
            <p:cNvPr id="34" name="Gruppo 33"/>
            <p:cNvGrpSpPr/>
            <p:nvPr/>
          </p:nvGrpSpPr>
          <p:grpSpPr>
            <a:xfrm>
              <a:off x="642910" y="2814659"/>
              <a:ext cx="7326340" cy="3314301"/>
              <a:chOff x="642910" y="2814659"/>
              <a:chExt cx="7326340" cy="3314301"/>
            </a:xfrm>
          </p:grpSpPr>
          <p:cxnSp>
            <p:nvCxnSpPr>
              <p:cNvPr id="12" name="Connettore 2 11"/>
              <p:cNvCxnSpPr/>
              <p:nvPr/>
            </p:nvCxnSpPr>
            <p:spPr>
              <a:xfrm>
                <a:off x="642910" y="5695213"/>
                <a:ext cx="6969177" cy="1588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asellaDiTesto 13"/>
              <p:cNvSpPr txBox="1"/>
              <p:nvPr/>
            </p:nvSpPr>
            <p:spPr>
              <a:xfrm>
                <a:off x="1749125" y="5667295"/>
                <a:ext cx="380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smtClean="0">
                    <a:solidFill>
                      <a:schemeClr val="bg1"/>
                    </a:solidFill>
                    <a:latin typeface="+mj-lt"/>
                  </a:rPr>
                  <a:t>0</a:t>
                </a:r>
                <a:endParaRPr lang="it-IT" sz="2400">
                  <a:solidFill>
                    <a:schemeClr val="bg1"/>
                  </a:solidFill>
                  <a:latin typeface="+mj-lt"/>
                </a:endParaRPr>
              </a:p>
            </p:txBody>
          </p:sp>
          <p:graphicFrame>
            <p:nvGraphicFramePr>
              <p:cNvPr id="15" name="Object 2"/>
              <p:cNvGraphicFramePr>
                <a:graphicFrameLocks noChangeAspect="1"/>
              </p:cNvGraphicFramePr>
              <p:nvPr/>
            </p:nvGraphicFramePr>
            <p:xfrm>
              <a:off x="3914549" y="5696674"/>
              <a:ext cx="266700" cy="371475"/>
            </p:xfrm>
            <a:graphic>
              <a:graphicData uri="http://schemas.openxmlformats.org/presentationml/2006/ole">
                <p:oleObj spid="_x0000_s40962" name="Equazione" r:id="rId6" imgW="126720" imgH="177480" progId="Equation.3">
                  <p:embed/>
                </p:oleObj>
              </a:graphicData>
            </a:graphic>
          </p:graphicFrame>
          <p:graphicFrame>
            <p:nvGraphicFramePr>
              <p:cNvPr id="16" name="Object 2"/>
              <p:cNvGraphicFramePr>
                <a:graphicFrameLocks noChangeAspect="1"/>
              </p:cNvGraphicFramePr>
              <p:nvPr/>
            </p:nvGraphicFramePr>
            <p:xfrm>
              <a:off x="7662863" y="5507059"/>
              <a:ext cx="306387" cy="376238"/>
            </p:xfrm>
            <a:graphic>
              <a:graphicData uri="http://schemas.openxmlformats.org/presentationml/2006/ole">
                <p:oleObj spid="_x0000_s40963" name="Equazione" r:id="rId7" imgW="114120" imgH="139680" progId="Equation.3">
                  <p:embed/>
                </p:oleObj>
              </a:graphicData>
            </a:graphic>
          </p:graphicFrame>
          <p:graphicFrame>
            <p:nvGraphicFramePr>
              <p:cNvPr id="17" name="Object 2"/>
              <p:cNvGraphicFramePr>
                <a:graphicFrameLocks noChangeAspect="1"/>
              </p:cNvGraphicFramePr>
              <p:nvPr/>
            </p:nvGraphicFramePr>
            <p:xfrm>
              <a:off x="1174750" y="2814659"/>
              <a:ext cx="1163638" cy="546100"/>
            </p:xfrm>
            <a:graphic>
              <a:graphicData uri="http://schemas.openxmlformats.org/presentationml/2006/ole">
                <p:oleObj spid="_x0000_s40964" name="Equazione" r:id="rId8" imgW="431640" imgH="203040" progId="Equation.3">
                  <p:embed/>
                </p:oleObj>
              </a:graphicData>
            </a:graphic>
          </p:graphicFrame>
          <p:graphicFrame>
            <p:nvGraphicFramePr>
              <p:cNvPr id="23" name="Object 2"/>
              <p:cNvGraphicFramePr>
                <a:graphicFrameLocks noChangeAspect="1"/>
              </p:cNvGraphicFramePr>
              <p:nvPr/>
            </p:nvGraphicFramePr>
            <p:xfrm>
              <a:off x="6069013" y="5695972"/>
              <a:ext cx="427037" cy="371475"/>
            </p:xfrm>
            <a:graphic>
              <a:graphicData uri="http://schemas.openxmlformats.org/presentationml/2006/ole">
                <p:oleObj spid="_x0000_s40968" name="Equazione" r:id="rId9" imgW="203040" imgH="177480" progId="Equation.3">
                  <p:embed/>
                </p:oleObj>
              </a:graphicData>
            </a:graphic>
          </p:graphicFrame>
          <p:cxnSp>
            <p:nvCxnSpPr>
              <p:cNvPr id="13" name="Connettore 2 12"/>
              <p:cNvCxnSpPr/>
              <p:nvPr/>
            </p:nvCxnSpPr>
            <p:spPr>
              <a:xfrm rot="5400000" flipH="1" flipV="1">
                <a:off x="537461" y="4624001"/>
                <a:ext cx="2466238" cy="1588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/>
          <p:cNvGrpSpPr/>
          <p:nvPr/>
        </p:nvGrpSpPr>
        <p:grpSpPr>
          <a:xfrm>
            <a:off x="285719" y="5163461"/>
            <a:ext cx="8572561" cy="1408811"/>
            <a:chOff x="285719" y="4852293"/>
            <a:chExt cx="8572561" cy="1408811"/>
          </a:xfrm>
        </p:grpSpPr>
        <p:sp>
          <p:nvSpPr>
            <p:cNvPr id="10" name="CasellaDiTesto 9"/>
            <p:cNvSpPr txBox="1"/>
            <p:nvPr/>
          </p:nvSpPr>
          <p:spPr>
            <a:xfrm>
              <a:off x="285719" y="4852293"/>
              <a:ext cx="8572561" cy="1408811"/>
            </a:xfrm>
            <a:prstGeom prst="foldedCorner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r>
                <a:rPr lang="it-IT" sz="2800" i="1" smtClean="0">
                  <a:solidFill>
                    <a:schemeClr val="tx1"/>
                  </a:solidFill>
                  <a:latin typeface="+mj-lt"/>
                </a:rPr>
                <a:t>Theorem</a:t>
              </a:r>
              <a:r>
                <a:rPr lang="it-IT" sz="2800" smtClean="0">
                  <a:solidFill>
                    <a:schemeClr val="tx1"/>
                  </a:solidFill>
                  <a:latin typeface="+mj-lt"/>
                </a:rPr>
                <a:t>. Let         be such that                  and    is minimized.</a:t>
              </a:r>
            </a:p>
            <a:p>
              <a:r>
                <a:rPr lang="it-IT" sz="2800" smtClean="0">
                  <a:solidFill>
                    <a:schemeClr val="tx1"/>
                  </a:solidFill>
                  <a:latin typeface="+mj-lt"/>
                </a:rPr>
                <a:t>Then, for          we have           .</a:t>
              </a:r>
              <a:endParaRPr lang="it-IT" sz="2800">
                <a:solidFill>
                  <a:schemeClr val="tx1"/>
                </a:solidFill>
                <a:latin typeface="+mj-lt"/>
              </a:endParaRPr>
            </a:p>
          </p:txBody>
        </p:sp>
        <p:graphicFrame>
          <p:nvGraphicFramePr>
            <p:cNvPr id="41986" name="Object 2"/>
            <p:cNvGraphicFramePr>
              <a:graphicFrameLocks noChangeAspect="1"/>
            </p:cNvGraphicFramePr>
            <p:nvPr/>
          </p:nvGraphicFramePr>
          <p:xfrm>
            <a:off x="2860558" y="4852293"/>
            <a:ext cx="925624" cy="505533"/>
          </p:xfrm>
          <a:graphic>
            <a:graphicData uri="http://schemas.openxmlformats.org/presentationml/2006/ole">
              <p:oleObj spid="_x0000_s41986" name="Equazione" r:id="rId4" imgW="393480" imgH="215640" progId="Equation.3">
                <p:embed/>
              </p:oleObj>
            </a:graphicData>
          </a:graphic>
        </p:graphicFrame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6184926" y="4890986"/>
            <a:ext cx="2030412" cy="504825"/>
          </p:xfrm>
          <a:graphic>
            <a:graphicData uri="http://schemas.openxmlformats.org/presentationml/2006/ole">
              <p:oleObj spid="_x0000_s41987" name="Equazione" r:id="rId5" imgW="863280" imgH="215640" progId="Equation.3">
                <p:embed/>
              </p:oleObj>
            </a:graphicData>
          </a:graphic>
        </p:graphicFrame>
        <p:graphicFrame>
          <p:nvGraphicFramePr>
            <p:cNvPr id="13" name="Object 2"/>
            <p:cNvGraphicFramePr>
              <a:graphicFrameLocks noChangeAspect="1"/>
            </p:cNvGraphicFramePr>
            <p:nvPr/>
          </p:nvGraphicFramePr>
          <p:xfrm>
            <a:off x="1071538" y="5357827"/>
            <a:ext cx="358776" cy="357186"/>
          </p:xfrm>
          <a:graphic>
            <a:graphicData uri="http://schemas.openxmlformats.org/presentationml/2006/ole">
              <p:oleObj spid="_x0000_s41988" name="Equazione" r:id="rId6" imgW="152280" imgH="152280" progId="Equation.3">
                <p:embed/>
              </p:oleObj>
            </a:graphicData>
          </a:graphic>
        </p:graphicFrame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2097078" y="5775268"/>
            <a:ext cx="1046162" cy="417512"/>
          </p:xfrm>
          <a:graphic>
            <a:graphicData uri="http://schemas.openxmlformats.org/presentationml/2006/ole">
              <p:oleObj spid="_x0000_s41989" name="Equazione" r:id="rId7" imgW="444240" imgH="177480" progId="Equation.3">
                <p:embed/>
              </p:oleObj>
            </a:graphicData>
          </a:graphic>
        </p:graphicFrame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4857761" y="5775325"/>
            <a:ext cx="1285875" cy="417513"/>
          </p:xfrm>
          <a:graphic>
            <a:graphicData uri="http://schemas.openxmlformats.org/presentationml/2006/ole">
              <p:oleObj spid="_x0000_s41990" name="Equazione" r:id="rId8" imgW="545760" imgH="177480" progId="Equation.3">
                <p:embed/>
              </p:oleObj>
            </a:graphicData>
          </a:graphic>
        </p:graphicFrame>
      </p:grp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smtClean="0">
                <a:sym typeface="Symbol"/>
              </a:rPr>
              <a:t>MAs synchronized with precision</a:t>
            </a:r>
          </a:p>
          <a:p>
            <a:pPr marL="514350" indent="-514350">
              <a:buFont typeface="+mj-lt"/>
              <a:buAutoNum type="arabicPeriod"/>
            </a:pPr>
            <a:r>
              <a:rPr lang="it-IT" smtClean="0">
                <a:sym typeface="Symbol"/>
              </a:rPr>
              <a:t>User 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specifies</a:t>
            </a:r>
            <a:r>
              <a:rPr lang="it-IT" smtClean="0">
                <a:sym typeface="Symbol"/>
              </a:rPr>
              <a:t>        ,   , and   , </a:t>
            </a:r>
            <a:r>
              <a:rPr lang="it-IT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requesting</a:t>
            </a:r>
            <a:r>
              <a:rPr lang="it-IT" smtClean="0">
                <a:sym typeface="Symbol"/>
              </a:rPr>
              <a:t> that</a:t>
            </a:r>
            <a:br>
              <a:rPr lang="it-IT" smtClean="0">
                <a:sym typeface="Symbol"/>
              </a:rPr>
            </a:br>
            <a:endParaRPr lang="it-IT" smtClean="0">
              <a:sym typeface="Symbol"/>
            </a:endParaRPr>
          </a:p>
          <a:p>
            <a:pPr marL="514350" indent="-514350">
              <a:buFont typeface="+mj-lt"/>
              <a:buAutoNum type="arabicPeriod"/>
            </a:pPr>
            <a:endParaRPr lang="it-IT" sz="2000" smtClean="0">
              <a:sym typeface="Symbol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mtClean="0">
                <a:sym typeface="Symbol"/>
              </a:rPr>
              <a:t>         ,</a:t>
            </a:r>
          </a:p>
          <a:p>
            <a:pPr marL="514350" indent="-514350">
              <a:buFont typeface="+mj-lt"/>
              <a:buAutoNum type="arabicPeriod"/>
            </a:pPr>
            <a:endParaRPr lang="it-IT" smtClean="0">
              <a:sym typeface="Symbol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mtClean="0">
                <a:sym typeface="Symbol"/>
              </a:rPr>
              <a:t>Configure MAs with   ,   , and source &amp; destination addresses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Measurement Setup (1)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4056066" y="2257536"/>
          <a:ext cx="1087438" cy="490537"/>
        </p:xfrm>
        <a:graphic>
          <a:graphicData uri="http://schemas.openxmlformats.org/presentationml/2006/ole">
            <p:oleObj spid="_x0000_s41991" name="Equazione" r:id="rId9" imgW="393480" imgH="177480" progId="Equation.3">
              <p:embed/>
            </p:oleObj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5222882" y="2292350"/>
          <a:ext cx="420688" cy="420688"/>
        </p:xfrm>
        <a:graphic>
          <a:graphicData uri="http://schemas.openxmlformats.org/presentationml/2006/ole">
            <p:oleObj spid="_x0000_s41992" name="Equazione" r:id="rId10" imgW="152280" imgH="152280" progId="Equation.3">
              <p:embed/>
            </p:oleObj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6757988" y="2257425"/>
          <a:ext cx="350837" cy="490538"/>
        </p:xfrm>
        <a:graphic>
          <a:graphicData uri="http://schemas.openxmlformats.org/presentationml/2006/ole">
            <p:oleObj spid="_x0000_s41993" name="Equazione" r:id="rId11" imgW="126720" imgH="177480" progId="Equation.3">
              <p:embed/>
            </p:oleObj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329127" y="2694103"/>
          <a:ext cx="2386013" cy="595313"/>
        </p:xfrm>
        <a:graphic>
          <a:graphicData uri="http://schemas.openxmlformats.org/presentationml/2006/ole">
            <p:oleObj spid="_x0000_s41994" name="Equazione" r:id="rId12" imgW="863280" imgH="215640" progId="Equation.3">
              <p:embed/>
            </p:oleObj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4770460" y="3190877"/>
          <a:ext cx="3016250" cy="595313"/>
        </p:xfrm>
        <a:graphic>
          <a:graphicData uri="http://schemas.openxmlformats.org/presentationml/2006/ole">
            <p:oleObj spid="_x0000_s41995" name="Equazione" r:id="rId13" imgW="1091880" imgH="215640" progId="Equation.3">
              <p:embed/>
            </p:oleObj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1214414" y="3766445"/>
          <a:ext cx="1192213" cy="1085850"/>
        </p:xfrm>
        <a:graphic>
          <a:graphicData uri="http://schemas.openxmlformats.org/presentationml/2006/ole">
            <p:oleObj spid="_x0000_s41996" name="Equazione" r:id="rId14" imgW="431640" imgH="393480" progId="Equation.3">
              <p:embed/>
            </p:oleObj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2757491" y="3714752"/>
          <a:ext cx="2314575" cy="1190625"/>
        </p:xfrm>
        <a:graphic>
          <a:graphicData uri="http://schemas.openxmlformats.org/presentationml/2006/ole">
            <p:oleObj spid="_x0000_s41997" name="Equazione" r:id="rId15" imgW="838080" imgH="431640" progId="Equation.3">
              <p:embed/>
            </p:oleObj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7758137" y="1686082"/>
          <a:ext cx="385763" cy="490538"/>
        </p:xfrm>
        <a:graphic>
          <a:graphicData uri="http://schemas.openxmlformats.org/presentationml/2006/ole">
            <p:oleObj spid="_x0000_s41998" name="Equazione" r:id="rId16" imgW="139680" imgH="177480" progId="Equation.3">
              <p:embed/>
            </p:oleObj>
          </a:graphicData>
        </a:graphic>
      </p:graphicFrame>
      <p:sp>
        <p:nvSpPr>
          <p:cNvPr id="29" name="Rettangolo 28"/>
          <p:cNvSpPr/>
          <p:nvPr/>
        </p:nvSpPr>
        <p:spPr>
          <a:xfrm>
            <a:off x="2040087" y="2214605"/>
            <a:ext cx="5246557" cy="5714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938369" y="2694103"/>
            <a:ext cx="5819619" cy="5714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938369" y="3214737"/>
            <a:ext cx="6991217" cy="5714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5126038" y="5348288"/>
          <a:ext cx="420687" cy="385762"/>
        </p:xfrm>
        <a:graphic>
          <a:graphicData uri="http://schemas.openxmlformats.org/presentationml/2006/ole">
            <p:oleObj spid="_x0000_s41999" name="Equazione" r:id="rId17" imgW="152280" imgH="139680" progId="Equation.3">
              <p:embed/>
            </p:oleObj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5643570" y="5330825"/>
          <a:ext cx="420687" cy="420688"/>
        </p:xfrm>
        <a:graphic>
          <a:graphicData uri="http://schemas.openxmlformats.org/presentationml/2006/ole">
            <p:oleObj spid="_x0000_s42000" name="Equazione" r:id="rId18" imgW="152280" imgH="152280" progId="Equation.3">
              <p:embed/>
            </p:oleObj>
          </a:graphicData>
        </a:graphic>
      </p:graphicFrame>
      <p:sp>
        <p:nvSpPr>
          <p:cNvPr id="35" name="Rettangolo 34"/>
          <p:cNvSpPr/>
          <p:nvPr/>
        </p:nvSpPr>
        <p:spPr>
          <a:xfrm>
            <a:off x="6715140" y="2692205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kern="0" smtClean="0">
                <a:solidFill>
                  <a:srgbClr val="FFFFFF"/>
                </a:solidFill>
                <a:latin typeface="Verdana"/>
                <a:sym typeface="Symbol"/>
              </a:rPr>
              <a:t>while</a:t>
            </a:r>
            <a:endParaRPr lang="it-IT"/>
          </a:p>
        </p:txBody>
      </p:sp>
      <p:grpSp>
        <p:nvGrpSpPr>
          <p:cNvPr id="37" name="Gruppo 36"/>
          <p:cNvGrpSpPr/>
          <p:nvPr/>
        </p:nvGrpSpPr>
        <p:grpSpPr>
          <a:xfrm>
            <a:off x="1961941" y="4100522"/>
            <a:ext cx="5220119" cy="1543056"/>
            <a:chOff x="2709467" y="3805232"/>
            <a:chExt cx="5220119" cy="1543056"/>
          </a:xfrm>
        </p:grpSpPr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2709467" y="4133843"/>
            <a:ext cx="3599136" cy="885836"/>
          </p:xfrm>
          <a:graphic>
            <a:graphicData uri="http://schemas.openxmlformats.org/presentationml/2006/ole">
              <p:oleObj spid="_x0000_s42001" name="Equazione" r:id="rId19" imgW="927000" imgH="228600" progId="Equation.3">
                <p:embed/>
              </p:oleObj>
            </a:graphicData>
          </a:graphic>
        </p:graphicFrame>
        <p:pic>
          <p:nvPicPr>
            <p:cNvPr id="42002" name="Picture 18" descr="C:\Users\Max\Pictures\Raccolta multimediale Microsoft\j0433917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386530" y="3805232"/>
              <a:ext cx="1543056" cy="1543056"/>
            </a:xfrm>
            <a:prstGeom prst="rect">
              <a:avLst/>
            </a:prstGeom>
            <a:noFill/>
          </p:spPr>
        </p:pic>
      </p:grpSp>
      <p:sp>
        <p:nvSpPr>
          <p:cNvPr id="38" name="Rettangolo 37"/>
          <p:cNvSpPr/>
          <p:nvPr/>
        </p:nvSpPr>
        <p:spPr>
          <a:xfrm>
            <a:off x="938369" y="318312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kern="0" smtClean="0">
                <a:solidFill>
                  <a:srgbClr val="FBDF53">
                    <a:lumMod val="75000"/>
                  </a:srgbClr>
                </a:solidFill>
                <a:latin typeface="Verdana"/>
                <a:sym typeface="Symbol"/>
              </a:rPr>
              <a:t>guaranteeing</a:t>
            </a:r>
            <a:r>
              <a:rPr lang="it-IT" sz="3200" kern="0" smtClean="0">
                <a:solidFill>
                  <a:srgbClr val="FFFFFF"/>
                </a:solidFill>
                <a:latin typeface="Verdana"/>
                <a:sym typeface="Symbol"/>
              </a:rPr>
              <a:t> that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9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45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9" grpId="0" uiExpand="1" animBg="1"/>
      <p:bldP spid="29" grpId="1" uiExpand="1" animBg="1"/>
      <p:bldP spid="30" grpId="0" uiExpand="1" animBg="1"/>
      <p:bldP spid="30" grpId="1" uiExpand="1" animBg="1"/>
      <p:bldP spid="31" grpId="0" uiExpand="1" animBg="1"/>
      <p:bldP spid="31" grpId="1" uiExpand="1" animBg="1"/>
      <p:bldP spid="35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Measurement Setup (1):</a:t>
            </a:r>
            <a:br>
              <a:rPr lang="it-IT" smtClean="0"/>
            </a:br>
            <a:r>
              <a:rPr lang="it-IT" sz="2800" smtClean="0"/>
              <a:t>Example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graphicFrame>
        <p:nvGraphicFramePr>
          <p:cNvPr id="43023" name="Object 15"/>
          <p:cNvGraphicFramePr>
            <a:graphicFrameLocks noChangeAspect="1"/>
          </p:cNvGraphicFramePr>
          <p:nvPr/>
        </p:nvGraphicFramePr>
        <p:xfrm>
          <a:off x="571472" y="1714488"/>
          <a:ext cx="2033587" cy="490537"/>
        </p:xfrm>
        <a:graphic>
          <a:graphicData uri="http://schemas.openxmlformats.org/presentationml/2006/ole">
            <p:oleObj spid="_x0000_s43023" name="Equazione" r:id="rId3" imgW="736560" imgH="177480" progId="Equation.3">
              <p:embed/>
            </p:oleObj>
          </a:graphicData>
        </a:graphic>
      </p:graphicFrame>
      <p:graphicFrame>
        <p:nvGraphicFramePr>
          <p:cNvPr id="33" name="Object 15"/>
          <p:cNvGraphicFramePr>
            <a:graphicFrameLocks noChangeAspect="1"/>
          </p:cNvGraphicFramePr>
          <p:nvPr/>
        </p:nvGraphicFramePr>
        <p:xfrm>
          <a:off x="571472" y="2205033"/>
          <a:ext cx="1473200" cy="490538"/>
        </p:xfrm>
        <a:graphic>
          <a:graphicData uri="http://schemas.openxmlformats.org/presentationml/2006/ole">
            <p:oleObj spid="_x0000_s43024" name="Equazione" r:id="rId4" imgW="533160" imgH="177480" progId="Equation.3">
              <p:embed/>
            </p:oleObj>
          </a:graphicData>
        </a:graphic>
      </p:graphicFrame>
      <p:graphicFrame>
        <p:nvGraphicFramePr>
          <p:cNvPr id="34" name="Object 15"/>
          <p:cNvGraphicFramePr>
            <a:graphicFrameLocks noChangeAspect="1"/>
          </p:cNvGraphicFramePr>
          <p:nvPr/>
        </p:nvGraphicFramePr>
        <p:xfrm>
          <a:off x="571472" y="2695571"/>
          <a:ext cx="1752600" cy="490537"/>
        </p:xfrm>
        <a:graphic>
          <a:graphicData uri="http://schemas.openxmlformats.org/presentationml/2006/ole">
            <p:oleObj spid="_x0000_s43025" name="Equazione" r:id="rId5" imgW="634680" imgH="177480" progId="Equation.3">
              <p:embed/>
            </p:oleObj>
          </a:graphicData>
        </a:graphic>
      </p:graphicFrame>
      <p:graphicFrame>
        <p:nvGraphicFramePr>
          <p:cNvPr id="35" name="Object 15"/>
          <p:cNvGraphicFramePr>
            <a:graphicFrameLocks noChangeAspect="1"/>
          </p:cNvGraphicFramePr>
          <p:nvPr/>
        </p:nvGraphicFramePr>
        <p:xfrm>
          <a:off x="571472" y="3186108"/>
          <a:ext cx="2068513" cy="490538"/>
        </p:xfrm>
        <a:graphic>
          <a:graphicData uri="http://schemas.openxmlformats.org/presentationml/2006/ole">
            <p:oleObj spid="_x0000_s43026" name="Equazione" r:id="rId6" imgW="749160" imgH="177480" progId="Equation.3">
              <p:embed/>
            </p:oleObj>
          </a:graphicData>
        </a:graphic>
      </p:graphicFrame>
      <p:grpSp>
        <p:nvGrpSpPr>
          <p:cNvPr id="56" name="Gruppo 55"/>
          <p:cNvGrpSpPr/>
          <p:nvPr/>
        </p:nvGrpSpPr>
        <p:grpSpPr>
          <a:xfrm>
            <a:off x="284134" y="4286256"/>
            <a:ext cx="8575733" cy="2062103"/>
            <a:chOff x="353984" y="4105582"/>
            <a:chExt cx="8575733" cy="2062103"/>
          </a:xfrm>
        </p:grpSpPr>
        <p:sp>
          <p:nvSpPr>
            <p:cNvPr id="55" name="Rettangolo 54"/>
            <p:cNvSpPr/>
            <p:nvPr/>
          </p:nvSpPr>
          <p:spPr>
            <a:xfrm>
              <a:off x="353984" y="4105582"/>
              <a:ext cx="8575733" cy="2062103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it-IT" sz="3200" i="1" kern="0" smtClean="0">
                  <a:solidFill>
                    <a:srgbClr val="FFFFFF"/>
                  </a:solidFill>
                  <a:latin typeface="Verdana"/>
                </a:rPr>
                <a:t>In human words</a:t>
              </a:r>
              <a:r>
                <a:rPr lang="it-IT" sz="3200" kern="0" smtClean="0">
                  <a:solidFill>
                    <a:srgbClr val="FFFFFF"/>
                  </a:solidFill>
                  <a:latin typeface="Verdana"/>
                </a:rPr>
                <a:t>:</a:t>
              </a:r>
              <a:br>
                <a:rPr lang="it-IT" sz="3200" kern="0" smtClean="0">
                  <a:solidFill>
                    <a:srgbClr val="FFFFFF"/>
                  </a:solidFill>
                  <a:latin typeface="Verdana"/>
                </a:rPr>
              </a:br>
              <a:r>
                <a:rPr lang="it-IT" sz="3200" kern="0" smtClean="0">
                  <a:solidFill>
                    <a:srgbClr val="FFFFFF"/>
                  </a:solidFill>
                  <a:latin typeface="Verdana"/>
                </a:rPr>
                <a:t>user requires</a:t>
              </a:r>
              <a:br>
                <a:rPr lang="it-IT" sz="3200" kern="0" smtClean="0">
                  <a:solidFill>
                    <a:srgbClr val="FFFFFF"/>
                  </a:solidFill>
                  <a:latin typeface="Verdana"/>
                </a:rPr>
              </a:br>
              <a:r>
                <a:rPr lang="it-IT" sz="3200" kern="0" smtClean="0">
                  <a:solidFill>
                    <a:srgbClr val="FFFFFF"/>
                  </a:solidFill>
                  <a:latin typeface="Verdana"/>
                </a:rPr>
                <a:t>and estimates that 99.9% of the packets have delay less than 1000ms</a:t>
              </a:r>
              <a:endParaRPr lang="it-IT" sz="3200" kern="0">
                <a:solidFill>
                  <a:srgbClr val="FFFFFF"/>
                </a:solidFill>
                <a:latin typeface="Verdana"/>
              </a:endParaRPr>
            </a:p>
          </p:txBody>
        </p:sp>
        <p:graphicFrame>
          <p:nvGraphicFramePr>
            <p:cNvPr id="41" name="Object 15"/>
            <p:cNvGraphicFramePr>
              <a:graphicFrameLocks noChangeAspect="1"/>
            </p:cNvGraphicFramePr>
            <p:nvPr/>
          </p:nvGraphicFramePr>
          <p:xfrm>
            <a:off x="3208352" y="4619637"/>
            <a:ext cx="3363912" cy="595313"/>
          </p:xfrm>
          <a:graphic>
            <a:graphicData uri="http://schemas.openxmlformats.org/presentationml/2006/ole">
              <p:oleObj spid="_x0000_s43027" name="Equazione" r:id="rId7" imgW="1218960" imgH="215640" progId="Equation.3">
                <p:embed/>
              </p:oleObj>
            </a:graphicData>
          </a:graphic>
        </p:graphicFrame>
      </p:grpSp>
      <p:grpSp>
        <p:nvGrpSpPr>
          <p:cNvPr id="43047" name="Group 39"/>
          <p:cNvGrpSpPr>
            <a:grpSpLocks/>
          </p:cNvGrpSpPr>
          <p:nvPr/>
        </p:nvGrpSpPr>
        <p:grpSpPr bwMode="auto">
          <a:xfrm>
            <a:off x="3724537" y="1711620"/>
            <a:ext cx="1260056" cy="2393962"/>
            <a:chOff x="3854" y="918"/>
            <a:chExt cx="879" cy="1670"/>
          </a:xfrm>
          <a:solidFill>
            <a:schemeClr val="bg1"/>
          </a:solidFill>
        </p:grpSpPr>
        <p:sp>
          <p:nvSpPr>
            <p:cNvPr id="43041" name="Freeform 33"/>
            <p:cNvSpPr>
              <a:spLocks/>
            </p:cNvSpPr>
            <p:nvPr/>
          </p:nvSpPr>
          <p:spPr bwMode="auto">
            <a:xfrm>
              <a:off x="3854" y="1429"/>
              <a:ext cx="344" cy="569"/>
            </a:xfrm>
            <a:custGeom>
              <a:avLst/>
              <a:gdLst/>
              <a:ahLst/>
              <a:cxnLst>
                <a:cxn ang="0">
                  <a:pos x="365" y="169"/>
                </a:cxn>
                <a:cxn ang="0">
                  <a:pos x="436" y="98"/>
                </a:cxn>
                <a:cxn ang="0">
                  <a:pos x="534" y="29"/>
                </a:cxn>
                <a:cxn ang="0">
                  <a:pos x="604" y="0"/>
                </a:cxn>
                <a:cxn ang="0">
                  <a:pos x="688" y="5"/>
                </a:cxn>
                <a:cxn ang="0">
                  <a:pos x="688" y="71"/>
                </a:cxn>
                <a:cxn ang="0">
                  <a:pos x="646" y="127"/>
                </a:cxn>
                <a:cxn ang="0">
                  <a:pos x="567" y="169"/>
                </a:cxn>
                <a:cxn ang="0">
                  <a:pos x="370" y="258"/>
                </a:cxn>
                <a:cxn ang="0">
                  <a:pos x="182" y="366"/>
                </a:cxn>
                <a:cxn ang="0">
                  <a:pos x="103" y="393"/>
                </a:cxn>
                <a:cxn ang="0">
                  <a:pos x="75" y="435"/>
                </a:cxn>
                <a:cxn ang="0">
                  <a:pos x="103" y="478"/>
                </a:cxn>
                <a:cxn ang="0">
                  <a:pos x="266" y="636"/>
                </a:cxn>
                <a:cxn ang="0">
                  <a:pos x="341" y="688"/>
                </a:cxn>
                <a:cxn ang="0">
                  <a:pos x="453" y="776"/>
                </a:cxn>
                <a:cxn ang="0">
                  <a:pos x="567" y="861"/>
                </a:cxn>
                <a:cxn ang="0">
                  <a:pos x="561" y="903"/>
                </a:cxn>
                <a:cxn ang="0">
                  <a:pos x="477" y="917"/>
                </a:cxn>
                <a:cxn ang="0">
                  <a:pos x="351" y="917"/>
                </a:cxn>
                <a:cxn ang="0">
                  <a:pos x="272" y="959"/>
                </a:cxn>
                <a:cxn ang="0">
                  <a:pos x="243" y="1067"/>
                </a:cxn>
                <a:cxn ang="0">
                  <a:pos x="243" y="1123"/>
                </a:cxn>
                <a:cxn ang="0">
                  <a:pos x="210" y="1137"/>
                </a:cxn>
                <a:cxn ang="0">
                  <a:pos x="159" y="1086"/>
                </a:cxn>
                <a:cxn ang="0">
                  <a:pos x="168" y="996"/>
                </a:cxn>
                <a:cxn ang="0">
                  <a:pos x="215" y="931"/>
                </a:cxn>
                <a:cxn ang="0">
                  <a:pos x="309" y="875"/>
                </a:cxn>
                <a:cxn ang="0">
                  <a:pos x="411" y="847"/>
                </a:cxn>
                <a:cxn ang="0">
                  <a:pos x="421" y="819"/>
                </a:cxn>
                <a:cxn ang="0">
                  <a:pos x="370" y="763"/>
                </a:cxn>
                <a:cxn ang="0">
                  <a:pos x="154" y="622"/>
                </a:cxn>
                <a:cxn ang="0">
                  <a:pos x="89" y="566"/>
                </a:cxn>
                <a:cxn ang="0">
                  <a:pos x="28" y="491"/>
                </a:cxn>
                <a:cxn ang="0">
                  <a:pos x="0" y="407"/>
                </a:cxn>
                <a:cxn ang="0">
                  <a:pos x="18" y="356"/>
                </a:cxn>
                <a:cxn ang="0">
                  <a:pos x="126" y="323"/>
                </a:cxn>
                <a:cxn ang="0">
                  <a:pos x="257" y="267"/>
                </a:cxn>
                <a:cxn ang="0">
                  <a:pos x="341" y="210"/>
                </a:cxn>
                <a:cxn ang="0">
                  <a:pos x="365" y="169"/>
                </a:cxn>
              </a:cxnLst>
              <a:rect l="0" t="0" r="r" b="b"/>
              <a:pathLst>
                <a:path w="688" h="1137">
                  <a:moveTo>
                    <a:pt x="365" y="169"/>
                  </a:moveTo>
                  <a:lnTo>
                    <a:pt x="436" y="98"/>
                  </a:lnTo>
                  <a:lnTo>
                    <a:pt x="534" y="29"/>
                  </a:lnTo>
                  <a:lnTo>
                    <a:pt x="604" y="0"/>
                  </a:lnTo>
                  <a:lnTo>
                    <a:pt x="688" y="5"/>
                  </a:lnTo>
                  <a:lnTo>
                    <a:pt x="688" y="71"/>
                  </a:lnTo>
                  <a:lnTo>
                    <a:pt x="646" y="127"/>
                  </a:lnTo>
                  <a:lnTo>
                    <a:pt x="567" y="169"/>
                  </a:lnTo>
                  <a:lnTo>
                    <a:pt x="370" y="258"/>
                  </a:lnTo>
                  <a:lnTo>
                    <a:pt x="182" y="366"/>
                  </a:lnTo>
                  <a:lnTo>
                    <a:pt x="103" y="393"/>
                  </a:lnTo>
                  <a:lnTo>
                    <a:pt x="75" y="435"/>
                  </a:lnTo>
                  <a:lnTo>
                    <a:pt x="103" y="478"/>
                  </a:lnTo>
                  <a:lnTo>
                    <a:pt x="266" y="636"/>
                  </a:lnTo>
                  <a:lnTo>
                    <a:pt x="341" y="688"/>
                  </a:lnTo>
                  <a:lnTo>
                    <a:pt x="453" y="776"/>
                  </a:lnTo>
                  <a:lnTo>
                    <a:pt x="567" y="861"/>
                  </a:lnTo>
                  <a:lnTo>
                    <a:pt x="561" y="903"/>
                  </a:lnTo>
                  <a:lnTo>
                    <a:pt x="477" y="917"/>
                  </a:lnTo>
                  <a:lnTo>
                    <a:pt x="351" y="917"/>
                  </a:lnTo>
                  <a:lnTo>
                    <a:pt x="272" y="959"/>
                  </a:lnTo>
                  <a:lnTo>
                    <a:pt x="243" y="1067"/>
                  </a:lnTo>
                  <a:lnTo>
                    <a:pt x="243" y="1123"/>
                  </a:lnTo>
                  <a:lnTo>
                    <a:pt x="210" y="1137"/>
                  </a:lnTo>
                  <a:lnTo>
                    <a:pt x="159" y="1086"/>
                  </a:lnTo>
                  <a:lnTo>
                    <a:pt x="168" y="996"/>
                  </a:lnTo>
                  <a:lnTo>
                    <a:pt x="215" y="931"/>
                  </a:lnTo>
                  <a:lnTo>
                    <a:pt x="309" y="875"/>
                  </a:lnTo>
                  <a:lnTo>
                    <a:pt x="411" y="847"/>
                  </a:lnTo>
                  <a:lnTo>
                    <a:pt x="421" y="819"/>
                  </a:lnTo>
                  <a:lnTo>
                    <a:pt x="370" y="763"/>
                  </a:lnTo>
                  <a:lnTo>
                    <a:pt x="154" y="622"/>
                  </a:lnTo>
                  <a:lnTo>
                    <a:pt x="89" y="566"/>
                  </a:lnTo>
                  <a:lnTo>
                    <a:pt x="28" y="491"/>
                  </a:lnTo>
                  <a:lnTo>
                    <a:pt x="0" y="407"/>
                  </a:lnTo>
                  <a:lnTo>
                    <a:pt x="18" y="356"/>
                  </a:lnTo>
                  <a:lnTo>
                    <a:pt x="126" y="323"/>
                  </a:lnTo>
                  <a:lnTo>
                    <a:pt x="257" y="267"/>
                  </a:lnTo>
                  <a:lnTo>
                    <a:pt x="341" y="210"/>
                  </a:lnTo>
                  <a:lnTo>
                    <a:pt x="365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auto">
            <a:xfrm>
              <a:off x="4160" y="1404"/>
              <a:ext cx="240" cy="545"/>
            </a:xfrm>
            <a:custGeom>
              <a:avLst/>
              <a:gdLst/>
              <a:ahLst/>
              <a:cxnLst>
                <a:cxn ang="0">
                  <a:pos x="103" y="84"/>
                </a:cxn>
                <a:cxn ang="0">
                  <a:pos x="145" y="14"/>
                </a:cxn>
                <a:cxn ang="0">
                  <a:pos x="197" y="0"/>
                </a:cxn>
                <a:cxn ang="0">
                  <a:pos x="268" y="0"/>
                </a:cxn>
                <a:cxn ang="0">
                  <a:pos x="356" y="51"/>
                </a:cxn>
                <a:cxn ang="0">
                  <a:pos x="412" y="164"/>
                </a:cxn>
                <a:cxn ang="0">
                  <a:pos x="455" y="309"/>
                </a:cxn>
                <a:cxn ang="0">
                  <a:pos x="479" y="458"/>
                </a:cxn>
                <a:cxn ang="0">
                  <a:pos x="479" y="660"/>
                </a:cxn>
                <a:cxn ang="0">
                  <a:pos x="427" y="879"/>
                </a:cxn>
                <a:cxn ang="0">
                  <a:pos x="352" y="1009"/>
                </a:cxn>
                <a:cxn ang="0">
                  <a:pos x="253" y="1075"/>
                </a:cxn>
                <a:cxn ang="0">
                  <a:pos x="160" y="1090"/>
                </a:cxn>
                <a:cxn ang="0">
                  <a:pos x="89" y="1047"/>
                </a:cxn>
                <a:cxn ang="0">
                  <a:pos x="33" y="995"/>
                </a:cxn>
                <a:cxn ang="0">
                  <a:pos x="18" y="912"/>
                </a:cxn>
                <a:cxn ang="0">
                  <a:pos x="0" y="752"/>
                </a:cxn>
                <a:cxn ang="0">
                  <a:pos x="14" y="556"/>
                </a:cxn>
                <a:cxn ang="0">
                  <a:pos x="56" y="351"/>
                </a:cxn>
                <a:cxn ang="0">
                  <a:pos x="83" y="205"/>
                </a:cxn>
                <a:cxn ang="0">
                  <a:pos x="103" y="84"/>
                </a:cxn>
              </a:cxnLst>
              <a:rect l="0" t="0" r="r" b="b"/>
              <a:pathLst>
                <a:path w="479" h="1090">
                  <a:moveTo>
                    <a:pt x="103" y="84"/>
                  </a:moveTo>
                  <a:lnTo>
                    <a:pt x="145" y="14"/>
                  </a:lnTo>
                  <a:lnTo>
                    <a:pt x="197" y="0"/>
                  </a:lnTo>
                  <a:lnTo>
                    <a:pt x="268" y="0"/>
                  </a:lnTo>
                  <a:lnTo>
                    <a:pt x="356" y="51"/>
                  </a:lnTo>
                  <a:lnTo>
                    <a:pt x="412" y="164"/>
                  </a:lnTo>
                  <a:lnTo>
                    <a:pt x="455" y="309"/>
                  </a:lnTo>
                  <a:lnTo>
                    <a:pt x="479" y="458"/>
                  </a:lnTo>
                  <a:lnTo>
                    <a:pt x="479" y="660"/>
                  </a:lnTo>
                  <a:lnTo>
                    <a:pt x="427" y="879"/>
                  </a:lnTo>
                  <a:lnTo>
                    <a:pt x="352" y="1009"/>
                  </a:lnTo>
                  <a:lnTo>
                    <a:pt x="253" y="1075"/>
                  </a:lnTo>
                  <a:lnTo>
                    <a:pt x="160" y="1090"/>
                  </a:lnTo>
                  <a:lnTo>
                    <a:pt x="89" y="1047"/>
                  </a:lnTo>
                  <a:lnTo>
                    <a:pt x="33" y="995"/>
                  </a:lnTo>
                  <a:lnTo>
                    <a:pt x="18" y="912"/>
                  </a:lnTo>
                  <a:lnTo>
                    <a:pt x="0" y="752"/>
                  </a:lnTo>
                  <a:lnTo>
                    <a:pt x="14" y="556"/>
                  </a:lnTo>
                  <a:lnTo>
                    <a:pt x="56" y="351"/>
                  </a:lnTo>
                  <a:lnTo>
                    <a:pt x="83" y="205"/>
                  </a:lnTo>
                  <a:lnTo>
                    <a:pt x="103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auto">
            <a:xfrm>
              <a:off x="4226" y="1878"/>
              <a:ext cx="140" cy="710"/>
            </a:xfrm>
            <a:custGeom>
              <a:avLst/>
              <a:gdLst/>
              <a:ahLst/>
              <a:cxnLst>
                <a:cxn ang="0">
                  <a:pos x="135" y="251"/>
                </a:cxn>
                <a:cxn ang="0">
                  <a:pos x="96" y="158"/>
                </a:cxn>
                <a:cxn ang="0">
                  <a:pos x="96" y="56"/>
                </a:cxn>
                <a:cxn ang="0">
                  <a:pos x="148" y="0"/>
                </a:cxn>
                <a:cxn ang="0">
                  <a:pos x="208" y="27"/>
                </a:cxn>
                <a:cxn ang="0">
                  <a:pos x="251" y="125"/>
                </a:cxn>
                <a:cxn ang="0">
                  <a:pos x="274" y="293"/>
                </a:cxn>
                <a:cxn ang="0">
                  <a:pos x="279" y="503"/>
                </a:cxn>
                <a:cxn ang="0">
                  <a:pos x="264" y="686"/>
                </a:cxn>
                <a:cxn ang="0">
                  <a:pos x="237" y="883"/>
                </a:cxn>
                <a:cxn ang="0">
                  <a:pos x="237" y="1120"/>
                </a:cxn>
                <a:cxn ang="0">
                  <a:pos x="274" y="1218"/>
                </a:cxn>
                <a:cxn ang="0">
                  <a:pos x="260" y="1265"/>
                </a:cxn>
                <a:cxn ang="0">
                  <a:pos x="195" y="1280"/>
                </a:cxn>
                <a:cxn ang="0">
                  <a:pos x="125" y="1345"/>
                </a:cxn>
                <a:cxn ang="0">
                  <a:pos x="92" y="1401"/>
                </a:cxn>
                <a:cxn ang="0">
                  <a:pos x="13" y="1420"/>
                </a:cxn>
                <a:cxn ang="0">
                  <a:pos x="0" y="1359"/>
                </a:cxn>
                <a:cxn ang="0">
                  <a:pos x="27" y="1307"/>
                </a:cxn>
                <a:cxn ang="0">
                  <a:pos x="125" y="1265"/>
                </a:cxn>
                <a:cxn ang="0">
                  <a:pos x="195" y="1233"/>
                </a:cxn>
                <a:cxn ang="0">
                  <a:pos x="218" y="1205"/>
                </a:cxn>
                <a:cxn ang="0">
                  <a:pos x="191" y="1126"/>
                </a:cxn>
                <a:cxn ang="0">
                  <a:pos x="167" y="966"/>
                </a:cxn>
                <a:cxn ang="0">
                  <a:pos x="162" y="775"/>
                </a:cxn>
                <a:cxn ang="0">
                  <a:pos x="167" y="648"/>
                </a:cxn>
                <a:cxn ang="0">
                  <a:pos x="176" y="476"/>
                </a:cxn>
                <a:cxn ang="0">
                  <a:pos x="162" y="322"/>
                </a:cxn>
                <a:cxn ang="0">
                  <a:pos x="135" y="251"/>
                </a:cxn>
              </a:cxnLst>
              <a:rect l="0" t="0" r="r" b="b"/>
              <a:pathLst>
                <a:path w="279" h="1420">
                  <a:moveTo>
                    <a:pt x="135" y="251"/>
                  </a:moveTo>
                  <a:lnTo>
                    <a:pt x="96" y="158"/>
                  </a:lnTo>
                  <a:lnTo>
                    <a:pt x="96" y="56"/>
                  </a:lnTo>
                  <a:lnTo>
                    <a:pt x="148" y="0"/>
                  </a:lnTo>
                  <a:lnTo>
                    <a:pt x="208" y="27"/>
                  </a:lnTo>
                  <a:lnTo>
                    <a:pt x="251" y="125"/>
                  </a:lnTo>
                  <a:lnTo>
                    <a:pt x="274" y="293"/>
                  </a:lnTo>
                  <a:lnTo>
                    <a:pt x="279" y="503"/>
                  </a:lnTo>
                  <a:lnTo>
                    <a:pt x="264" y="686"/>
                  </a:lnTo>
                  <a:lnTo>
                    <a:pt x="237" y="883"/>
                  </a:lnTo>
                  <a:lnTo>
                    <a:pt x="237" y="1120"/>
                  </a:lnTo>
                  <a:lnTo>
                    <a:pt x="274" y="1218"/>
                  </a:lnTo>
                  <a:lnTo>
                    <a:pt x="260" y="1265"/>
                  </a:lnTo>
                  <a:lnTo>
                    <a:pt x="195" y="1280"/>
                  </a:lnTo>
                  <a:lnTo>
                    <a:pt x="125" y="1345"/>
                  </a:lnTo>
                  <a:lnTo>
                    <a:pt x="92" y="1401"/>
                  </a:lnTo>
                  <a:lnTo>
                    <a:pt x="13" y="1420"/>
                  </a:lnTo>
                  <a:lnTo>
                    <a:pt x="0" y="1359"/>
                  </a:lnTo>
                  <a:lnTo>
                    <a:pt x="27" y="1307"/>
                  </a:lnTo>
                  <a:lnTo>
                    <a:pt x="125" y="1265"/>
                  </a:lnTo>
                  <a:lnTo>
                    <a:pt x="195" y="1233"/>
                  </a:lnTo>
                  <a:lnTo>
                    <a:pt x="218" y="1205"/>
                  </a:lnTo>
                  <a:lnTo>
                    <a:pt x="191" y="1126"/>
                  </a:lnTo>
                  <a:lnTo>
                    <a:pt x="167" y="966"/>
                  </a:lnTo>
                  <a:lnTo>
                    <a:pt x="162" y="775"/>
                  </a:lnTo>
                  <a:lnTo>
                    <a:pt x="167" y="648"/>
                  </a:lnTo>
                  <a:lnTo>
                    <a:pt x="176" y="476"/>
                  </a:lnTo>
                  <a:lnTo>
                    <a:pt x="162" y="322"/>
                  </a:lnTo>
                  <a:lnTo>
                    <a:pt x="13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auto">
            <a:xfrm>
              <a:off x="4030" y="1879"/>
              <a:ext cx="218" cy="708"/>
            </a:xfrm>
            <a:custGeom>
              <a:avLst/>
              <a:gdLst/>
              <a:ahLst/>
              <a:cxnLst>
                <a:cxn ang="0">
                  <a:pos x="267" y="131"/>
                </a:cxn>
                <a:cxn ang="0">
                  <a:pos x="314" y="43"/>
                </a:cxn>
                <a:cxn ang="0">
                  <a:pos x="370" y="0"/>
                </a:cxn>
                <a:cxn ang="0">
                  <a:pos x="435" y="28"/>
                </a:cxn>
                <a:cxn ang="0">
                  <a:pos x="426" y="112"/>
                </a:cxn>
                <a:cxn ang="0">
                  <a:pos x="383" y="172"/>
                </a:cxn>
                <a:cxn ang="0">
                  <a:pos x="300" y="322"/>
                </a:cxn>
                <a:cxn ang="0">
                  <a:pos x="244" y="467"/>
                </a:cxn>
                <a:cxn ang="0">
                  <a:pos x="211" y="621"/>
                </a:cxn>
                <a:cxn ang="0">
                  <a:pos x="215" y="771"/>
                </a:cxn>
                <a:cxn ang="0">
                  <a:pos x="267" y="972"/>
                </a:cxn>
                <a:cxn ang="0">
                  <a:pos x="310" y="1164"/>
                </a:cxn>
                <a:cxn ang="0">
                  <a:pos x="370" y="1248"/>
                </a:cxn>
                <a:cxn ang="0">
                  <a:pos x="366" y="1295"/>
                </a:cxn>
                <a:cxn ang="0">
                  <a:pos x="314" y="1319"/>
                </a:cxn>
                <a:cxn ang="0">
                  <a:pos x="196" y="1336"/>
                </a:cxn>
                <a:cxn ang="0">
                  <a:pos x="113" y="1388"/>
                </a:cxn>
                <a:cxn ang="0">
                  <a:pos x="71" y="1417"/>
                </a:cxn>
                <a:cxn ang="0">
                  <a:pos x="0" y="1351"/>
                </a:cxn>
                <a:cxn ang="0">
                  <a:pos x="15" y="1309"/>
                </a:cxn>
                <a:cxn ang="0">
                  <a:pos x="84" y="1280"/>
                </a:cxn>
                <a:cxn ang="0">
                  <a:pos x="173" y="1267"/>
                </a:cxn>
                <a:cxn ang="0">
                  <a:pos x="258" y="1267"/>
                </a:cxn>
                <a:cxn ang="0">
                  <a:pos x="271" y="1240"/>
                </a:cxn>
                <a:cxn ang="0">
                  <a:pos x="258" y="1192"/>
                </a:cxn>
                <a:cxn ang="0">
                  <a:pos x="187" y="1010"/>
                </a:cxn>
                <a:cxn ang="0">
                  <a:pos x="140" y="831"/>
                </a:cxn>
                <a:cxn ang="0">
                  <a:pos x="117" y="702"/>
                </a:cxn>
                <a:cxn ang="0">
                  <a:pos x="113" y="580"/>
                </a:cxn>
                <a:cxn ang="0">
                  <a:pos x="131" y="463"/>
                </a:cxn>
                <a:cxn ang="0">
                  <a:pos x="173" y="342"/>
                </a:cxn>
                <a:cxn ang="0">
                  <a:pos x="239" y="182"/>
                </a:cxn>
                <a:cxn ang="0">
                  <a:pos x="267" y="131"/>
                </a:cxn>
              </a:cxnLst>
              <a:rect l="0" t="0" r="r" b="b"/>
              <a:pathLst>
                <a:path w="435" h="1417">
                  <a:moveTo>
                    <a:pt x="267" y="131"/>
                  </a:moveTo>
                  <a:lnTo>
                    <a:pt x="314" y="43"/>
                  </a:lnTo>
                  <a:lnTo>
                    <a:pt x="370" y="0"/>
                  </a:lnTo>
                  <a:lnTo>
                    <a:pt x="435" y="28"/>
                  </a:lnTo>
                  <a:lnTo>
                    <a:pt x="426" y="112"/>
                  </a:lnTo>
                  <a:lnTo>
                    <a:pt x="383" y="172"/>
                  </a:lnTo>
                  <a:lnTo>
                    <a:pt x="300" y="322"/>
                  </a:lnTo>
                  <a:lnTo>
                    <a:pt x="244" y="467"/>
                  </a:lnTo>
                  <a:lnTo>
                    <a:pt x="211" y="621"/>
                  </a:lnTo>
                  <a:lnTo>
                    <a:pt x="215" y="771"/>
                  </a:lnTo>
                  <a:lnTo>
                    <a:pt x="267" y="972"/>
                  </a:lnTo>
                  <a:lnTo>
                    <a:pt x="310" y="1164"/>
                  </a:lnTo>
                  <a:lnTo>
                    <a:pt x="370" y="1248"/>
                  </a:lnTo>
                  <a:lnTo>
                    <a:pt x="366" y="1295"/>
                  </a:lnTo>
                  <a:lnTo>
                    <a:pt x="314" y="1319"/>
                  </a:lnTo>
                  <a:lnTo>
                    <a:pt x="196" y="1336"/>
                  </a:lnTo>
                  <a:lnTo>
                    <a:pt x="113" y="1388"/>
                  </a:lnTo>
                  <a:lnTo>
                    <a:pt x="71" y="1417"/>
                  </a:lnTo>
                  <a:lnTo>
                    <a:pt x="0" y="1351"/>
                  </a:lnTo>
                  <a:lnTo>
                    <a:pt x="15" y="1309"/>
                  </a:lnTo>
                  <a:lnTo>
                    <a:pt x="84" y="1280"/>
                  </a:lnTo>
                  <a:lnTo>
                    <a:pt x="173" y="1267"/>
                  </a:lnTo>
                  <a:lnTo>
                    <a:pt x="258" y="1267"/>
                  </a:lnTo>
                  <a:lnTo>
                    <a:pt x="271" y="1240"/>
                  </a:lnTo>
                  <a:lnTo>
                    <a:pt x="258" y="1192"/>
                  </a:lnTo>
                  <a:lnTo>
                    <a:pt x="187" y="1010"/>
                  </a:lnTo>
                  <a:lnTo>
                    <a:pt x="140" y="831"/>
                  </a:lnTo>
                  <a:lnTo>
                    <a:pt x="117" y="702"/>
                  </a:lnTo>
                  <a:lnTo>
                    <a:pt x="113" y="580"/>
                  </a:lnTo>
                  <a:lnTo>
                    <a:pt x="131" y="463"/>
                  </a:lnTo>
                  <a:lnTo>
                    <a:pt x="173" y="342"/>
                  </a:lnTo>
                  <a:lnTo>
                    <a:pt x="239" y="182"/>
                  </a:lnTo>
                  <a:lnTo>
                    <a:pt x="267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auto">
            <a:xfrm>
              <a:off x="4072" y="996"/>
              <a:ext cx="281" cy="370"/>
            </a:xfrm>
            <a:custGeom>
              <a:avLst/>
              <a:gdLst/>
              <a:ahLst/>
              <a:cxnLst>
                <a:cxn ang="0">
                  <a:pos x="205" y="619"/>
                </a:cxn>
                <a:cxn ang="0">
                  <a:pos x="247" y="711"/>
                </a:cxn>
                <a:cxn ang="0">
                  <a:pos x="345" y="740"/>
                </a:cxn>
                <a:cxn ang="0">
                  <a:pos x="430" y="730"/>
                </a:cxn>
                <a:cxn ang="0">
                  <a:pos x="500" y="670"/>
                </a:cxn>
                <a:cxn ang="0">
                  <a:pos x="556" y="548"/>
                </a:cxn>
                <a:cxn ang="0">
                  <a:pos x="561" y="403"/>
                </a:cxn>
                <a:cxn ang="0">
                  <a:pos x="542" y="276"/>
                </a:cxn>
                <a:cxn ang="0">
                  <a:pos x="463" y="135"/>
                </a:cxn>
                <a:cxn ang="0">
                  <a:pos x="405" y="70"/>
                </a:cxn>
                <a:cxn ang="0">
                  <a:pos x="345" y="29"/>
                </a:cxn>
                <a:cxn ang="0">
                  <a:pos x="289" y="0"/>
                </a:cxn>
                <a:cxn ang="0">
                  <a:pos x="191" y="10"/>
                </a:cxn>
                <a:cxn ang="0">
                  <a:pos x="139" y="94"/>
                </a:cxn>
                <a:cxn ang="0">
                  <a:pos x="112" y="183"/>
                </a:cxn>
                <a:cxn ang="0">
                  <a:pos x="112" y="324"/>
                </a:cxn>
                <a:cxn ang="0">
                  <a:pos x="135" y="459"/>
                </a:cxn>
                <a:cxn ang="0">
                  <a:pos x="162" y="534"/>
                </a:cxn>
                <a:cxn ang="0">
                  <a:pos x="8" y="646"/>
                </a:cxn>
                <a:cxn ang="0">
                  <a:pos x="0" y="688"/>
                </a:cxn>
                <a:cxn ang="0">
                  <a:pos x="23" y="711"/>
                </a:cxn>
                <a:cxn ang="0">
                  <a:pos x="191" y="586"/>
                </a:cxn>
                <a:cxn ang="0">
                  <a:pos x="205" y="619"/>
                </a:cxn>
              </a:cxnLst>
              <a:rect l="0" t="0" r="r" b="b"/>
              <a:pathLst>
                <a:path w="561" h="740">
                  <a:moveTo>
                    <a:pt x="205" y="619"/>
                  </a:moveTo>
                  <a:lnTo>
                    <a:pt x="247" y="711"/>
                  </a:lnTo>
                  <a:lnTo>
                    <a:pt x="345" y="740"/>
                  </a:lnTo>
                  <a:lnTo>
                    <a:pt x="430" y="730"/>
                  </a:lnTo>
                  <a:lnTo>
                    <a:pt x="500" y="670"/>
                  </a:lnTo>
                  <a:lnTo>
                    <a:pt x="556" y="548"/>
                  </a:lnTo>
                  <a:lnTo>
                    <a:pt x="561" y="403"/>
                  </a:lnTo>
                  <a:lnTo>
                    <a:pt x="542" y="276"/>
                  </a:lnTo>
                  <a:lnTo>
                    <a:pt x="463" y="135"/>
                  </a:lnTo>
                  <a:lnTo>
                    <a:pt x="405" y="70"/>
                  </a:lnTo>
                  <a:lnTo>
                    <a:pt x="345" y="29"/>
                  </a:lnTo>
                  <a:lnTo>
                    <a:pt x="289" y="0"/>
                  </a:lnTo>
                  <a:lnTo>
                    <a:pt x="191" y="10"/>
                  </a:lnTo>
                  <a:lnTo>
                    <a:pt x="139" y="94"/>
                  </a:lnTo>
                  <a:lnTo>
                    <a:pt x="112" y="183"/>
                  </a:lnTo>
                  <a:lnTo>
                    <a:pt x="112" y="324"/>
                  </a:lnTo>
                  <a:lnTo>
                    <a:pt x="135" y="459"/>
                  </a:lnTo>
                  <a:lnTo>
                    <a:pt x="162" y="534"/>
                  </a:lnTo>
                  <a:lnTo>
                    <a:pt x="8" y="646"/>
                  </a:lnTo>
                  <a:lnTo>
                    <a:pt x="0" y="688"/>
                  </a:lnTo>
                  <a:lnTo>
                    <a:pt x="23" y="711"/>
                  </a:lnTo>
                  <a:lnTo>
                    <a:pt x="191" y="586"/>
                  </a:lnTo>
                  <a:lnTo>
                    <a:pt x="205" y="6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auto">
            <a:xfrm>
              <a:off x="4174" y="918"/>
              <a:ext cx="559" cy="619"/>
            </a:xfrm>
            <a:custGeom>
              <a:avLst/>
              <a:gdLst/>
              <a:ahLst/>
              <a:cxnLst>
                <a:cxn ang="0">
                  <a:pos x="742" y="856"/>
                </a:cxn>
                <a:cxn ang="0">
                  <a:pos x="686" y="912"/>
                </a:cxn>
                <a:cxn ang="0">
                  <a:pos x="569" y="982"/>
                </a:cxn>
                <a:cxn ang="0">
                  <a:pos x="463" y="1024"/>
                </a:cxn>
                <a:cxn ang="0">
                  <a:pos x="387" y="1066"/>
                </a:cxn>
                <a:cxn ang="0">
                  <a:pos x="316" y="1122"/>
                </a:cxn>
                <a:cxn ang="0">
                  <a:pos x="308" y="1220"/>
                </a:cxn>
                <a:cxn ang="0">
                  <a:pos x="378" y="1238"/>
                </a:cxn>
                <a:cxn ang="0">
                  <a:pos x="555" y="1136"/>
                </a:cxn>
                <a:cxn ang="0">
                  <a:pos x="686" y="1014"/>
                </a:cxn>
                <a:cxn ang="0">
                  <a:pos x="841" y="860"/>
                </a:cxn>
                <a:cxn ang="0">
                  <a:pos x="966" y="762"/>
                </a:cxn>
                <a:cxn ang="0">
                  <a:pos x="1074" y="687"/>
                </a:cxn>
                <a:cxn ang="0">
                  <a:pos x="1116" y="650"/>
                </a:cxn>
                <a:cxn ang="0">
                  <a:pos x="1101" y="604"/>
                </a:cxn>
                <a:cxn ang="0">
                  <a:pos x="1051" y="538"/>
                </a:cxn>
                <a:cxn ang="0">
                  <a:pos x="864" y="436"/>
                </a:cxn>
                <a:cxn ang="0">
                  <a:pos x="686" y="342"/>
                </a:cxn>
                <a:cxn ang="0">
                  <a:pos x="471" y="243"/>
                </a:cxn>
                <a:cxn ang="0">
                  <a:pos x="392" y="187"/>
                </a:cxn>
                <a:cxn ang="0">
                  <a:pos x="308" y="112"/>
                </a:cxn>
                <a:cxn ang="0">
                  <a:pos x="224" y="29"/>
                </a:cxn>
                <a:cxn ang="0">
                  <a:pos x="149" y="0"/>
                </a:cxn>
                <a:cxn ang="0">
                  <a:pos x="0" y="104"/>
                </a:cxn>
                <a:cxn ang="0">
                  <a:pos x="9" y="201"/>
                </a:cxn>
                <a:cxn ang="0">
                  <a:pos x="37" y="239"/>
                </a:cxn>
                <a:cxn ang="0">
                  <a:pos x="112" y="224"/>
                </a:cxn>
                <a:cxn ang="0">
                  <a:pos x="98" y="183"/>
                </a:cxn>
                <a:cxn ang="0">
                  <a:pos x="69" y="168"/>
                </a:cxn>
                <a:cxn ang="0">
                  <a:pos x="56" y="118"/>
                </a:cxn>
                <a:cxn ang="0">
                  <a:pos x="139" y="62"/>
                </a:cxn>
                <a:cxn ang="0">
                  <a:pos x="210" y="118"/>
                </a:cxn>
                <a:cxn ang="0">
                  <a:pos x="210" y="168"/>
                </a:cxn>
                <a:cxn ang="0">
                  <a:pos x="181" y="230"/>
                </a:cxn>
                <a:cxn ang="0">
                  <a:pos x="205" y="272"/>
                </a:cxn>
                <a:cxn ang="0">
                  <a:pos x="345" y="309"/>
                </a:cxn>
                <a:cxn ang="0">
                  <a:pos x="401" y="257"/>
                </a:cxn>
                <a:cxn ang="0">
                  <a:pos x="588" y="370"/>
                </a:cxn>
                <a:cxn ang="0">
                  <a:pos x="742" y="440"/>
                </a:cxn>
                <a:cxn ang="0">
                  <a:pos x="827" y="482"/>
                </a:cxn>
                <a:cxn ang="0">
                  <a:pos x="910" y="524"/>
                </a:cxn>
                <a:cxn ang="0">
                  <a:pos x="976" y="580"/>
                </a:cxn>
                <a:cxn ang="0">
                  <a:pos x="1018" y="636"/>
                </a:cxn>
                <a:cxn ang="0">
                  <a:pos x="980" y="677"/>
                </a:cxn>
                <a:cxn ang="0">
                  <a:pos x="891" y="735"/>
                </a:cxn>
                <a:cxn ang="0">
                  <a:pos x="798" y="799"/>
                </a:cxn>
                <a:cxn ang="0">
                  <a:pos x="742" y="856"/>
                </a:cxn>
              </a:cxnLst>
              <a:rect l="0" t="0" r="r" b="b"/>
              <a:pathLst>
                <a:path w="1116" h="1238">
                  <a:moveTo>
                    <a:pt x="742" y="856"/>
                  </a:moveTo>
                  <a:lnTo>
                    <a:pt x="686" y="912"/>
                  </a:lnTo>
                  <a:lnTo>
                    <a:pt x="569" y="982"/>
                  </a:lnTo>
                  <a:lnTo>
                    <a:pt x="463" y="1024"/>
                  </a:lnTo>
                  <a:lnTo>
                    <a:pt x="387" y="1066"/>
                  </a:lnTo>
                  <a:lnTo>
                    <a:pt x="316" y="1122"/>
                  </a:lnTo>
                  <a:lnTo>
                    <a:pt x="308" y="1220"/>
                  </a:lnTo>
                  <a:lnTo>
                    <a:pt x="378" y="1238"/>
                  </a:lnTo>
                  <a:lnTo>
                    <a:pt x="555" y="1136"/>
                  </a:lnTo>
                  <a:lnTo>
                    <a:pt x="686" y="1014"/>
                  </a:lnTo>
                  <a:lnTo>
                    <a:pt x="841" y="860"/>
                  </a:lnTo>
                  <a:lnTo>
                    <a:pt x="966" y="762"/>
                  </a:lnTo>
                  <a:lnTo>
                    <a:pt x="1074" y="687"/>
                  </a:lnTo>
                  <a:lnTo>
                    <a:pt x="1116" y="650"/>
                  </a:lnTo>
                  <a:lnTo>
                    <a:pt x="1101" y="604"/>
                  </a:lnTo>
                  <a:lnTo>
                    <a:pt x="1051" y="538"/>
                  </a:lnTo>
                  <a:lnTo>
                    <a:pt x="864" y="436"/>
                  </a:lnTo>
                  <a:lnTo>
                    <a:pt x="686" y="342"/>
                  </a:lnTo>
                  <a:lnTo>
                    <a:pt x="471" y="243"/>
                  </a:lnTo>
                  <a:lnTo>
                    <a:pt x="392" y="187"/>
                  </a:lnTo>
                  <a:lnTo>
                    <a:pt x="308" y="112"/>
                  </a:lnTo>
                  <a:lnTo>
                    <a:pt x="224" y="29"/>
                  </a:lnTo>
                  <a:lnTo>
                    <a:pt x="149" y="0"/>
                  </a:lnTo>
                  <a:lnTo>
                    <a:pt x="0" y="104"/>
                  </a:lnTo>
                  <a:lnTo>
                    <a:pt x="9" y="201"/>
                  </a:lnTo>
                  <a:lnTo>
                    <a:pt x="37" y="239"/>
                  </a:lnTo>
                  <a:lnTo>
                    <a:pt x="112" y="224"/>
                  </a:lnTo>
                  <a:lnTo>
                    <a:pt x="98" y="183"/>
                  </a:lnTo>
                  <a:lnTo>
                    <a:pt x="69" y="168"/>
                  </a:lnTo>
                  <a:lnTo>
                    <a:pt x="56" y="118"/>
                  </a:lnTo>
                  <a:lnTo>
                    <a:pt x="139" y="62"/>
                  </a:lnTo>
                  <a:lnTo>
                    <a:pt x="210" y="118"/>
                  </a:lnTo>
                  <a:lnTo>
                    <a:pt x="210" y="168"/>
                  </a:lnTo>
                  <a:lnTo>
                    <a:pt x="181" y="230"/>
                  </a:lnTo>
                  <a:lnTo>
                    <a:pt x="205" y="272"/>
                  </a:lnTo>
                  <a:lnTo>
                    <a:pt x="345" y="309"/>
                  </a:lnTo>
                  <a:lnTo>
                    <a:pt x="401" y="257"/>
                  </a:lnTo>
                  <a:lnTo>
                    <a:pt x="588" y="370"/>
                  </a:lnTo>
                  <a:lnTo>
                    <a:pt x="742" y="440"/>
                  </a:lnTo>
                  <a:lnTo>
                    <a:pt x="827" y="482"/>
                  </a:lnTo>
                  <a:lnTo>
                    <a:pt x="910" y="524"/>
                  </a:lnTo>
                  <a:lnTo>
                    <a:pt x="976" y="580"/>
                  </a:lnTo>
                  <a:lnTo>
                    <a:pt x="1018" y="636"/>
                  </a:lnTo>
                  <a:lnTo>
                    <a:pt x="980" y="677"/>
                  </a:lnTo>
                  <a:lnTo>
                    <a:pt x="891" y="735"/>
                  </a:lnTo>
                  <a:lnTo>
                    <a:pt x="798" y="799"/>
                  </a:lnTo>
                  <a:lnTo>
                    <a:pt x="742" y="8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57" name="Freccia a destra 56"/>
          <p:cNvSpPr/>
          <p:nvPr/>
        </p:nvSpPr>
        <p:spPr>
          <a:xfrm>
            <a:off x="3800136" y="2205033"/>
            <a:ext cx="978408" cy="981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8" name="Object 15"/>
          <p:cNvGraphicFramePr>
            <a:graphicFrameLocks noChangeAspect="1"/>
          </p:cNvGraphicFramePr>
          <p:nvPr/>
        </p:nvGraphicFramePr>
        <p:xfrm>
          <a:off x="5057787" y="2449513"/>
          <a:ext cx="1228725" cy="490537"/>
        </p:xfrm>
        <a:graphic>
          <a:graphicData uri="http://schemas.openxmlformats.org/presentationml/2006/ole">
            <p:oleObj spid="_x0000_s43048" name="Equazione" r:id="rId8" imgW="44424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Alternative scenario:</a:t>
            </a:r>
          </a:p>
          <a:p>
            <a:pPr lvl="1"/>
            <a:r>
              <a:rPr lang="it-IT" smtClean="0"/>
              <a:t>User provides    and    and has a constraint on</a:t>
            </a:r>
            <a:br>
              <a:rPr lang="it-IT" smtClean="0"/>
            </a:br>
            <a:endParaRPr lang="it-IT" sz="2000" smtClean="0"/>
          </a:p>
          <a:p>
            <a:pPr lvl="1"/>
            <a:r>
              <a:rPr lang="it-IT" smtClean="0"/>
              <a:t> </a:t>
            </a:r>
            <a:br>
              <a:rPr lang="it-IT" smtClean="0"/>
            </a:br>
            <a:endParaRPr lang="it-IT" sz="2000" smtClean="0"/>
          </a:p>
          <a:p>
            <a:r>
              <a:rPr lang="it-IT" smtClean="0"/>
              <a:t>Alternative scenario:</a:t>
            </a:r>
          </a:p>
          <a:p>
            <a:pPr lvl="1"/>
            <a:r>
              <a:rPr lang="it-IT" smtClean="0"/>
              <a:t>User provides    ,    , and</a:t>
            </a:r>
          </a:p>
          <a:p>
            <a:pPr lvl="1"/>
            <a:r>
              <a:rPr lang="it-IT" smtClean="0"/>
              <a:t>Requirements are satisfied if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Measurement Setup (2)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graphicFrame>
        <p:nvGraphicFramePr>
          <p:cNvPr id="44034" name="Object 15"/>
          <p:cNvGraphicFramePr>
            <a:graphicFrameLocks noChangeAspect="1"/>
          </p:cNvGraphicFramePr>
          <p:nvPr/>
        </p:nvGraphicFramePr>
        <p:xfrm>
          <a:off x="3863973" y="2203451"/>
          <a:ext cx="350837" cy="490537"/>
        </p:xfrm>
        <a:graphic>
          <a:graphicData uri="http://schemas.openxmlformats.org/presentationml/2006/ole">
            <p:oleObj spid="_x0000_s44034" name="Equazione" r:id="rId3" imgW="126720" imgH="177480" progId="Equation.3">
              <p:embed/>
            </p:oleObj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4965700" y="2238375"/>
          <a:ext cx="420688" cy="420688"/>
        </p:xfrm>
        <a:graphic>
          <a:graphicData uri="http://schemas.openxmlformats.org/presentationml/2006/ole">
            <p:oleObj spid="_x0000_s44035" name="Equazione" r:id="rId4" imgW="152280" imgH="152280" progId="Equation.3">
              <p:embed/>
            </p:oleObj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3653629" y="2659063"/>
          <a:ext cx="420688" cy="420688"/>
        </p:xfrm>
        <a:graphic>
          <a:graphicData uri="http://schemas.openxmlformats.org/presentationml/2006/ole">
            <p:oleObj spid="_x0000_s44036" name="Equazione" r:id="rId5" imgW="152280" imgH="152280" progId="Equation.3">
              <p:embed/>
            </p:oleObj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1305717" y="3079751"/>
          <a:ext cx="2768600" cy="1190625"/>
        </p:xfrm>
        <a:graphic>
          <a:graphicData uri="http://schemas.openxmlformats.org/presentationml/2006/ole">
            <p:oleObj spid="_x0000_s44037" name="Equazione" r:id="rId6" imgW="1002960" imgH="431640" progId="Equation.3">
              <p:embed/>
            </p:oleObj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3936998" y="4857760"/>
          <a:ext cx="420688" cy="420688"/>
        </p:xfrm>
        <a:graphic>
          <a:graphicData uri="http://schemas.openxmlformats.org/presentationml/2006/ole">
            <p:oleObj spid="_x0000_s44038" name="Equazione" r:id="rId7" imgW="152280" imgH="152280" progId="Equation.3">
              <p:embed/>
            </p:oleObj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4545012" y="4857760"/>
          <a:ext cx="420688" cy="420688"/>
        </p:xfrm>
        <a:graphic>
          <a:graphicData uri="http://schemas.openxmlformats.org/presentationml/2006/ole">
            <p:oleObj spid="_x0000_s44039" name="Equazione" r:id="rId8" imgW="152280" imgH="152280" progId="Equation.3">
              <p:embed/>
            </p:oleObj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5933292" y="4857760"/>
          <a:ext cx="420688" cy="420688"/>
        </p:xfrm>
        <a:graphic>
          <a:graphicData uri="http://schemas.openxmlformats.org/presentationml/2006/ole">
            <p:oleObj spid="_x0000_s44040" name="Equazione" r:id="rId9" imgW="152280" imgH="152280" progId="Equation.3">
              <p:embed/>
            </p:oleObj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1265226" y="5857892"/>
          <a:ext cx="3470275" cy="630238"/>
        </p:xfrm>
        <a:graphic>
          <a:graphicData uri="http://schemas.openxmlformats.org/presentationml/2006/ole">
            <p:oleObj spid="_x0000_s44041" name="Equazione" r:id="rId10" imgW="12571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Experimental Setup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grpSp>
        <p:nvGrpSpPr>
          <p:cNvPr id="21" name="Gruppo 20"/>
          <p:cNvGrpSpPr/>
          <p:nvPr/>
        </p:nvGrpSpPr>
        <p:grpSpPr>
          <a:xfrm>
            <a:off x="6045986" y="2214554"/>
            <a:ext cx="2955170" cy="1285884"/>
            <a:chOff x="5715008" y="2214554"/>
            <a:chExt cx="2955170" cy="1285884"/>
          </a:xfrm>
        </p:grpSpPr>
        <p:sp>
          <p:nvSpPr>
            <p:cNvPr id="8" name="Rettangolo 7"/>
            <p:cNvSpPr/>
            <p:nvPr/>
          </p:nvSpPr>
          <p:spPr>
            <a:xfrm>
              <a:off x="5715008" y="2214554"/>
              <a:ext cx="2955170" cy="12858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3863" lon="2117964" rev="21515994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/>
              <a:bevelB w="82550" h="44450"/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 anchorCtr="0"/>
            <a:lstStyle/>
            <a:p>
              <a:r>
                <a:rPr lang="it-IT" sz="2400" smtClean="0">
                  <a:solidFill>
                    <a:schemeClr val="tx1"/>
                  </a:solidFill>
                  <a:latin typeface="+mj-lt"/>
                </a:rPr>
                <a:t>MA1</a:t>
              </a:r>
              <a:br>
                <a:rPr lang="it-IT" sz="2400" smtClean="0">
                  <a:solidFill>
                    <a:schemeClr val="tx1"/>
                  </a:solidFill>
                  <a:latin typeface="+mj-lt"/>
                </a:rPr>
              </a:br>
              <a:r>
                <a:rPr lang="it-IT" sz="2000" smtClean="0">
                  <a:solidFill>
                    <a:schemeClr val="tx1"/>
                  </a:solidFill>
                  <a:latin typeface="+mj-lt"/>
                </a:rPr>
                <a:t>(upstream component)</a:t>
              </a:r>
            </a:p>
          </p:txBody>
        </p:sp>
        <p:sp>
          <p:nvSpPr>
            <p:cNvPr id="9" name="Rettangolo 8"/>
            <p:cNvSpPr/>
            <p:nvPr/>
          </p:nvSpPr>
          <p:spPr>
            <a:xfrm>
              <a:off x="5715009" y="2357430"/>
              <a:ext cx="1026343" cy="2857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21390941" lon="1794711" rev="21531260"/>
              </a:camera>
              <a:lightRig rig="flat" dir="t"/>
            </a:scene3d>
            <a:sp3d extrusionH="196850" contourW="19050"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72000" tIns="0" rIns="72000" bIns="0" rtlCol="0" anchor="ctr" anchorCtr="0"/>
            <a:lstStyle/>
            <a:p>
              <a:pPr algn="r"/>
              <a:r>
                <a:rPr lang="it-IT" sz="1600" b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ma1_ge0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5715009" y="3071810"/>
              <a:ext cx="1026343" cy="2857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21390941" lon="1794711" rev="21531260"/>
              </a:camera>
              <a:lightRig rig="flat" dir="t"/>
            </a:scene3d>
            <a:sp3d extrusionH="196850" contourW="19050"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72000" tIns="0" rIns="72000" bIns="0" rtlCol="0" anchor="ctr" anchorCtr="0"/>
            <a:lstStyle/>
            <a:p>
              <a:pPr algn="r"/>
              <a:r>
                <a:rPr lang="it-IT" sz="1600" b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ma1_ge1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6045986" y="4572008"/>
            <a:ext cx="2955170" cy="1285884"/>
            <a:chOff x="5715008" y="3857628"/>
            <a:chExt cx="2955170" cy="1285884"/>
          </a:xfrm>
        </p:grpSpPr>
        <p:sp>
          <p:nvSpPr>
            <p:cNvPr id="11" name="Rettangolo 10"/>
            <p:cNvSpPr/>
            <p:nvPr/>
          </p:nvSpPr>
          <p:spPr>
            <a:xfrm>
              <a:off x="5715008" y="3857628"/>
              <a:ext cx="2955170" cy="12858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225425" dist="50800" dir="5220000" algn="ctr">
                <a:srgbClr val="000000">
                  <a:alpha val="33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perspectiveFront" fov="3300000">
                <a:rot lat="303772" lon="2110613" rev="2151566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/>
              <a:bevelB w="82550" h="44450"/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 anchorCtr="0"/>
            <a:lstStyle/>
            <a:p>
              <a:r>
                <a:rPr lang="it-IT" sz="2400" smtClean="0">
                  <a:solidFill>
                    <a:schemeClr val="tx1"/>
                  </a:solidFill>
                  <a:latin typeface="+mj-lt"/>
                </a:rPr>
                <a:t>MA2</a:t>
              </a:r>
              <a:br>
                <a:rPr lang="it-IT" sz="2400" smtClean="0">
                  <a:solidFill>
                    <a:schemeClr val="tx1"/>
                  </a:solidFill>
                  <a:latin typeface="+mj-lt"/>
                </a:rPr>
              </a:br>
              <a:r>
                <a:rPr lang="it-IT" sz="2000" smtClean="0">
                  <a:solidFill>
                    <a:schemeClr val="tx1"/>
                  </a:solidFill>
                  <a:latin typeface="+mj-lt"/>
                </a:rPr>
                <a:t>(downstream component)</a:t>
              </a: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5715009" y="4000504"/>
              <a:ext cx="1026343" cy="2857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90881" lon="1788718" rev="21531360"/>
              </a:camera>
              <a:lightRig rig="flat" dir="t"/>
            </a:scene3d>
            <a:sp3d extrusionH="196850" contourW="19050"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72000" tIns="0" rIns="72000" bIns="0" rtlCol="0" anchor="ctr" anchorCtr="0"/>
            <a:lstStyle/>
            <a:p>
              <a:pPr algn="r"/>
              <a:r>
                <a:rPr lang="it-IT" sz="1600" b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ma2_ge0</a:t>
              </a: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5715009" y="4714884"/>
              <a:ext cx="1026343" cy="2857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390821" lon="1782697" rev="21530939"/>
              </a:camera>
              <a:lightRig rig="flat" dir="t"/>
            </a:scene3d>
            <a:sp3d extrusionH="196850" contourW="19050"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72000" tIns="0" rIns="72000" bIns="0" rtlCol="0" anchor="ctr" anchorCtr="0"/>
            <a:lstStyle/>
            <a:p>
              <a:pPr algn="r"/>
              <a:r>
                <a:rPr lang="it-IT" sz="1600" b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ma2_ge1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357158" y="2214554"/>
            <a:ext cx="2357454" cy="3643338"/>
            <a:chOff x="428596" y="2214554"/>
            <a:chExt cx="2357454" cy="3643338"/>
          </a:xfrm>
        </p:grpSpPr>
        <p:sp>
          <p:nvSpPr>
            <p:cNvPr id="6" name="Rettangolo 5"/>
            <p:cNvSpPr/>
            <p:nvPr/>
          </p:nvSpPr>
          <p:spPr>
            <a:xfrm>
              <a:off x="428596" y="2214554"/>
              <a:ext cx="2357454" cy="3643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225425" dist="50800" dir="5220000" algn="ctr">
                <a:srgbClr val="000000">
                  <a:alpha val="33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/>
              <a:bevelB w="82550" h="44450"/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it-IT" sz="2400" smtClean="0">
                  <a:solidFill>
                    <a:schemeClr val="tx1"/>
                  </a:solidFill>
                  <a:latin typeface="+mj-lt"/>
                </a:rPr>
                <a:t>Traffic generator &amp; analyzer</a:t>
              </a:r>
              <a:endParaRPr lang="it-IT" sz="2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1688269" y="2357430"/>
              <a:ext cx="1026343" cy="2857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21423901" lon="20089238" rev="132000"/>
              </a:camera>
              <a:lightRig rig="flat" dir="t"/>
            </a:scene3d>
            <a:sp3d extrusionH="196850" contourW="19050"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72000" tIns="0" rIns="72000" bIns="0" rtlCol="0" anchor="ctr" anchorCtr="0"/>
            <a:lstStyle/>
            <a:p>
              <a:pPr algn="r"/>
              <a:r>
                <a:rPr lang="it-IT" sz="1600" b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tg_ge0</a:t>
              </a: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759707" y="5357826"/>
              <a:ext cx="1026343" cy="2857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flat" dir="t"/>
            </a:scene3d>
            <a:sp3d extrusionH="196850" contourW="19050"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72000" tIns="0" rIns="72000" bIns="0" rtlCol="0" anchor="ctr" anchorCtr="0"/>
            <a:lstStyle/>
            <a:p>
              <a:pPr algn="r"/>
              <a:r>
                <a:rPr lang="it-IT" sz="1600" b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tg_ge1</a:t>
              </a: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3000364" y="3143248"/>
            <a:ext cx="2357454" cy="1591968"/>
            <a:chOff x="3000364" y="2883049"/>
            <a:chExt cx="2357454" cy="1591968"/>
          </a:xfrm>
        </p:grpSpPr>
        <p:sp>
          <p:nvSpPr>
            <p:cNvPr id="16" name="Rettangolo 15"/>
            <p:cNvSpPr/>
            <p:nvPr/>
          </p:nvSpPr>
          <p:spPr>
            <a:xfrm>
              <a:off x="3000364" y="2883049"/>
              <a:ext cx="2357454" cy="15919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225425" dist="50800" dir="5220000" algn="ctr">
                <a:srgbClr val="000000">
                  <a:alpha val="33000"/>
                </a:srgb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3000000">
                <a:rot lat="0" lon="0" rev="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/>
              <a:bevelB w="82550" h="44450"/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 anchorCtr="0"/>
            <a:lstStyle/>
            <a:p>
              <a:r>
                <a:rPr lang="it-IT" sz="2400" smtClean="0">
                  <a:solidFill>
                    <a:schemeClr val="tx1"/>
                  </a:solidFill>
                  <a:latin typeface="+mj-lt"/>
                </a:rPr>
                <a:t>Network impairment</a:t>
              </a: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4331475" y="3071810"/>
              <a:ext cx="1026343" cy="2857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0" lon="0" rev="0"/>
              </a:camera>
              <a:lightRig rig="flat" dir="t"/>
            </a:scene3d>
            <a:sp3d extrusionH="196850" contourW="19050"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72000" tIns="0" rIns="72000" bIns="0" rtlCol="0" anchor="ctr" anchorCtr="0"/>
            <a:lstStyle/>
            <a:p>
              <a:pPr algn="r"/>
              <a:r>
                <a:rPr lang="it-IT" sz="1600" b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ni_ge0</a:t>
              </a: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331475" y="4000504"/>
              <a:ext cx="1026343" cy="2857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0" lon="0" rev="0"/>
              </a:camera>
              <a:lightRig rig="flat" dir="t"/>
            </a:scene3d>
            <a:sp3d extrusionH="196850" contourW="19050"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72000" tIns="0" rIns="72000" bIns="0" rtlCol="0" anchor="ctr" anchorCtr="0"/>
            <a:lstStyle/>
            <a:p>
              <a:pPr algn="r"/>
              <a:r>
                <a:rPr lang="it-IT" sz="1600" b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ni_ge1</a:t>
              </a:r>
            </a:p>
          </p:txBody>
        </p:sp>
      </p:grpSp>
      <p:cxnSp>
        <p:nvCxnSpPr>
          <p:cNvPr id="28" name="Connettore 1 27"/>
          <p:cNvCxnSpPr/>
          <p:nvPr/>
        </p:nvCxnSpPr>
        <p:spPr>
          <a:xfrm rot="10800000" flipV="1">
            <a:off x="5357819" y="3214685"/>
            <a:ext cx="688169" cy="260199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5357818" y="4403579"/>
            <a:ext cx="688169" cy="45418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igura a mano libera 37"/>
          <p:cNvSpPr/>
          <p:nvPr/>
        </p:nvSpPr>
        <p:spPr>
          <a:xfrm>
            <a:off x="2595620" y="2357430"/>
            <a:ext cx="3450368" cy="127586"/>
          </a:xfrm>
          <a:custGeom>
            <a:avLst/>
            <a:gdLst>
              <a:gd name="connsiteX0" fmla="*/ 0 w 3431689"/>
              <a:gd name="connsiteY0" fmla="*/ 164951 h 186466"/>
              <a:gd name="connsiteX1" fmla="*/ 1592131 w 3431689"/>
              <a:gd name="connsiteY1" fmla="*/ 3586 h 186466"/>
              <a:gd name="connsiteX2" fmla="*/ 3431689 w 3431689"/>
              <a:gd name="connsiteY2" fmla="*/ 186466 h 18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1689" h="186466">
                <a:moveTo>
                  <a:pt x="0" y="164951"/>
                </a:moveTo>
                <a:cubicBezTo>
                  <a:pt x="510091" y="82475"/>
                  <a:pt x="1020183" y="0"/>
                  <a:pt x="1592131" y="3586"/>
                </a:cubicBezTo>
                <a:cubicBezTo>
                  <a:pt x="2164079" y="7172"/>
                  <a:pt x="2797884" y="96819"/>
                  <a:pt x="3431689" y="186466"/>
                </a:cubicBezTo>
              </a:path>
            </a:pathLst>
          </a:custGeom>
          <a:ln w="5715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igura a mano libera 42"/>
          <p:cNvSpPr/>
          <p:nvPr/>
        </p:nvSpPr>
        <p:spPr>
          <a:xfrm flipV="1">
            <a:off x="2617135" y="5282111"/>
            <a:ext cx="3485477" cy="215843"/>
          </a:xfrm>
          <a:custGeom>
            <a:avLst/>
            <a:gdLst>
              <a:gd name="connsiteX0" fmla="*/ 3485477 w 3485477"/>
              <a:gd name="connsiteY0" fmla="*/ 43031 h 254598"/>
              <a:gd name="connsiteX1" fmla="*/ 1699708 w 3485477"/>
              <a:gd name="connsiteY1" fmla="*/ 247426 h 254598"/>
              <a:gd name="connsiteX2" fmla="*/ 0 w 3485477"/>
              <a:gd name="connsiteY2" fmla="*/ 0 h 254598"/>
              <a:gd name="connsiteX0" fmla="*/ 3485477 w 3485477"/>
              <a:gd name="connsiteY0" fmla="*/ 0 h 215843"/>
              <a:gd name="connsiteX1" fmla="*/ 1699708 w 3485477"/>
              <a:gd name="connsiteY1" fmla="*/ 204395 h 215843"/>
              <a:gd name="connsiteX2" fmla="*/ 0 w 3485477"/>
              <a:gd name="connsiteY2" fmla="*/ 68691 h 21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5477" h="215843">
                <a:moveTo>
                  <a:pt x="3485477" y="0"/>
                </a:moveTo>
                <a:cubicBezTo>
                  <a:pt x="2883049" y="105783"/>
                  <a:pt x="2280621" y="192947"/>
                  <a:pt x="1699708" y="204395"/>
                </a:cubicBezTo>
                <a:cubicBezTo>
                  <a:pt x="1118795" y="215843"/>
                  <a:pt x="559397" y="188818"/>
                  <a:pt x="0" y="68691"/>
                </a:cubicBezTo>
              </a:path>
            </a:pathLst>
          </a:custGeom>
          <a:ln w="57150">
            <a:solidFill>
              <a:schemeClr val="accent2">
                <a:lumMod val="75000"/>
              </a:schemeClr>
            </a:solidFill>
            <a:tailEnd type="triangle" w="lg" len="lg"/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uppo 44"/>
          <p:cNvGrpSpPr/>
          <p:nvPr/>
        </p:nvGrpSpPr>
        <p:grpSpPr>
          <a:xfrm>
            <a:off x="1851486" y="3167982"/>
            <a:ext cx="5441029" cy="2261282"/>
            <a:chOff x="1851486" y="3167982"/>
            <a:chExt cx="5441029" cy="2261282"/>
          </a:xfrm>
        </p:grpSpPr>
        <p:pic>
          <p:nvPicPr>
            <p:cNvPr id="47106" name="Picture 2" descr="http://www.paralink.com.tw/product/spirent/img/smb60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1486" y="3167982"/>
              <a:ext cx="5441029" cy="2261282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4" name="CasellaDiTesto 43"/>
            <p:cNvSpPr txBox="1"/>
            <p:nvPr/>
          </p:nvSpPr>
          <p:spPr>
            <a:xfrm>
              <a:off x="2410992" y="3286124"/>
              <a:ext cx="4322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smtClean="0">
                  <a:latin typeface="+mj-lt"/>
                </a:rPr>
                <a:t>Spirent SmartBits SMB600B</a:t>
              </a:r>
              <a:endParaRPr lang="it-IT" sz="2000" b="1">
                <a:latin typeface="+mj-lt"/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1557270" y="3439782"/>
            <a:ext cx="6029460" cy="2213346"/>
            <a:chOff x="1557270" y="3439782"/>
            <a:chExt cx="6029460" cy="2213346"/>
          </a:xfrm>
        </p:grpSpPr>
        <p:pic>
          <p:nvPicPr>
            <p:cNvPr id="47108" name="Picture 4" descr="http://images.topproduct.nl/img/norm/high/1320577-670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7270" y="3439782"/>
              <a:ext cx="6029460" cy="2213346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7" name="CasellaDiTesto 46"/>
            <p:cNvSpPr txBox="1"/>
            <p:nvPr/>
          </p:nvSpPr>
          <p:spPr>
            <a:xfrm>
              <a:off x="1694449" y="3439782"/>
              <a:ext cx="57551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smtClean="0">
                  <a:latin typeface="+mj-lt"/>
                </a:rPr>
                <a:t>Fujitsu Siemens Primergy RX300</a:t>
              </a:r>
            </a:p>
            <a:p>
              <a:pPr algn="ctr"/>
              <a:r>
                <a:rPr lang="it-IT" b="1" smtClean="0">
                  <a:latin typeface="+mj-lt"/>
                </a:rPr>
                <a:t>Dual Quad-Core Intel Xeon 5000, 8GB RAM</a:t>
              </a:r>
            </a:p>
            <a:p>
              <a:pPr algn="ctr"/>
              <a:r>
                <a:rPr lang="it-IT" b="1" smtClean="0">
                  <a:latin typeface="+mj-lt"/>
                </a:rPr>
                <a:t>2 dual-port GE NICs</a:t>
              </a:r>
              <a:endParaRPr lang="it-IT" b="1">
                <a:latin typeface="+mj-lt"/>
              </a:endParaRPr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3230938" y="2643182"/>
            <a:ext cx="2682124" cy="3184546"/>
            <a:chOff x="3144044" y="3265487"/>
            <a:chExt cx="2682124" cy="3184546"/>
          </a:xfrm>
        </p:grpSpPr>
        <p:pic>
          <p:nvPicPr>
            <p:cNvPr id="47110" name="Picture 6" descr="http://pervillafranca.files.wordpress.com/2008/10/linux-penguin-big_orig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4044" y="3265487"/>
              <a:ext cx="2682124" cy="3184546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51" name="CasellaDiTesto 50"/>
            <p:cNvSpPr txBox="1"/>
            <p:nvPr/>
          </p:nvSpPr>
          <p:spPr>
            <a:xfrm>
              <a:off x="3824508" y="5059932"/>
              <a:ext cx="13211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b="1" smtClean="0">
                  <a:latin typeface="+mj-lt"/>
                </a:rPr>
                <a:t>Netem</a:t>
              </a:r>
              <a:endParaRPr lang="it-IT" sz="2400" b="1">
                <a:latin typeface="+mj-lt"/>
              </a:endParaRPr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2292293" y="4309298"/>
            <a:ext cx="4614592" cy="1179988"/>
            <a:chOff x="2292293" y="4309298"/>
            <a:chExt cx="4614592" cy="1179988"/>
          </a:xfrm>
        </p:grpSpPr>
        <p:pic>
          <p:nvPicPr>
            <p:cNvPr id="46" name="Picture 6" descr="http://pervillafranca.files.wordpress.com/2008/10/linux-penguin-big_orig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2293" y="4309298"/>
              <a:ext cx="993823" cy="11799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9" name="Picture 6" descr="http://pervillafranca.files.wordpress.com/2008/10/linux-penguin-big_origpre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13062" y="4309298"/>
              <a:ext cx="993823" cy="11799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7" name="CasellaDiTesto 36"/>
          <p:cNvSpPr txBox="1"/>
          <p:nvPr/>
        </p:nvSpPr>
        <p:spPr>
          <a:xfrm>
            <a:off x="4000496" y="200024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GE</a:t>
            </a:r>
            <a:endParaRPr lang="it-IT" b="1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5516674" y="2887144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GE</a:t>
            </a:r>
            <a:endParaRPr lang="it-IT" b="1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5516676" y="417844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GE</a:t>
            </a:r>
            <a:endParaRPr lang="it-IT" b="1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4000496" y="5357826"/>
            <a:ext cx="529312" cy="369332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GE</a:t>
            </a:r>
            <a:endParaRPr lang="it-IT" b="1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5984E-6 L -0.33854 -0.05321 " pathEditMode="relative" rAng="0" ptsTypes="AA">
                                      <p:cBhvr>
                                        <p:cTn id="15" dur="2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5984E-6 L -0.33854 -0.05321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9151E-6 L 0.35434 -0.06847 " pathEditMode="relative" rAng="0" ptsTypes="AA">
                                      <p:cBhvr>
                                        <p:cTn id="38" dur="2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9151E-6 L 0.35434 -0.06847 " pathEditMode="relative" rAng="0" ptsTypes="AA">
                                      <p:cBhvr>
                                        <p:cTn id="51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3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37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ttangolo 536"/>
          <p:cNvSpPr/>
          <p:nvPr/>
        </p:nvSpPr>
        <p:spPr>
          <a:xfrm>
            <a:off x="0" y="285727"/>
            <a:ext cx="571472" cy="10715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89" name="Connettore 1 388"/>
          <p:cNvCxnSpPr/>
          <p:nvPr/>
        </p:nvCxnSpPr>
        <p:spPr>
          <a:xfrm flipV="1">
            <a:off x="1214414" y="4286257"/>
            <a:ext cx="2500330" cy="142876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Connettore 1 400"/>
          <p:cNvCxnSpPr/>
          <p:nvPr/>
        </p:nvCxnSpPr>
        <p:spPr>
          <a:xfrm>
            <a:off x="1291572" y="2214556"/>
            <a:ext cx="2065982" cy="128588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Connettore 1 398"/>
          <p:cNvCxnSpPr/>
          <p:nvPr/>
        </p:nvCxnSpPr>
        <p:spPr>
          <a:xfrm rot="16200000" flipV="1">
            <a:off x="2714615" y="1214424"/>
            <a:ext cx="1857388" cy="10001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Connettore 1 394"/>
          <p:cNvCxnSpPr/>
          <p:nvPr/>
        </p:nvCxnSpPr>
        <p:spPr>
          <a:xfrm>
            <a:off x="5643570" y="4246046"/>
            <a:ext cx="2287534" cy="154040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Connettore 1 396"/>
          <p:cNvCxnSpPr/>
          <p:nvPr/>
        </p:nvCxnSpPr>
        <p:spPr>
          <a:xfrm rot="5400000" flipH="1" flipV="1">
            <a:off x="5929323" y="1071546"/>
            <a:ext cx="1689635" cy="168963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Rettangolo 402"/>
          <p:cNvSpPr/>
          <p:nvPr/>
        </p:nvSpPr>
        <p:spPr>
          <a:xfrm>
            <a:off x="8572528" y="285727"/>
            <a:ext cx="571472" cy="10715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86" name="Gruppo 485"/>
          <p:cNvGrpSpPr/>
          <p:nvPr/>
        </p:nvGrpSpPr>
        <p:grpSpPr>
          <a:xfrm>
            <a:off x="142844" y="5286385"/>
            <a:ext cx="2032492" cy="1376335"/>
            <a:chOff x="142844" y="5286388"/>
            <a:chExt cx="2032492" cy="1376336"/>
          </a:xfrm>
        </p:grpSpPr>
        <p:grpSp>
          <p:nvGrpSpPr>
            <p:cNvPr id="44" name="Gruppo 43"/>
            <p:cNvGrpSpPr/>
            <p:nvPr/>
          </p:nvGrpSpPr>
          <p:grpSpPr>
            <a:xfrm>
              <a:off x="142844" y="5286388"/>
              <a:ext cx="2032492" cy="1376336"/>
              <a:chOff x="923933" y="960437"/>
              <a:chExt cx="7307338" cy="4948241"/>
            </a:xfrm>
          </p:grpSpPr>
          <p:sp>
            <p:nvSpPr>
              <p:cNvPr id="45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33" y="960437"/>
                <a:ext cx="7294640" cy="4935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46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35" y="1087438"/>
                <a:ext cx="7180336" cy="482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936631" y="973135"/>
                <a:ext cx="7142237" cy="4783142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" name="Freeform 10"/>
              <p:cNvSpPr>
                <a:spLocks noEditPoints="1"/>
              </p:cNvSpPr>
              <p:nvPr/>
            </p:nvSpPr>
            <p:spPr bwMode="auto">
              <a:xfrm>
                <a:off x="936631" y="973135"/>
                <a:ext cx="7142237" cy="4795840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" name="Freeform 11"/>
              <p:cNvSpPr>
                <a:spLocks/>
              </p:cNvSpPr>
              <p:nvPr/>
            </p:nvSpPr>
            <p:spPr bwMode="auto">
              <a:xfrm>
                <a:off x="1292235" y="3776665"/>
                <a:ext cx="419103" cy="1016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" name="Freeform 12"/>
              <p:cNvSpPr>
                <a:spLocks/>
              </p:cNvSpPr>
              <p:nvPr/>
            </p:nvSpPr>
            <p:spPr bwMode="auto">
              <a:xfrm>
                <a:off x="1901844" y="4830764"/>
                <a:ext cx="177804" cy="5080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" name="Freeform 13"/>
              <p:cNvSpPr>
                <a:spLocks/>
              </p:cNvSpPr>
              <p:nvPr/>
            </p:nvSpPr>
            <p:spPr bwMode="auto">
              <a:xfrm>
                <a:off x="3541746" y="5108578"/>
                <a:ext cx="127003" cy="2031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5651557" y="4818065"/>
                <a:ext cx="50801" cy="215901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" name="Freeform 15"/>
              <p:cNvSpPr>
                <a:spLocks/>
              </p:cNvSpPr>
              <p:nvPr/>
            </p:nvSpPr>
            <p:spPr bwMode="auto">
              <a:xfrm>
                <a:off x="6578666" y="3509963"/>
                <a:ext cx="547695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4" name="Freeform 16"/>
              <p:cNvSpPr>
                <a:spLocks/>
              </p:cNvSpPr>
              <p:nvPr/>
            </p:nvSpPr>
            <p:spPr bwMode="auto">
              <a:xfrm>
                <a:off x="7596265" y="2673350"/>
                <a:ext cx="254002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5" name="Freeform 17"/>
              <p:cNvSpPr>
                <a:spLocks/>
              </p:cNvSpPr>
              <p:nvPr/>
            </p:nvSpPr>
            <p:spPr bwMode="auto">
              <a:xfrm>
                <a:off x="7266061" y="1570036"/>
                <a:ext cx="25401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6" name="Freeform 18"/>
              <p:cNvSpPr>
                <a:spLocks/>
              </p:cNvSpPr>
              <p:nvPr/>
            </p:nvSpPr>
            <p:spPr bwMode="auto">
              <a:xfrm>
                <a:off x="5740455" y="1227138"/>
                <a:ext cx="127003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7" name="Freeform 19"/>
              <p:cNvSpPr>
                <a:spLocks/>
              </p:cNvSpPr>
              <p:nvPr/>
            </p:nvSpPr>
            <p:spPr bwMode="auto">
              <a:xfrm>
                <a:off x="4584744" y="1341437"/>
                <a:ext cx="76202" cy="15240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>
                <a:off x="3249645" y="1544636"/>
                <a:ext cx="215902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9" name="Freeform 21"/>
              <p:cNvSpPr>
                <a:spLocks/>
              </p:cNvSpPr>
              <p:nvPr/>
            </p:nvSpPr>
            <p:spPr bwMode="auto">
              <a:xfrm>
                <a:off x="1571626" y="2559051"/>
                <a:ext cx="50801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33" name="CasellaDiTesto 132"/>
            <p:cNvSpPr txBox="1"/>
            <p:nvPr/>
          </p:nvSpPr>
          <p:spPr>
            <a:xfrm>
              <a:off x="285720" y="5721511"/>
              <a:ext cx="142876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smtClean="0">
                  <a:latin typeface="+mj-lt"/>
                </a:rPr>
                <a:t>customer site 5</a:t>
              </a:r>
              <a:endParaRPr lang="it-IT" sz="2000">
                <a:latin typeface="+mj-lt"/>
              </a:endParaRPr>
            </a:p>
          </p:txBody>
        </p:sp>
      </p:grpSp>
      <p:grpSp>
        <p:nvGrpSpPr>
          <p:cNvPr id="485" name="Gruppo 484"/>
          <p:cNvGrpSpPr/>
          <p:nvPr/>
        </p:nvGrpSpPr>
        <p:grpSpPr>
          <a:xfrm>
            <a:off x="39178" y="1338285"/>
            <a:ext cx="2032492" cy="1376336"/>
            <a:chOff x="39178" y="1338284"/>
            <a:chExt cx="2032492" cy="1376336"/>
          </a:xfrm>
        </p:grpSpPr>
        <p:grpSp>
          <p:nvGrpSpPr>
            <p:cNvPr id="405" name="Gruppo 404"/>
            <p:cNvGrpSpPr/>
            <p:nvPr/>
          </p:nvGrpSpPr>
          <p:grpSpPr>
            <a:xfrm>
              <a:off x="39178" y="1338284"/>
              <a:ext cx="2032492" cy="1376336"/>
              <a:chOff x="923933" y="960437"/>
              <a:chExt cx="7307338" cy="4948241"/>
            </a:xfrm>
          </p:grpSpPr>
          <p:sp>
            <p:nvSpPr>
              <p:cNvPr id="406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33" y="960437"/>
                <a:ext cx="7294640" cy="4935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407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35" y="1087438"/>
                <a:ext cx="7180336" cy="482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8" name="Freeform 9"/>
              <p:cNvSpPr>
                <a:spLocks/>
              </p:cNvSpPr>
              <p:nvPr/>
            </p:nvSpPr>
            <p:spPr bwMode="auto">
              <a:xfrm>
                <a:off x="936631" y="973135"/>
                <a:ext cx="7142237" cy="4783142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9" name="Freeform 10"/>
              <p:cNvSpPr>
                <a:spLocks noEditPoints="1"/>
              </p:cNvSpPr>
              <p:nvPr/>
            </p:nvSpPr>
            <p:spPr bwMode="auto">
              <a:xfrm>
                <a:off x="936631" y="973135"/>
                <a:ext cx="7142237" cy="4795840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0" name="Freeform 11"/>
              <p:cNvSpPr>
                <a:spLocks/>
              </p:cNvSpPr>
              <p:nvPr/>
            </p:nvSpPr>
            <p:spPr bwMode="auto">
              <a:xfrm>
                <a:off x="1292235" y="3776665"/>
                <a:ext cx="419103" cy="1016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1" name="Freeform 12"/>
              <p:cNvSpPr>
                <a:spLocks/>
              </p:cNvSpPr>
              <p:nvPr/>
            </p:nvSpPr>
            <p:spPr bwMode="auto">
              <a:xfrm>
                <a:off x="1901844" y="4830764"/>
                <a:ext cx="177804" cy="5080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2" name="Freeform 13"/>
              <p:cNvSpPr>
                <a:spLocks/>
              </p:cNvSpPr>
              <p:nvPr/>
            </p:nvSpPr>
            <p:spPr bwMode="auto">
              <a:xfrm>
                <a:off x="3541746" y="5108578"/>
                <a:ext cx="127003" cy="2031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3" name="Freeform 14"/>
              <p:cNvSpPr>
                <a:spLocks/>
              </p:cNvSpPr>
              <p:nvPr/>
            </p:nvSpPr>
            <p:spPr bwMode="auto">
              <a:xfrm>
                <a:off x="5651557" y="4818065"/>
                <a:ext cx="50801" cy="215901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4" name="Freeform 15"/>
              <p:cNvSpPr>
                <a:spLocks/>
              </p:cNvSpPr>
              <p:nvPr/>
            </p:nvSpPr>
            <p:spPr bwMode="auto">
              <a:xfrm>
                <a:off x="6578666" y="3509963"/>
                <a:ext cx="547695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5" name="Freeform 16"/>
              <p:cNvSpPr>
                <a:spLocks/>
              </p:cNvSpPr>
              <p:nvPr/>
            </p:nvSpPr>
            <p:spPr bwMode="auto">
              <a:xfrm>
                <a:off x="7596265" y="2673350"/>
                <a:ext cx="254002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6" name="Freeform 17"/>
              <p:cNvSpPr>
                <a:spLocks/>
              </p:cNvSpPr>
              <p:nvPr/>
            </p:nvSpPr>
            <p:spPr bwMode="auto">
              <a:xfrm>
                <a:off x="7266061" y="1570036"/>
                <a:ext cx="25401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7" name="Freeform 18"/>
              <p:cNvSpPr>
                <a:spLocks/>
              </p:cNvSpPr>
              <p:nvPr/>
            </p:nvSpPr>
            <p:spPr bwMode="auto">
              <a:xfrm>
                <a:off x="5740455" y="1227138"/>
                <a:ext cx="127003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8" name="Freeform 19"/>
              <p:cNvSpPr>
                <a:spLocks/>
              </p:cNvSpPr>
              <p:nvPr/>
            </p:nvSpPr>
            <p:spPr bwMode="auto">
              <a:xfrm>
                <a:off x="4584744" y="1341437"/>
                <a:ext cx="76202" cy="15240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9" name="Freeform 20"/>
              <p:cNvSpPr>
                <a:spLocks/>
              </p:cNvSpPr>
              <p:nvPr/>
            </p:nvSpPr>
            <p:spPr bwMode="auto">
              <a:xfrm>
                <a:off x="3249645" y="1544636"/>
                <a:ext cx="215902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0" name="Freeform 21"/>
              <p:cNvSpPr>
                <a:spLocks/>
              </p:cNvSpPr>
              <p:nvPr/>
            </p:nvSpPr>
            <p:spPr bwMode="auto">
              <a:xfrm>
                <a:off x="1571626" y="2559051"/>
                <a:ext cx="50801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73" name="CasellaDiTesto 172"/>
            <p:cNvSpPr txBox="1"/>
            <p:nvPr/>
          </p:nvSpPr>
          <p:spPr>
            <a:xfrm>
              <a:off x="214282" y="1571612"/>
              <a:ext cx="142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smtClean="0">
                  <a:latin typeface="+mj-lt"/>
                </a:rPr>
                <a:t>customer site 1</a:t>
              </a:r>
              <a:endParaRPr lang="it-IT" sz="2000">
                <a:latin typeface="+mj-lt"/>
              </a:endParaRPr>
            </a:p>
          </p:txBody>
        </p:sp>
      </p:grpSp>
      <p:grpSp>
        <p:nvGrpSpPr>
          <p:cNvPr id="484" name="Gruppo 483"/>
          <p:cNvGrpSpPr/>
          <p:nvPr/>
        </p:nvGrpSpPr>
        <p:grpSpPr>
          <a:xfrm>
            <a:off x="1610814" y="1"/>
            <a:ext cx="2032492" cy="1376336"/>
            <a:chOff x="1610814" y="0"/>
            <a:chExt cx="2032492" cy="1376336"/>
          </a:xfrm>
        </p:grpSpPr>
        <p:grpSp>
          <p:nvGrpSpPr>
            <p:cNvPr id="421" name="Gruppo 420"/>
            <p:cNvGrpSpPr/>
            <p:nvPr/>
          </p:nvGrpSpPr>
          <p:grpSpPr>
            <a:xfrm>
              <a:off x="1610814" y="0"/>
              <a:ext cx="2032492" cy="1376336"/>
              <a:chOff x="923933" y="960437"/>
              <a:chExt cx="7307338" cy="4948241"/>
            </a:xfrm>
          </p:grpSpPr>
          <p:sp>
            <p:nvSpPr>
              <p:cNvPr id="422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33" y="960437"/>
                <a:ext cx="7294640" cy="4935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423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35" y="1087438"/>
                <a:ext cx="7180336" cy="482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4" name="Freeform 9"/>
              <p:cNvSpPr>
                <a:spLocks/>
              </p:cNvSpPr>
              <p:nvPr/>
            </p:nvSpPr>
            <p:spPr bwMode="auto">
              <a:xfrm>
                <a:off x="936631" y="973135"/>
                <a:ext cx="7142237" cy="4783142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5" name="Freeform 10"/>
              <p:cNvSpPr>
                <a:spLocks noEditPoints="1"/>
              </p:cNvSpPr>
              <p:nvPr/>
            </p:nvSpPr>
            <p:spPr bwMode="auto">
              <a:xfrm>
                <a:off x="936631" y="973135"/>
                <a:ext cx="7142237" cy="4795840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6" name="Freeform 11"/>
              <p:cNvSpPr>
                <a:spLocks/>
              </p:cNvSpPr>
              <p:nvPr/>
            </p:nvSpPr>
            <p:spPr bwMode="auto">
              <a:xfrm>
                <a:off x="1292235" y="3776665"/>
                <a:ext cx="419103" cy="1016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7" name="Freeform 12"/>
              <p:cNvSpPr>
                <a:spLocks/>
              </p:cNvSpPr>
              <p:nvPr/>
            </p:nvSpPr>
            <p:spPr bwMode="auto">
              <a:xfrm>
                <a:off x="1901844" y="4830764"/>
                <a:ext cx="177804" cy="5080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8" name="Freeform 13"/>
              <p:cNvSpPr>
                <a:spLocks/>
              </p:cNvSpPr>
              <p:nvPr/>
            </p:nvSpPr>
            <p:spPr bwMode="auto">
              <a:xfrm>
                <a:off x="3541746" y="5108578"/>
                <a:ext cx="127003" cy="2031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9" name="Freeform 14"/>
              <p:cNvSpPr>
                <a:spLocks/>
              </p:cNvSpPr>
              <p:nvPr/>
            </p:nvSpPr>
            <p:spPr bwMode="auto">
              <a:xfrm>
                <a:off x="5651557" y="4818065"/>
                <a:ext cx="50801" cy="215901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0" name="Freeform 15"/>
              <p:cNvSpPr>
                <a:spLocks/>
              </p:cNvSpPr>
              <p:nvPr/>
            </p:nvSpPr>
            <p:spPr bwMode="auto">
              <a:xfrm>
                <a:off x="6578666" y="3509963"/>
                <a:ext cx="547695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1" name="Freeform 16"/>
              <p:cNvSpPr>
                <a:spLocks/>
              </p:cNvSpPr>
              <p:nvPr/>
            </p:nvSpPr>
            <p:spPr bwMode="auto">
              <a:xfrm>
                <a:off x="7596265" y="2673350"/>
                <a:ext cx="254002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2" name="Freeform 17"/>
              <p:cNvSpPr>
                <a:spLocks/>
              </p:cNvSpPr>
              <p:nvPr/>
            </p:nvSpPr>
            <p:spPr bwMode="auto">
              <a:xfrm>
                <a:off x="7266061" y="1570036"/>
                <a:ext cx="25401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3" name="Freeform 18"/>
              <p:cNvSpPr>
                <a:spLocks/>
              </p:cNvSpPr>
              <p:nvPr/>
            </p:nvSpPr>
            <p:spPr bwMode="auto">
              <a:xfrm>
                <a:off x="5740455" y="1227138"/>
                <a:ext cx="127003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4" name="Freeform 19"/>
              <p:cNvSpPr>
                <a:spLocks/>
              </p:cNvSpPr>
              <p:nvPr/>
            </p:nvSpPr>
            <p:spPr bwMode="auto">
              <a:xfrm>
                <a:off x="4584744" y="1341437"/>
                <a:ext cx="76202" cy="15240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5" name="Freeform 20"/>
              <p:cNvSpPr>
                <a:spLocks/>
              </p:cNvSpPr>
              <p:nvPr/>
            </p:nvSpPr>
            <p:spPr bwMode="auto">
              <a:xfrm>
                <a:off x="3249645" y="1544636"/>
                <a:ext cx="215902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6" name="Freeform 21"/>
              <p:cNvSpPr>
                <a:spLocks/>
              </p:cNvSpPr>
              <p:nvPr/>
            </p:nvSpPr>
            <p:spPr bwMode="auto">
              <a:xfrm>
                <a:off x="1571626" y="2559051"/>
                <a:ext cx="50801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213" name="CasellaDiTesto 212"/>
            <p:cNvSpPr txBox="1"/>
            <p:nvPr/>
          </p:nvSpPr>
          <p:spPr>
            <a:xfrm>
              <a:off x="1928762" y="220808"/>
              <a:ext cx="142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smtClean="0">
                  <a:latin typeface="+mj-lt"/>
                </a:rPr>
                <a:t>customer site 2</a:t>
              </a:r>
              <a:endParaRPr lang="it-IT" sz="2000">
                <a:latin typeface="+mj-lt"/>
              </a:endParaRPr>
            </a:p>
          </p:txBody>
        </p:sp>
      </p:grpSp>
      <p:grpSp>
        <p:nvGrpSpPr>
          <p:cNvPr id="483" name="Gruppo 482"/>
          <p:cNvGrpSpPr/>
          <p:nvPr/>
        </p:nvGrpSpPr>
        <p:grpSpPr>
          <a:xfrm>
            <a:off x="7000892" y="251568"/>
            <a:ext cx="2032492" cy="1376336"/>
            <a:chOff x="7000892" y="251566"/>
            <a:chExt cx="2032492" cy="1376336"/>
          </a:xfrm>
        </p:grpSpPr>
        <p:grpSp>
          <p:nvGrpSpPr>
            <p:cNvPr id="437" name="Gruppo 436"/>
            <p:cNvGrpSpPr/>
            <p:nvPr/>
          </p:nvGrpSpPr>
          <p:grpSpPr>
            <a:xfrm rot="21217022" flipH="1">
              <a:off x="7000892" y="251566"/>
              <a:ext cx="2032492" cy="1376336"/>
              <a:chOff x="923933" y="960437"/>
              <a:chExt cx="7307338" cy="4948241"/>
            </a:xfrm>
          </p:grpSpPr>
          <p:sp>
            <p:nvSpPr>
              <p:cNvPr id="438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33" y="960437"/>
                <a:ext cx="7294640" cy="4935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439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35" y="1087438"/>
                <a:ext cx="7180336" cy="482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" name="Freeform 9"/>
              <p:cNvSpPr>
                <a:spLocks/>
              </p:cNvSpPr>
              <p:nvPr/>
            </p:nvSpPr>
            <p:spPr bwMode="auto">
              <a:xfrm>
                <a:off x="936631" y="973135"/>
                <a:ext cx="7142237" cy="4783142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1" name="Freeform 10"/>
              <p:cNvSpPr>
                <a:spLocks noEditPoints="1"/>
              </p:cNvSpPr>
              <p:nvPr/>
            </p:nvSpPr>
            <p:spPr bwMode="auto">
              <a:xfrm>
                <a:off x="936631" y="973135"/>
                <a:ext cx="7142237" cy="4795840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2" name="Freeform 11"/>
              <p:cNvSpPr>
                <a:spLocks/>
              </p:cNvSpPr>
              <p:nvPr/>
            </p:nvSpPr>
            <p:spPr bwMode="auto">
              <a:xfrm>
                <a:off x="1292235" y="3776665"/>
                <a:ext cx="419103" cy="1016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3" name="Freeform 12"/>
              <p:cNvSpPr>
                <a:spLocks/>
              </p:cNvSpPr>
              <p:nvPr/>
            </p:nvSpPr>
            <p:spPr bwMode="auto">
              <a:xfrm>
                <a:off x="1901844" y="4830764"/>
                <a:ext cx="177804" cy="5080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4" name="Freeform 13"/>
              <p:cNvSpPr>
                <a:spLocks/>
              </p:cNvSpPr>
              <p:nvPr/>
            </p:nvSpPr>
            <p:spPr bwMode="auto">
              <a:xfrm>
                <a:off x="3541746" y="5108578"/>
                <a:ext cx="127003" cy="2031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5" name="Freeform 14"/>
              <p:cNvSpPr>
                <a:spLocks/>
              </p:cNvSpPr>
              <p:nvPr/>
            </p:nvSpPr>
            <p:spPr bwMode="auto">
              <a:xfrm>
                <a:off x="5651557" y="4818065"/>
                <a:ext cx="50801" cy="215901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6" name="Freeform 15"/>
              <p:cNvSpPr>
                <a:spLocks/>
              </p:cNvSpPr>
              <p:nvPr/>
            </p:nvSpPr>
            <p:spPr bwMode="auto">
              <a:xfrm>
                <a:off x="6578666" y="3509963"/>
                <a:ext cx="547695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7" name="Freeform 16"/>
              <p:cNvSpPr>
                <a:spLocks/>
              </p:cNvSpPr>
              <p:nvPr/>
            </p:nvSpPr>
            <p:spPr bwMode="auto">
              <a:xfrm>
                <a:off x="7596265" y="2673350"/>
                <a:ext cx="254002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8" name="Freeform 17"/>
              <p:cNvSpPr>
                <a:spLocks/>
              </p:cNvSpPr>
              <p:nvPr/>
            </p:nvSpPr>
            <p:spPr bwMode="auto">
              <a:xfrm>
                <a:off x="7266061" y="1570036"/>
                <a:ext cx="25401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9" name="Freeform 18"/>
              <p:cNvSpPr>
                <a:spLocks/>
              </p:cNvSpPr>
              <p:nvPr/>
            </p:nvSpPr>
            <p:spPr bwMode="auto">
              <a:xfrm>
                <a:off x="5740455" y="1227138"/>
                <a:ext cx="127003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0" name="Freeform 19"/>
              <p:cNvSpPr>
                <a:spLocks/>
              </p:cNvSpPr>
              <p:nvPr/>
            </p:nvSpPr>
            <p:spPr bwMode="auto">
              <a:xfrm>
                <a:off x="4584744" y="1341437"/>
                <a:ext cx="76202" cy="15240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1" name="Freeform 20"/>
              <p:cNvSpPr>
                <a:spLocks/>
              </p:cNvSpPr>
              <p:nvPr/>
            </p:nvSpPr>
            <p:spPr bwMode="auto">
              <a:xfrm>
                <a:off x="3249645" y="1544636"/>
                <a:ext cx="215902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2" name="Freeform 21"/>
              <p:cNvSpPr>
                <a:spLocks/>
              </p:cNvSpPr>
              <p:nvPr/>
            </p:nvSpPr>
            <p:spPr bwMode="auto">
              <a:xfrm>
                <a:off x="1571626" y="2559051"/>
                <a:ext cx="50801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253" name="CasellaDiTesto 252"/>
            <p:cNvSpPr txBox="1"/>
            <p:nvPr/>
          </p:nvSpPr>
          <p:spPr>
            <a:xfrm>
              <a:off x="7358082" y="500042"/>
              <a:ext cx="142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smtClean="0">
                  <a:latin typeface="+mj-lt"/>
                </a:rPr>
                <a:t>customer site 3</a:t>
              </a:r>
              <a:endParaRPr lang="it-IT" sz="2000">
                <a:latin typeface="+mj-lt"/>
              </a:endParaRPr>
            </a:p>
          </p:txBody>
        </p:sp>
      </p:grpSp>
      <p:grpSp>
        <p:nvGrpSpPr>
          <p:cNvPr id="487" name="Gruppo 486"/>
          <p:cNvGrpSpPr/>
          <p:nvPr/>
        </p:nvGrpSpPr>
        <p:grpSpPr>
          <a:xfrm>
            <a:off x="6827019" y="5323665"/>
            <a:ext cx="2032492" cy="1376336"/>
            <a:chOff x="6827019" y="5323664"/>
            <a:chExt cx="2032492" cy="1376336"/>
          </a:xfrm>
        </p:grpSpPr>
        <p:grpSp>
          <p:nvGrpSpPr>
            <p:cNvPr id="453" name="Gruppo 452"/>
            <p:cNvGrpSpPr/>
            <p:nvPr/>
          </p:nvGrpSpPr>
          <p:grpSpPr>
            <a:xfrm rot="21217022" flipH="1">
              <a:off x="6827019" y="5323664"/>
              <a:ext cx="2032492" cy="1376336"/>
              <a:chOff x="923933" y="960437"/>
              <a:chExt cx="7307338" cy="4948241"/>
            </a:xfrm>
          </p:grpSpPr>
          <p:sp>
            <p:nvSpPr>
              <p:cNvPr id="454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33" y="960437"/>
                <a:ext cx="7294640" cy="4935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455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35" y="1087438"/>
                <a:ext cx="7180336" cy="482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6" name="Freeform 9"/>
              <p:cNvSpPr>
                <a:spLocks/>
              </p:cNvSpPr>
              <p:nvPr/>
            </p:nvSpPr>
            <p:spPr bwMode="auto">
              <a:xfrm>
                <a:off x="936631" y="973135"/>
                <a:ext cx="7142237" cy="4783142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7" name="Freeform 10"/>
              <p:cNvSpPr>
                <a:spLocks noEditPoints="1"/>
              </p:cNvSpPr>
              <p:nvPr/>
            </p:nvSpPr>
            <p:spPr bwMode="auto">
              <a:xfrm>
                <a:off x="936631" y="973135"/>
                <a:ext cx="7142237" cy="4795840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8" name="Freeform 11"/>
              <p:cNvSpPr>
                <a:spLocks/>
              </p:cNvSpPr>
              <p:nvPr/>
            </p:nvSpPr>
            <p:spPr bwMode="auto">
              <a:xfrm>
                <a:off x="1292235" y="3776665"/>
                <a:ext cx="419103" cy="1016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9" name="Freeform 12"/>
              <p:cNvSpPr>
                <a:spLocks/>
              </p:cNvSpPr>
              <p:nvPr/>
            </p:nvSpPr>
            <p:spPr bwMode="auto">
              <a:xfrm>
                <a:off x="1901844" y="4830764"/>
                <a:ext cx="177804" cy="5080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" name="Freeform 13"/>
              <p:cNvSpPr>
                <a:spLocks/>
              </p:cNvSpPr>
              <p:nvPr/>
            </p:nvSpPr>
            <p:spPr bwMode="auto">
              <a:xfrm>
                <a:off x="3541746" y="5108578"/>
                <a:ext cx="127003" cy="2031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" name="Freeform 14"/>
              <p:cNvSpPr>
                <a:spLocks/>
              </p:cNvSpPr>
              <p:nvPr/>
            </p:nvSpPr>
            <p:spPr bwMode="auto">
              <a:xfrm>
                <a:off x="5651557" y="4818065"/>
                <a:ext cx="50801" cy="215901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2" name="Freeform 15"/>
              <p:cNvSpPr>
                <a:spLocks/>
              </p:cNvSpPr>
              <p:nvPr/>
            </p:nvSpPr>
            <p:spPr bwMode="auto">
              <a:xfrm>
                <a:off x="6578666" y="3509963"/>
                <a:ext cx="547695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3" name="Freeform 16"/>
              <p:cNvSpPr>
                <a:spLocks/>
              </p:cNvSpPr>
              <p:nvPr/>
            </p:nvSpPr>
            <p:spPr bwMode="auto">
              <a:xfrm>
                <a:off x="7596265" y="2673350"/>
                <a:ext cx="254002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4" name="Freeform 17"/>
              <p:cNvSpPr>
                <a:spLocks/>
              </p:cNvSpPr>
              <p:nvPr/>
            </p:nvSpPr>
            <p:spPr bwMode="auto">
              <a:xfrm>
                <a:off x="7266061" y="1570036"/>
                <a:ext cx="25401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5" name="Freeform 18"/>
              <p:cNvSpPr>
                <a:spLocks/>
              </p:cNvSpPr>
              <p:nvPr/>
            </p:nvSpPr>
            <p:spPr bwMode="auto">
              <a:xfrm>
                <a:off x="5740455" y="1227138"/>
                <a:ext cx="127003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6" name="Freeform 19"/>
              <p:cNvSpPr>
                <a:spLocks/>
              </p:cNvSpPr>
              <p:nvPr/>
            </p:nvSpPr>
            <p:spPr bwMode="auto">
              <a:xfrm>
                <a:off x="4584744" y="1341437"/>
                <a:ext cx="76202" cy="15240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7" name="Freeform 20"/>
              <p:cNvSpPr>
                <a:spLocks/>
              </p:cNvSpPr>
              <p:nvPr/>
            </p:nvSpPr>
            <p:spPr bwMode="auto">
              <a:xfrm>
                <a:off x="3249645" y="1544636"/>
                <a:ext cx="215902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8" name="Freeform 21"/>
              <p:cNvSpPr>
                <a:spLocks/>
              </p:cNvSpPr>
              <p:nvPr/>
            </p:nvSpPr>
            <p:spPr bwMode="auto">
              <a:xfrm>
                <a:off x="1571626" y="2559051"/>
                <a:ext cx="50801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293" name="CasellaDiTesto 292"/>
            <p:cNvSpPr txBox="1"/>
            <p:nvPr/>
          </p:nvSpPr>
          <p:spPr>
            <a:xfrm>
              <a:off x="7215206" y="5643579"/>
              <a:ext cx="142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smtClean="0">
                  <a:latin typeface="+mj-lt"/>
                </a:rPr>
                <a:t>customer site 4</a:t>
              </a:r>
              <a:endParaRPr lang="it-IT" sz="2000">
                <a:latin typeface="+mj-lt"/>
              </a:endParaRPr>
            </a:p>
          </p:txBody>
        </p:sp>
      </p:grpSp>
      <p:grpSp>
        <p:nvGrpSpPr>
          <p:cNvPr id="482" name="Gruppo 481"/>
          <p:cNvGrpSpPr/>
          <p:nvPr/>
        </p:nvGrpSpPr>
        <p:grpSpPr>
          <a:xfrm>
            <a:off x="2107389" y="2285994"/>
            <a:ext cx="4929222" cy="2662220"/>
            <a:chOff x="2107389" y="3714752"/>
            <a:chExt cx="4929222" cy="2662220"/>
          </a:xfrm>
        </p:grpSpPr>
        <p:grpSp>
          <p:nvGrpSpPr>
            <p:cNvPr id="398" name="Gruppo 397"/>
            <p:cNvGrpSpPr/>
            <p:nvPr/>
          </p:nvGrpSpPr>
          <p:grpSpPr>
            <a:xfrm>
              <a:off x="2107389" y="3714752"/>
              <a:ext cx="4929222" cy="2662220"/>
              <a:chOff x="923933" y="960437"/>
              <a:chExt cx="7307338" cy="4948241"/>
            </a:xfrm>
          </p:grpSpPr>
          <p:sp>
            <p:nvSpPr>
              <p:cNvPr id="400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33" y="960437"/>
                <a:ext cx="7294640" cy="4935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402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35" y="1087438"/>
                <a:ext cx="7180336" cy="482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4" name="Freeform 9"/>
              <p:cNvSpPr>
                <a:spLocks/>
              </p:cNvSpPr>
              <p:nvPr/>
            </p:nvSpPr>
            <p:spPr bwMode="auto">
              <a:xfrm>
                <a:off x="936631" y="973135"/>
                <a:ext cx="7142237" cy="4783142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9" name="Freeform 10"/>
              <p:cNvSpPr>
                <a:spLocks noEditPoints="1"/>
              </p:cNvSpPr>
              <p:nvPr/>
            </p:nvSpPr>
            <p:spPr bwMode="auto">
              <a:xfrm>
                <a:off x="936631" y="973135"/>
                <a:ext cx="7142237" cy="4795840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0" name="Freeform 11"/>
              <p:cNvSpPr>
                <a:spLocks/>
              </p:cNvSpPr>
              <p:nvPr/>
            </p:nvSpPr>
            <p:spPr bwMode="auto">
              <a:xfrm>
                <a:off x="1292235" y="3776665"/>
                <a:ext cx="419103" cy="1016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1" name="Freeform 12"/>
              <p:cNvSpPr>
                <a:spLocks/>
              </p:cNvSpPr>
              <p:nvPr/>
            </p:nvSpPr>
            <p:spPr bwMode="auto">
              <a:xfrm>
                <a:off x="1901844" y="4830764"/>
                <a:ext cx="177804" cy="5080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2" name="Freeform 13"/>
              <p:cNvSpPr>
                <a:spLocks/>
              </p:cNvSpPr>
              <p:nvPr/>
            </p:nvSpPr>
            <p:spPr bwMode="auto">
              <a:xfrm>
                <a:off x="3541746" y="5108578"/>
                <a:ext cx="127003" cy="2031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3" name="Freeform 14"/>
              <p:cNvSpPr>
                <a:spLocks/>
              </p:cNvSpPr>
              <p:nvPr/>
            </p:nvSpPr>
            <p:spPr bwMode="auto">
              <a:xfrm>
                <a:off x="5651557" y="4818065"/>
                <a:ext cx="50801" cy="215901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4" name="Freeform 15"/>
              <p:cNvSpPr>
                <a:spLocks/>
              </p:cNvSpPr>
              <p:nvPr/>
            </p:nvSpPr>
            <p:spPr bwMode="auto">
              <a:xfrm>
                <a:off x="6578666" y="3509963"/>
                <a:ext cx="547695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5" name="Freeform 16"/>
              <p:cNvSpPr>
                <a:spLocks/>
              </p:cNvSpPr>
              <p:nvPr/>
            </p:nvSpPr>
            <p:spPr bwMode="auto">
              <a:xfrm>
                <a:off x="7596265" y="2673350"/>
                <a:ext cx="254002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6" name="Freeform 17"/>
              <p:cNvSpPr>
                <a:spLocks/>
              </p:cNvSpPr>
              <p:nvPr/>
            </p:nvSpPr>
            <p:spPr bwMode="auto">
              <a:xfrm>
                <a:off x="7266061" y="1570036"/>
                <a:ext cx="25401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7" name="Freeform 18"/>
              <p:cNvSpPr>
                <a:spLocks/>
              </p:cNvSpPr>
              <p:nvPr/>
            </p:nvSpPr>
            <p:spPr bwMode="auto">
              <a:xfrm>
                <a:off x="5740455" y="1227138"/>
                <a:ext cx="127003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8" name="Freeform 19"/>
              <p:cNvSpPr>
                <a:spLocks/>
              </p:cNvSpPr>
              <p:nvPr/>
            </p:nvSpPr>
            <p:spPr bwMode="auto">
              <a:xfrm>
                <a:off x="4584744" y="1341437"/>
                <a:ext cx="76202" cy="15240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9" name="Freeform 20"/>
              <p:cNvSpPr>
                <a:spLocks/>
              </p:cNvSpPr>
              <p:nvPr/>
            </p:nvSpPr>
            <p:spPr bwMode="auto">
              <a:xfrm>
                <a:off x="3249645" y="1544636"/>
                <a:ext cx="215902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0" name="Freeform 21"/>
              <p:cNvSpPr>
                <a:spLocks/>
              </p:cNvSpPr>
              <p:nvPr/>
            </p:nvSpPr>
            <p:spPr bwMode="auto">
              <a:xfrm>
                <a:off x="1571626" y="2559051"/>
                <a:ext cx="50801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481" name="CasellaDiTesto 480"/>
            <p:cNvSpPr txBox="1"/>
            <p:nvPr/>
          </p:nvSpPr>
          <p:spPr>
            <a:xfrm>
              <a:off x="2643174" y="4526829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800" b="1" smtClean="0">
                  <a:latin typeface="+mj-lt"/>
                </a:rPr>
                <a:t>customer</a:t>
              </a:r>
              <a:endParaRPr lang="it-IT" sz="4000" b="1">
                <a:latin typeface="+mj-lt"/>
              </a:endParaRPr>
            </a:p>
          </p:txBody>
        </p:sp>
      </p:grpSp>
      <p:sp>
        <p:nvSpPr>
          <p:cNvPr id="394" name="Titolo 39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Scenario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grpSp>
        <p:nvGrpSpPr>
          <p:cNvPr id="61" name="Group 29"/>
          <p:cNvGrpSpPr>
            <a:grpSpLocks noChangeAspect="1"/>
          </p:cNvGrpSpPr>
          <p:nvPr/>
        </p:nvGrpSpPr>
        <p:grpSpPr bwMode="auto">
          <a:xfrm>
            <a:off x="1142947" y="5072074"/>
            <a:ext cx="1166279" cy="643375"/>
            <a:chOff x="1680" y="912"/>
            <a:chExt cx="576" cy="318"/>
          </a:xfrm>
        </p:grpSpPr>
        <p:grpSp>
          <p:nvGrpSpPr>
            <p:cNvPr id="6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6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6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7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6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6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CE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50" name="Group 29"/>
          <p:cNvGrpSpPr>
            <a:grpSpLocks noChangeAspect="1"/>
          </p:cNvGrpSpPr>
          <p:nvPr/>
        </p:nvGrpSpPr>
        <p:grpSpPr bwMode="auto">
          <a:xfrm>
            <a:off x="1071541" y="2207628"/>
            <a:ext cx="1166279" cy="643375"/>
            <a:chOff x="1680" y="912"/>
            <a:chExt cx="576" cy="318"/>
          </a:xfrm>
        </p:grpSpPr>
        <p:grpSp>
          <p:nvGrpSpPr>
            <p:cNvPr id="15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5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5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5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6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7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7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7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5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5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CE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90" name="Group 29"/>
          <p:cNvGrpSpPr>
            <a:grpSpLocks noChangeAspect="1"/>
          </p:cNvGrpSpPr>
          <p:nvPr/>
        </p:nvGrpSpPr>
        <p:grpSpPr bwMode="auto">
          <a:xfrm>
            <a:off x="2786021" y="856824"/>
            <a:ext cx="1166279" cy="643375"/>
            <a:chOff x="1680" y="912"/>
            <a:chExt cx="576" cy="318"/>
          </a:xfrm>
        </p:grpSpPr>
        <p:grpSp>
          <p:nvGrpSpPr>
            <p:cNvPr id="19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9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9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9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0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9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9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9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CE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30" name="Group 29"/>
          <p:cNvGrpSpPr>
            <a:grpSpLocks noChangeAspect="1"/>
          </p:cNvGrpSpPr>
          <p:nvPr/>
        </p:nvGrpSpPr>
        <p:grpSpPr bwMode="auto">
          <a:xfrm>
            <a:off x="6643705" y="1142985"/>
            <a:ext cx="1166279" cy="643375"/>
            <a:chOff x="1679" y="912"/>
            <a:chExt cx="576" cy="318"/>
          </a:xfrm>
        </p:grpSpPr>
        <p:grpSp>
          <p:nvGrpSpPr>
            <p:cNvPr id="231" name="Group 30"/>
            <p:cNvGrpSpPr>
              <a:grpSpLocks noChangeAspect="1"/>
            </p:cNvGrpSpPr>
            <p:nvPr/>
          </p:nvGrpSpPr>
          <p:grpSpPr bwMode="auto">
            <a:xfrm>
              <a:off x="1679" y="912"/>
              <a:ext cx="576" cy="317"/>
              <a:chOff x="3311" y="2160"/>
              <a:chExt cx="960" cy="528"/>
            </a:xfrm>
          </p:grpSpPr>
          <p:sp>
            <p:nvSpPr>
              <p:cNvPr id="23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1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3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3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4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3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3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3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CE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70" name="Group 29"/>
          <p:cNvGrpSpPr>
            <a:grpSpLocks noChangeAspect="1"/>
          </p:cNvGrpSpPr>
          <p:nvPr/>
        </p:nvGrpSpPr>
        <p:grpSpPr bwMode="auto">
          <a:xfrm>
            <a:off x="6763310" y="5072074"/>
            <a:ext cx="1166279" cy="643375"/>
            <a:chOff x="1679" y="912"/>
            <a:chExt cx="576" cy="318"/>
          </a:xfrm>
        </p:grpSpPr>
        <p:grpSp>
          <p:nvGrpSpPr>
            <p:cNvPr id="271" name="Group 30"/>
            <p:cNvGrpSpPr>
              <a:grpSpLocks noChangeAspect="1"/>
            </p:cNvGrpSpPr>
            <p:nvPr/>
          </p:nvGrpSpPr>
          <p:grpSpPr bwMode="auto">
            <a:xfrm>
              <a:off x="1679" y="912"/>
              <a:ext cx="576" cy="317"/>
              <a:chOff x="3311" y="2160"/>
              <a:chExt cx="960" cy="528"/>
            </a:xfrm>
          </p:grpSpPr>
          <p:sp>
            <p:nvSpPr>
              <p:cNvPr id="27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1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7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7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8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7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7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7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CE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488" name="Gruppo 487"/>
          <p:cNvGrpSpPr/>
          <p:nvPr/>
        </p:nvGrpSpPr>
        <p:grpSpPr>
          <a:xfrm>
            <a:off x="2382360" y="1967619"/>
            <a:ext cx="4689970" cy="3175895"/>
            <a:chOff x="2382360" y="1967618"/>
            <a:chExt cx="4689970" cy="3175894"/>
          </a:xfrm>
        </p:grpSpPr>
        <p:grpSp>
          <p:nvGrpSpPr>
            <p:cNvPr id="42" name="Gruppo 41"/>
            <p:cNvGrpSpPr/>
            <p:nvPr/>
          </p:nvGrpSpPr>
          <p:grpSpPr>
            <a:xfrm>
              <a:off x="2382360" y="1967618"/>
              <a:ext cx="4689970" cy="3175894"/>
              <a:chOff x="923925" y="960438"/>
              <a:chExt cx="7307263" cy="4948237"/>
            </a:xfrm>
          </p:grpSpPr>
          <p:sp>
            <p:nvSpPr>
              <p:cNvPr id="31749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25" y="960438"/>
                <a:ext cx="7294563" cy="4935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31751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25" y="1087438"/>
                <a:ext cx="7180263" cy="482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3" name="Freeform 9"/>
              <p:cNvSpPr>
                <a:spLocks/>
              </p:cNvSpPr>
              <p:nvPr/>
            </p:nvSpPr>
            <p:spPr bwMode="auto">
              <a:xfrm>
                <a:off x="936625" y="973138"/>
                <a:ext cx="7142163" cy="4783137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4" name="Freeform 10"/>
              <p:cNvSpPr>
                <a:spLocks noEditPoints="1"/>
              </p:cNvSpPr>
              <p:nvPr/>
            </p:nvSpPr>
            <p:spPr bwMode="auto">
              <a:xfrm>
                <a:off x="936625" y="973138"/>
                <a:ext cx="7142163" cy="4795837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5" name="Freeform 11"/>
              <p:cNvSpPr>
                <a:spLocks/>
              </p:cNvSpPr>
              <p:nvPr/>
            </p:nvSpPr>
            <p:spPr bwMode="auto">
              <a:xfrm>
                <a:off x="1292225" y="3776663"/>
                <a:ext cx="419100" cy="101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6" name="Freeform 12"/>
              <p:cNvSpPr>
                <a:spLocks/>
              </p:cNvSpPr>
              <p:nvPr/>
            </p:nvSpPr>
            <p:spPr bwMode="auto">
              <a:xfrm>
                <a:off x="1901825" y="4830763"/>
                <a:ext cx="177800" cy="508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7" name="Freeform 13"/>
              <p:cNvSpPr>
                <a:spLocks/>
              </p:cNvSpPr>
              <p:nvPr/>
            </p:nvSpPr>
            <p:spPr bwMode="auto">
              <a:xfrm>
                <a:off x="3541713" y="5108575"/>
                <a:ext cx="127000" cy="2032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8" name="Freeform 14"/>
              <p:cNvSpPr>
                <a:spLocks/>
              </p:cNvSpPr>
              <p:nvPr/>
            </p:nvSpPr>
            <p:spPr bwMode="auto">
              <a:xfrm>
                <a:off x="5651500" y="4818063"/>
                <a:ext cx="50800" cy="215900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9" name="Freeform 15"/>
              <p:cNvSpPr>
                <a:spLocks/>
              </p:cNvSpPr>
              <p:nvPr/>
            </p:nvSpPr>
            <p:spPr bwMode="auto">
              <a:xfrm>
                <a:off x="6578600" y="3509963"/>
                <a:ext cx="547688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0" name="Freeform 16"/>
              <p:cNvSpPr>
                <a:spLocks/>
              </p:cNvSpPr>
              <p:nvPr/>
            </p:nvSpPr>
            <p:spPr bwMode="auto">
              <a:xfrm>
                <a:off x="7596188" y="2673350"/>
                <a:ext cx="254000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1" name="Freeform 17"/>
              <p:cNvSpPr>
                <a:spLocks/>
              </p:cNvSpPr>
              <p:nvPr/>
            </p:nvSpPr>
            <p:spPr bwMode="auto">
              <a:xfrm>
                <a:off x="7265988" y="1570038"/>
                <a:ext cx="25400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2" name="Freeform 18"/>
              <p:cNvSpPr>
                <a:spLocks/>
              </p:cNvSpPr>
              <p:nvPr/>
            </p:nvSpPr>
            <p:spPr bwMode="auto">
              <a:xfrm>
                <a:off x="5740400" y="1227138"/>
                <a:ext cx="127000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3" name="Freeform 19"/>
              <p:cNvSpPr>
                <a:spLocks/>
              </p:cNvSpPr>
              <p:nvPr/>
            </p:nvSpPr>
            <p:spPr bwMode="auto">
              <a:xfrm>
                <a:off x="4584700" y="1341438"/>
                <a:ext cx="76200" cy="15240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4" name="Freeform 20"/>
              <p:cNvSpPr>
                <a:spLocks/>
              </p:cNvSpPr>
              <p:nvPr/>
            </p:nvSpPr>
            <p:spPr bwMode="auto">
              <a:xfrm>
                <a:off x="3249613" y="1544638"/>
                <a:ext cx="215900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5" name="Freeform 21"/>
              <p:cNvSpPr>
                <a:spLocks/>
              </p:cNvSpPr>
              <p:nvPr/>
            </p:nvSpPr>
            <p:spPr bwMode="auto">
              <a:xfrm>
                <a:off x="1571625" y="2559050"/>
                <a:ext cx="50800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43" name="CasellaDiTesto 42"/>
            <p:cNvSpPr txBox="1"/>
            <p:nvPr/>
          </p:nvSpPr>
          <p:spPr>
            <a:xfrm>
              <a:off x="3239616" y="3016957"/>
              <a:ext cx="2975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800" b="1" smtClean="0">
                  <a:latin typeface="+mj-lt"/>
                </a:rPr>
                <a:t>ISP</a:t>
              </a:r>
              <a:endParaRPr lang="it-IT" sz="3200" b="1" smtClean="0">
                <a:latin typeface="+mj-lt"/>
              </a:endParaRPr>
            </a:p>
            <a:p>
              <a:pPr algn="ctr"/>
              <a:r>
                <a:rPr lang="it-IT" sz="2400" smtClean="0">
                  <a:latin typeface="+mj-lt"/>
                </a:rPr>
                <a:t>(MPLS backbone)</a:t>
              </a:r>
              <a:endParaRPr lang="it-IT" sz="2400">
                <a:latin typeface="+mj-lt"/>
              </a:endParaRPr>
            </a:p>
          </p:txBody>
        </p:sp>
      </p:grpSp>
      <p:grpSp>
        <p:nvGrpSpPr>
          <p:cNvPr id="110" name="Group 29"/>
          <p:cNvGrpSpPr>
            <a:grpSpLocks noChangeAspect="1"/>
          </p:cNvGrpSpPr>
          <p:nvPr/>
        </p:nvGrpSpPr>
        <p:grpSpPr bwMode="auto">
          <a:xfrm>
            <a:off x="2571739" y="4341383"/>
            <a:ext cx="1166279" cy="643375"/>
            <a:chOff x="1680" y="912"/>
            <a:chExt cx="576" cy="318"/>
          </a:xfrm>
        </p:grpSpPr>
        <p:grpSp>
          <p:nvGrpSpPr>
            <p:cNvPr id="11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1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1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1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1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1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1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PE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96" name="Group 29"/>
          <p:cNvGrpSpPr>
            <a:grpSpLocks noChangeAspect="1"/>
          </p:cNvGrpSpPr>
          <p:nvPr/>
        </p:nvGrpSpPr>
        <p:grpSpPr bwMode="auto">
          <a:xfrm>
            <a:off x="5572135" y="4269946"/>
            <a:ext cx="1166279" cy="643375"/>
            <a:chOff x="1680" y="912"/>
            <a:chExt cx="576" cy="318"/>
          </a:xfrm>
        </p:grpSpPr>
        <p:grpSp>
          <p:nvGrpSpPr>
            <p:cNvPr id="29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9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00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01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1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02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0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9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PE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19" name="Group 29"/>
          <p:cNvGrpSpPr>
            <a:grpSpLocks noChangeAspect="1"/>
          </p:cNvGrpSpPr>
          <p:nvPr/>
        </p:nvGrpSpPr>
        <p:grpSpPr bwMode="auto">
          <a:xfrm>
            <a:off x="5786449" y="2000241"/>
            <a:ext cx="1166279" cy="643375"/>
            <a:chOff x="1680" y="912"/>
            <a:chExt cx="576" cy="318"/>
          </a:xfrm>
        </p:grpSpPr>
        <p:grpSp>
          <p:nvGrpSpPr>
            <p:cNvPr id="320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2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2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2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3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2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2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9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2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PE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42" name="Group 29"/>
          <p:cNvGrpSpPr>
            <a:grpSpLocks noChangeAspect="1"/>
          </p:cNvGrpSpPr>
          <p:nvPr/>
        </p:nvGrpSpPr>
        <p:grpSpPr bwMode="auto">
          <a:xfrm>
            <a:off x="3428995" y="1857365"/>
            <a:ext cx="1166279" cy="643375"/>
            <a:chOff x="1680" y="912"/>
            <a:chExt cx="576" cy="318"/>
          </a:xfrm>
        </p:grpSpPr>
        <p:grpSp>
          <p:nvGrpSpPr>
            <p:cNvPr id="34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4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4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4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5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4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4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4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PE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65" name="Group 29"/>
          <p:cNvGrpSpPr>
            <a:grpSpLocks noChangeAspect="1"/>
          </p:cNvGrpSpPr>
          <p:nvPr/>
        </p:nvGrpSpPr>
        <p:grpSpPr bwMode="auto">
          <a:xfrm>
            <a:off x="2285987" y="2857497"/>
            <a:ext cx="1166279" cy="643375"/>
            <a:chOff x="1680" y="912"/>
            <a:chExt cx="576" cy="318"/>
          </a:xfrm>
        </p:grpSpPr>
        <p:grpSp>
          <p:nvGrpSpPr>
            <p:cNvPr id="36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68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6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7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8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7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7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67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PE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508" name="Gruppo 507"/>
          <p:cNvGrpSpPr/>
          <p:nvPr/>
        </p:nvGrpSpPr>
        <p:grpSpPr>
          <a:xfrm>
            <a:off x="1288292" y="4143381"/>
            <a:ext cx="875589" cy="1115660"/>
            <a:chOff x="1288289" y="4143380"/>
            <a:chExt cx="875589" cy="1115660"/>
          </a:xfrm>
        </p:grpSpPr>
        <p:grpSp>
          <p:nvGrpSpPr>
            <p:cNvPr id="393" name="Gruppo 392"/>
            <p:cNvGrpSpPr/>
            <p:nvPr/>
          </p:nvGrpSpPr>
          <p:grpSpPr>
            <a:xfrm>
              <a:off x="1288289" y="4143380"/>
              <a:ext cx="875589" cy="866920"/>
              <a:chOff x="2621269" y="5357826"/>
              <a:chExt cx="1539240" cy="1524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1269" y="5357826"/>
                <a:ext cx="1539240" cy="1524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</p:spPr>
          </p:pic>
          <p:grpSp>
            <p:nvGrpSpPr>
              <p:cNvPr id="392" name="Gruppo 391"/>
              <p:cNvGrpSpPr/>
              <p:nvPr/>
            </p:nvGrpSpPr>
            <p:grpSpPr>
              <a:xfrm>
                <a:off x="2915031" y="5674976"/>
                <a:ext cx="948635" cy="906627"/>
                <a:chOff x="2915031" y="5674976"/>
                <a:chExt cx="948635" cy="906627"/>
              </a:xfrm>
            </p:grpSpPr>
            <p:pic>
              <p:nvPicPr>
                <p:cNvPr id="1032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15031" y="5972003"/>
                  <a:ext cx="638175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390" name="Connettore 1 389"/>
                <p:cNvCxnSpPr/>
                <p:nvPr/>
              </p:nvCxnSpPr>
              <p:spPr>
                <a:xfrm flipV="1">
                  <a:off x="3394072" y="5674976"/>
                  <a:ext cx="469594" cy="45341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07" name="Connettore 1 506"/>
            <p:cNvCxnSpPr>
              <a:stCxn id="1031" idx="4"/>
              <a:endCxn id="76" idx="3"/>
            </p:cNvCxnSpPr>
            <p:nvPr/>
          </p:nvCxnSpPr>
          <p:spPr>
            <a:xfrm rot="16200000" flipH="1">
              <a:off x="1602272" y="5134111"/>
              <a:ext cx="248740" cy="1117"/>
            </a:xfrm>
            <a:prstGeom prst="line">
              <a:avLst/>
            </a:prstGeom>
            <a:ln w="76200" cap="flat" cmpd="sng">
              <a:solidFill>
                <a:srgbClr val="FFC000"/>
              </a:solidFill>
              <a:tailEnd type="stealth" w="med" len="sm"/>
            </a:ln>
            <a:effectLst>
              <a:outerShdw blurRad="50800" dist="38100" dir="2700000" algn="tl" rotWithShape="0">
                <a:prstClr val="black">
                  <a:alpha val="77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9" name="Gruppo 508"/>
          <p:cNvGrpSpPr/>
          <p:nvPr/>
        </p:nvGrpSpPr>
        <p:grpSpPr>
          <a:xfrm>
            <a:off x="6908655" y="4143381"/>
            <a:ext cx="875589" cy="1115660"/>
            <a:chOff x="1288289" y="4143380"/>
            <a:chExt cx="875589" cy="1115660"/>
          </a:xfrm>
        </p:grpSpPr>
        <p:grpSp>
          <p:nvGrpSpPr>
            <p:cNvPr id="510" name="Gruppo 509"/>
            <p:cNvGrpSpPr/>
            <p:nvPr/>
          </p:nvGrpSpPr>
          <p:grpSpPr>
            <a:xfrm>
              <a:off x="1288289" y="4143380"/>
              <a:ext cx="875589" cy="866920"/>
              <a:chOff x="2621269" y="5357826"/>
              <a:chExt cx="1539240" cy="1524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12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1269" y="5357826"/>
                <a:ext cx="1539240" cy="1524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</p:spPr>
          </p:pic>
          <p:grpSp>
            <p:nvGrpSpPr>
              <p:cNvPr id="513" name="Gruppo 512"/>
              <p:cNvGrpSpPr/>
              <p:nvPr/>
            </p:nvGrpSpPr>
            <p:grpSpPr>
              <a:xfrm>
                <a:off x="2915031" y="5674976"/>
                <a:ext cx="948635" cy="906627"/>
                <a:chOff x="2915031" y="5674976"/>
                <a:chExt cx="948635" cy="906627"/>
              </a:xfrm>
            </p:grpSpPr>
            <p:pic>
              <p:nvPicPr>
                <p:cNvPr id="514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15031" y="5972003"/>
                  <a:ext cx="638175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515" name="Connettore 1 514"/>
                <p:cNvCxnSpPr/>
                <p:nvPr/>
              </p:nvCxnSpPr>
              <p:spPr>
                <a:xfrm flipV="1">
                  <a:off x="3394072" y="5674976"/>
                  <a:ext cx="469594" cy="45341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11" name="Connettore 1 510"/>
            <p:cNvCxnSpPr>
              <a:stCxn id="512" idx="4"/>
            </p:cNvCxnSpPr>
            <p:nvPr/>
          </p:nvCxnSpPr>
          <p:spPr>
            <a:xfrm rot="16200000" flipH="1">
              <a:off x="1602272" y="5134111"/>
              <a:ext cx="248740" cy="1117"/>
            </a:xfrm>
            <a:prstGeom prst="line">
              <a:avLst/>
            </a:prstGeom>
            <a:ln w="76200" cap="flat" cmpd="sng">
              <a:solidFill>
                <a:srgbClr val="FFC000"/>
              </a:solidFill>
              <a:tailEnd type="stealth" w="med" len="sm"/>
            </a:ln>
            <a:effectLst>
              <a:outerShdw blurRad="50800" dist="38100" dir="2700000" algn="tl" rotWithShape="0">
                <a:prstClr val="black">
                  <a:alpha val="77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6" name="Gruppo 515"/>
          <p:cNvGrpSpPr/>
          <p:nvPr/>
        </p:nvGrpSpPr>
        <p:grpSpPr>
          <a:xfrm>
            <a:off x="6789050" y="170202"/>
            <a:ext cx="875589" cy="1115660"/>
            <a:chOff x="1288289" y="4143380"/>
            <a:chExt cx="875589" cy="1115660"/>
          </a:xfrm>
        </p:grpSpPr>
        <p:grpSp>
          <p:nvGrpSpPr>
            <p:cNvPr id="517" name="Gruppo 516"/>
            <p:cNvGrpSpPr/>
            <p:nvPr/>
          </p:nvGrpSpPr>
          <p:grpSpPr>
            <a:xfrm>
              <a:off x="1288289" y="4143380"/>
              <a:ext cx="875589" cy="866920"/>
              <a:chOff x="2621269" y="5357826"/>
              <a:chExt cx="1539240" cy="1524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19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1269" y="5357826"/>
                <a:ext cx="1539240" cy="1524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</p:spPr>
          </p:pic>
          <p:grpSp>
            <p:nvGrpSpPr>
              <p:cNvPr id="520" name="Gruppo 519"/>
              <p:cNvGrpSpPr/>
              <p:nvPr/>
            </p:nvGrpSpPr>
            <p:grpSpPr>
              <a:xfrm>
                <a:off x="2915031" y="5674976"/>
                <a:ext cx="948635" cy="906627"/>
                <a:chOff x="2915031" y="5674976"/>
                <a:chExt cx="948635" cy="906627"/>
              </a:xfrm>
            </p:grpSpPr>
            <p:pic>
              <p:nvPicPr>
                <p:cNvPr id="521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15031" y="5972003"/>
                  <a:ext cx="638175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522" name="Connettore 1 521"/>
                <p:cNvCxnSpPr/>
                <p:nvPr/>
              </p:nvCxnSpPr>
              <p:spPr>
                <a:xfrm flipV="1">
                  <a:off x="3394072" y="5674976"/>
                  <a:ext cx="469594" cy="45341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18" name="Connettore 1 517"/>
            <p:cNvCxnSpPr>
              <a:stCxn id="519" idx="4"/>
            </p:cNvCxnSpPr>
            <p:nvPr/>
          </p:nvCxnSpPr>
          <p:spPr>
            <a:xfrm rot="16200000" flipH="1">
              <a:off x="1602272" y="5134111"/>
              <a:ext cx="248740" cy="1117"/>
            </a:xfrm>
            <a:prstGeom prst="line">
              <a:avLst/>
            </a:prstGeom>
            <a:ln w="76200" cap="flat" cmpd="sng">
              <a:solidFill>
                <a:srgbClr val="FFC000"/>
              </a:solidFill>
              <a:tailEnd type="stealth" w="med" len="sm"/>
            </a:ln>
            <a:effectLst>
              <a:outerShdw blurRad="50800" dist="38100" dir="2700000" algn="tl" rotWithShape="0">
                <a:prstClr val="black">
                  <a:alpha val="77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3" name="Gruppo 522"/>
          <p:cNvGrpSpPr/>
          <p:nvPr/>
        </p:nvGrpSpPr>
        <p:grpSpPr>
          <a:xfrm>
            <a:off x="2931366" y="1"/>
            <a:ext cx="875589" cy="1115660"/>
            <a:chOff x="1288289" y="4143380"/>
            <a:chExt cx="875589" cy="1115660"/>
          </a:xfrm>
        </p:grpSpPr>
        <p:grpSp>
          <p:nvGrpSpPr>
            <p:cNvPr id="524" name="Gruppo 523"/>
            <p:cNvGrpSpPr/>
            <p:nvPr/>
          </p:nvGrpSpPr>
          <p:grpSpPr>
            <a:xfrm>
              <a:off x="1288289" y="4143380"/>
              <a:ext cx="875589" cy="866920"/>
              <a:chOff x="2621269" y="5357826"/>
              <a:chExt cx="1539240" cy="1524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26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1269" y="5357826"/>
                <a:ext cx="1539240" cy="1524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</p:spPr>
          </p:pic>
          <p:grpSp>
            <p:nvGrpSpPr>
              <p:cNvPr id="527" name="Gruppo 526"/>
              <p:cNvGrpSpPr/>
              <p:nvPr/>
            </p:nvGrpSpPr>
            <p:grpSpPr>
              <a:xfrm>
                <a:off x="2915031" y="5674976"/>
                <a:ext cx="948635" cy="906627"/>
                <a:chOff x="2915031" y="5674976"/>
                <a:chExt cx="948635" cy="906627"/>
              </a:xfrm>
            </p:grpSpPr>
            <p:pic>
              <p:nvPicPr>
                <p:cNvPr id="528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15031" y="5972003"/>
                  <a:ext cx="638175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529" name="Connettore 1 528"/>
                <p:cNvCxnSpPr/>
                <p:nvPr/>
              </p:nvCxnSpPr>
              <p:spPr>
                <a:xfrm flipV="1">
                  <a:off x="3394072" y="5674976"/>
                  <a:ext cx="469594" cy="45341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25" name="Connettore 1 524"/>
            <p:cNvCxnSpPr>
              <a:stCxn id="526" idx="4"/>
            </p:cNvCxnSpPr>
            <p:nvPr/>
          </p:nvCxnSpPr>
          <p:spPr>
            <a:xfrm rot="16200000" flipH="1">
              <a:off x="1602272" y="5134111"/>
              <a:ext cx="248740" cy="1117"/>
            </a:xfrm>
            <a:prstGeom prst="line">
              <a:avLst/>
            </a:prstGeom>
            <a:ln w="76200" cap="flat" cmpd="sng">
              <a:solidFill>
                <a:srgbClr val="FFC000"/>
              </a:solidFill>
              <a:tailEnd type="stealth" w="med" len="sm"/>
            </a:ln>
            <a:effectLst>
              <a:outerShdw blurRad="50800" dist="38100" dir="2700000" algn="tl" rotWithShape="0">
                <a:prstClr val="black">
                  <a:alpha val="77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0" name="Gruppo 529"/>
          <p:cNvGrpSpPr/>
          <p:nvPr/>
        </p:nvGrpSpPr>
        <p:grpSpPr>
          <a:xfrm>
            <a:off x="1216886" y="1241772"/>
            <a:ext cx="875589" cy="1115660"/>
            <a:chOff x="1288289" y="4143380"/>
            <a:chExt cx="875589" cy="1115660"/>
          </a:xfrm>
        </p:grpSpPr>
        <p:grpSp>
          <p:nvGrpSpPr>
            <p:cNvPr id="531" name="Gruppo 530"/>
            <p:cNvGrpSpPr/>
            <p:nvPr/>
          </p:nvGrpSpPr>
          <p:grpSpPr>
            <a:xfrm>
              <a:off x="1288289" y="4143380"/>
              <a:ext cx="875589" cy="866920"/>
              <a:chOff x="2621269" y="5357826"/>
              <a:chExt cx="1539240" cy="1524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33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1269" y="5357826"/>
                <a:ext cx="1539240" cy="1524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</p:spPr>
          </p:pic>
          <p:grpSp>
            <p:nvGrpSpPr>
              <p:cNvPr id="534" name="Gruppo 533"/>
              <p:cNvGrpSpPr/>
              <p:nvPr/>
            </p:nvGrpSpPr>
            <p:grpSpPr>
              <a:xfrm>
                <a:off x="2915031" y="5674976"/>
                <a:ext cx="948635" cy="906627"/>
                <a:chOff x="2915031" y="5674976"/>
                <a:chExt cx="948635" cy="906627"/>
              </a:xfrm>
            </p:grpSpPr>
            <p:pic>
              <p:nvPicPr>
                <p:cNvPr id="535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15031" y="5972003"/>
                  <a:ext cx="638175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536" name="Connettore 1 535"/>
                <p:cNvCxnSpPr/>
                <p:nvPr/>
              </p:nvCxnSpPr>
              <p:spPr>
                <a:xfrm flipV="1">
                  <a:off x="3394072" y="5674976"/>
                  <a:ext cx="469594" cy="45341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32" name="Connettore 1 531"/>
            <p:cNvCxnSpPr>
              <a:stCxn id="533" idx="4"/>
            </p:cNvCxnSpPr>
            <p:nvPr/>
          </p:nvCxnSpPr>
          <p:spPr>
            <a:xfrm rot="16200000" flipH="1">
              <a:off x="1602272" y="5134111"/>
              <a:ext cx="248740" cy="1117"/>
            </a:xfrm>
            <a:prstGeom prst="line">
              <a:avLst/>
            </a:prstGeom>
            <a:ln w="76200" cap="flat" cmpd="sng">
              <a:solidFill>
                <a:srgbClr val="FFC000"/>
              </a:solidFill>
              <a:tailEnd type="stealth" w="med" len="sm"/>
            </a:ln>
            <a:effectLst>
              <a:outerShdw blurRad="50800" dist="38100" dir="2700000" algn="tl" rotWithShape="0">
                <a:prstClr val="black">
                  <a:alpha val="77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07842E-7 L -0.31042 -0.32362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28476E-7 L 0.33385 -0.30789 " pathEditMode="relative" rAng="0" ptsTypes="AA">
                                      <p:cBhvr>
                                        <p:cTn id="36" dur="500" spd="-100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15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9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6056E-6 L 0.31372 0.20448 " pathEditMode="relative" rAng="0" ptsTypes="AA">
                                      <p:cBhvr>
                                        <p:cTn id="38" dur="500" spd="-100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1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17326 0.37871 " pathEditMode="relative" rAng="0" ptsTypes="AA">
                                      <p:cBhvr>
                                        <p:cTn id="40" dur="500" spd="-100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8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17627E-7 L -0.31372 0.33148 " pathEditMode="relative" rAng="0" ptsTypes="AA">
                                      <p:cBhvr>
                                        <p:cTn id="42" dur="500" spd="-100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 animBg="1"/>
      <p:bldP spid="4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50"/>
          </a:xfrm>
        </p:spPr>
        <p:txBody>
          <a:bodyPr>
            <a:normAutofit fontScale="92500" lnSpcReduction="10000"/>
          </a:bodyPr>
          <a:lstStyle/>
          <a:p>
            <a:r>
              <a:rPr lang="it-IT" smtClean="0"/>
              <a:t>14,000 packets of 896 bytes each</a:t>
            </a:r>
          </a:p>
          <a:p>
            <a:r>
              <a:rPr lang="it-IT" smtClean="0"/>
              <a:t>bandwidth utilization: 70%</a:t>
            </a:r>
          </a:p>
          <a:p>
            <a:endParaRPr lang="it-IT" smtClean="0"/>
          </a:p>
          <a:p>
            <a:r>
              <a:rPr lang="it-IT" smtClean="0"/>
              <a:t>variable delays</a:t>
            </a:r>
            <a:br>
              <a:rPr lang="it-IT" smtClean="0"/>
            </a:br>
            <a:r>
              <a:rPr lang="it-IT" smtClean="0"/>
              <a:t>(uniform distribution)</a:t>
            </a:r>
            <a:br>
              <a:rPr lang="it-IT" smtClean="0"/>
            </a:br>
            <a:r>
              <a:rPr lang="it-IT" smtClean="0"/>
              <a:t>and </a:t>
            </a:r>
          </a:p>
          <a:p>
            <a:r>
              <a:rPr lang="it-IT" smtClean="0"/>
              <a:t> </a:t>
            </a:r>
          </a:p>
          <a:p>
            <a:r>
              <a:rPr lang="it-IT" smtClean="0"/>
              <a:t>guarantee on the delay</a:t>
            </a:r>
            <a:br>
              <a:rPr lang="it-IT" smtClean="0"/>
            </a:br>
            <a:r>
              <a:rPr lang="it-IT" smtClean="0"/>
              <a:t>deduced by the network</a:t>
            </a:r>
            <a:br>
              <a:rPr lang="it-IT" smtClean="0"/>
            </a:br>
            <a:r>
              <a:rPr lang="it-IT" smtClean="0"/>
              <a:t>impairment configuration</a:t>
            </a:r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Experiment 1:</a:t>
            </a:r>
            <a:br>
              <a:rPr lang="it-IT" smtClean="0"/>
            </a:br>
            <a:r>
              <a:rPr lang="it-IT" sz="2800" smtClean="0"/>
              <a:t>Validation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857224" y="4438660"/>
          <a:ext cx="1717675" cy="490538"/>
        </p:xfrm>
        <a:graphic>
          <a:graphicData uri="http://schemas.openxmlformats.org/presentationml/2006/ole">
            <p:oleObj spid="_x0000_s48130" name="Equazione" r:id="rId4" imgW="622080" imgH="177480" progId="Equation.3">
              <p:embed/>
            </p:oleObj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722420" y="3973134"/>
          <a:ext cx="420688" cy="420687"/>
        </p:xfrm>
        <a:graphic>
          <a:graphicData uri="http://schemas.openxmlformats.org/presentationml/2006/ole">
            <p:oleObj spid="_x0000_s48131" name="Equazione" r:id="rId5" imgW="152280" imgH="152280" progId="Equation.3">
              <p:embed/>
            </p:oleObj>
          </a:graphicData>
        </a:graphic>
      </p:graphicFrame>
      <p:sp>
        <p:nvSpPr>
          <p:cNvPr id="10" name="Parentesi graffa chiusa 9"/>
          <p:cNvSpPr/>
          <p:nvPr/>
        </p:nvSpPr>
        <p:spPr>
          <a:xfrm>
            <a:off x="5907740" y="3214686"/>
            <a:ext cx="285752" cy="3000396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336368" y="4458216"/>
            <a:ext cx="1378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smtClean="0">
                <a:solidFill>
                  <a:schemeClr val="bg1"/>
                </a:solidFill>
                <a:latin typeface="+mj-lt"/>
              </a:rPr>
              <a:t>input </a:t>
            </a:r>
            <a:endParaRPr lang="it-IT" sz="3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00034" y="4929198"/>
            <a:ext cx="5450540" cy="150019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179706" y="1600200"/>
          <a:ext cx="4197009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5776"/>
                <a:gridCol w="1024255"/>
                <a:gridCol w="911542"/>
                <a:gridCol w="406718"/>
                <a:gridCol w="1168718"/>
              </a:tblGrid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Exp. ID</a:t>
                      </a:r>
                      <a:endParaRPr lang="it-IT"/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Delay</a:t>
                      </a:r>
                    </a:p>
                    <a:p>
                      <a:pPr algn="ctr"/>
                      <a:r>
                        <a:rPr lang="it-IT" smtClean="0"/>
                        <a:t>(ms)</a:t>
                      </a:r>
                      <a:endParaRPr lang="it-IT"/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smtClean="0"/>
                        <a:t>T</a:t>
                      </a:r>
                      <a:r>
                        <a:rPr lang="it-IT" i="0" smtClean="0"/>
                        <a:t> (</a:t>
                      </a:r>
                      <a:r>
                        <a:rPr lang="it-IT" i="0" smtClean="0">
                          <a:sym typeface="Symbol"/>
                        </a:rPr>
                        <a:t>s)</a:t>
                      </a:r>
                      <a:endParaRPr lang="it-IT" i="1"/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smtClean="0"/>
                        <a:t>B</a:t>
                      </a:r>
                      <a:endParaRPr lang="it-IT" i="1"/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0" smtClean="0">
                          <a:solidFill>
                            <a:srgbClr val="FFFF00"/>
                          </a:solidFill>
                        </a:rPr>
                        <a:t>Freq.</a:t>
                      </a:r>
                      <a:br>
                        <a:rPr lang="it-IT" i="0" smtClean="0">
                          <a:solidFill>
                            <a:srgbClr val="FFFF00"/>
                          </a:solidFill>
                        </a:rPr>
                      </a:br>
                      <a:r>
                        <a:rPr lang="it-IT" i="1" smtClean="0">
                          <a:solidFill>
                            <a:srgbClr val="FFFF00"/>
                          </a:solidFill>
                        </a:rPr>
                        <a:t>e</a:t>
                      </a:r>
                      <a:r>
                        <a:rPr lang="it-IT" i="0" smtClean="0">
                          <a:solidFill>
                            <a:srgbClr val="FFFF00"/>
                          </a:solidFill>
                        </a:rPr>
                        <a:t>&gt;</a:t>
                      </a:r>
                      <a:r>
                        <a:rPr lang="it-IT" i="1" smtClean="0">
                          <a:solidFill>
                            <a:srgbClr val="FFFF00"/>
                          </a:solidFill>
                        </a:rPr>
                        <a:t>T</a:t>
                      </a:r>
                      <a:endParaRPr lang="it-IT" i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B w="38100" cmpd="sng">
                      <a:noFill/>
                    </a:lnB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1</a:t>
                      </a:r>
                      <a:endParaRPr lang="it-IT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30 </a:t>
                      </a:r>
                      <a:r>
                        <a:rPr lang="it-IT" smtClean="0">
                          <a:sym typeface="Symbol"/>
                        </a:rPr>
                        <a:t> 10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200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9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0.0006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E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2</a:t>
                      </a:r>
                      <a:endParaRPr lang="it-IT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0.0002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3</a:t>
                      </a:r>
                      <a:endParaRPr lang="it-IT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smtClean="0"/>
                        <a:t>0.001</a:t>
                      </a:r>
                      <a:endParaRPr lang="it-IT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E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4</a:t>
                      </a:r>
                      <a:endParaRPr lang="it-IT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500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8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5</a:t>
                      </a:r>
                      <a:endParaRPr lang="it-IT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0.0003</a:t>
                      </a:r>
                      <a:endParaRPr lang="it-IT" sz="18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E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6</a:t>
                      </a:r>
                      <a:endParaRPr lang="it-IT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7</a:t>
                      </a:r>
                      <a:endParaRPr lang="it-IT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1000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7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E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8</a:t>
                      </a:r>
                      <a:endParaRPr lang="it-IT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9</a:t>
                      </a:r>
                      <a:endParaRPr lang="it-IT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E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10</a:t>
                      </a:r>
                      <a:endParaRPr lang="it-IT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2000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6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11</a:t>
                      </a:r>
                      <a:endParaRPr lang="it-IT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E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12</a:t>
                      </a:r>
                      <a:endParaRPr lang="it-IT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Experiment 1:</a:t>
            </a:r>
            <a:br>
              <a:rPr lang="it-IT" smtClean="0"/>
            </a:br>
            <a:r>
              <a:rPr lang="it-IT" sz="2800" smtClean="0"/>
              <a:t>Validation</a:t>
            </a:r>
            <a:endParaRPr lang="it-IT"/>
          </a:p>
        </p:txBody>
      </p:sp>
      <p:graphicFrame>
        <p:nvGraphicFramePr>
          <p:cNvPr id="7" name="Segnaposto contenuto 5"/>
          <p:cNvGraphicFramePr>
            <a:graphicFrameLocks noGrp="1"/>
          </p:cNvGraphicFramePr>
          <p:nvPr>
            <p:ph idx="1"/>
          </p:nvPr>
        </p:nvGraphicFramePr>
        <p:xfrm>
          <a:off x="4572000" y="1600200"/>
          <a:ext cx="4295433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5776"/>
                <a:gridCol w="1024255"/>
                <a:gridCol w="911542"/>
                <a:gridCol w="505142"/>
                <a:gridCol w="1168718"/>
              </a:tblGrid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Exp. ID</a:t>
                      </a:r>
                      <a:endParaRPr lang="it-IT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Delay</a:t>
                      </a:r>
                    </a:p>
                    <a:p>
                      <a:pPr algn="ctr"/>
                      <a:r>
                        <a:rPr lang="it-IT" smtClean="0"/>
                        <a:t>(ms)</a:t>
                      </a:r>
                      <a:endParaRPr lang="it-IT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smtClean="0"/>
                        <a:t>T</a:t>
                      </a:r>
                      <a:r>
                        <a:rPr lang="it-IT" i="0" smtClean="0"/>
                        <a:t> (</a:t>
                      </a:r>
                      <a:r>
                        <a:rPr lang="it-IT" i="0" smtClean="0">
                          <a:sym typeface="Symbol"/>
                        </a:rPr>
                        <a:t>s)</a:t>
                      </a:r>
                      <a:endParaRPr lang="it-IT" i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smtClean="0"/>
                        <a:t>B</a:t>
                      </a:r>
                      <a:endParaRPr lang="it-IT" i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0" smtClean="0">
                          <a:solidFill>
                            <a:srgbClr val="FFFF00"/>
                          </a:solidFill>
                        </a:rPr>
                        <a:t>Freq.</a:t>
                      </a:r>
                      <a:br>
                        <a:rPr lang="it-IT" i="0" smtClean="0">
                          <a:solidFill>
                            <a:srgbClr val="FFFF00"/>
                          </a:solidFill>
                        </a:rPr>
                      </a:br>
                      <a:r>
                        <a:rPr lang="it-IT" i="1" smtClean="0">
                          <a:solidFill>
                            <a:srgbClr val="FFFF00"/>
                          </a:solidFill>
                        </a:rPr>
                        <a:t>e</a:t>
                      </a:r>
                      <a:r>
                        <a:rPr lang="it-IT" i="0" smtClean="0">
                          <a:solidFill>
                            <a:srgbClr val="FFFF00"/>
                          </a:solidFill>
                        </a:rPr>
                        <a:t>&gt;</a:t>
                      </a:r>
                      <a:r>
                        <a:rPr lang="it-IT" i="1" smtClean="0">
                          <a:solidFill>
                            <a:srgbClr val="FFFF00"/>
                          </a:solidFill>
                        </a:rPr>
                        <a:t>T</a:t>
                      </a:r>
                      <a:endParaRPr lang="it-IT" i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13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60 </a:t>
                      </a:r>
                      <a:r>
                        <a:rPr lang="it-IT" smtClean="0">
                          <a:sym typeface="Symbol"/>
                        </a:rPr>
                        <a:t> 10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200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10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0.0016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E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14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0.0001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15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0.0009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E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16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500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9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0.0002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17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E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18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0.0001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19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1000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8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0.0001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E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20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21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0.0001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E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22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2000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7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23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E00"/>
                    </a:solidFill>
                  </a:tcPr>
                </a:tc>
              </a:tr>
              <a:tr h="196978"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24</a:t>
                      </a:r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857224" y="4242721"/>
            <a:ext cx="1000132" cy="4007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253722" y="4242721"/>
            <a:ext cx="1000132" cy="4007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000231" y="2571744"/>
            <a:ext cx="688539" cy="37147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376290" y="2571744"/>
            <a:ext cx="688539" cy="37147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umetto 3 11"/>
          <p:cNvSpPr/>
          <p:nvPr/>
        </p:nvSpPr>
        <p:spPr>
          <a:xfrm>
            <a:off x="3214678" y="1417639"/>
            <a:ext cx="4429156" cy="1725609"/>
          </a:xfrm>
          <a:prstGeom prst="wedgeEllipseCallout">
            <a:avLst>
              <a:gd name="adj1" fmla="val -63896"/>
              <a:gd name="adj2" fmla="val 2906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limited by transmission delay of the downstream component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794890" y="2571744"/>
            <a:ext cx="372853" cy="37147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7256581" y="2571744"/>
            <a:ext cx="372853" cy="37147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214678" y="2214554"/>
            <a:ext cx="1162037" cy="44148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7705396" y="2214554"/>
            <a:ext cx="1162037" cy="44148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7705396" y="2125633"/>
            <a:ext cx="1162037" cy="617568"/>
          </a:xfrm>
          <a:prstGeom prst="ellipse">
            <a:avLst/>
          </a:prstGeom>
          <a:noFill/>
          <a:ln w="1524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2" name="Gruppo 51"/>
          <p:cNvGrpSpPr/>
          <p:nvPr/>
        </p:nvGrpSpPr>
        <p:grpSpPr>
          <a:xfrm>
            <a:off x="6821512" y="-24"/>
            <a:ext cx="1438366" cy="1782762"/>
            <a:chOff x="9144006" y="692150"/>
            <a:chExt cx="1465264" cy="181610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55000"/>
              </a:prstClr>
            </a:outerShdw>
          </a:effectLst>
        </p:grpSpPr>
        <p:grpSp>
          <p:nvGrpSpPr>
            <p:cNvPr id="51205" name="Group 5"/>
            <p:cNvGrpSpPr>
              <a:grpSpLocks noChangeAspect="1"/>
            </p:cNvGrpSpPr>
            <p:nvPr/>
          </p:nvGrpSpPr>
          <p:grpSpPr bwMode="auto">
            <a:xfrm>
              <a:off x="9144006" y="692150"/>
              <a:ext cx="1465264" cy="1816100"/>
              <a:chOff x="5760" y="436"/>
              <a:chExt cx="923" cy="1144"/>
            </a:xfrm>
          </p:grpSpPr>
          <p:sp>
            <p:nvSpPr>
              <p:cNvPr id="5120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5760" y="436"/>
                <a:ext cx="781" cy="1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06" name="Freeform 6"/>
              <p:cNvSpPr>
                <a:spLocks/>
              </p:cNvSpPr>
              <p:nvPr/>
            </p:nvSpPr>
            <p:spPr bwMode="auto">
              <a:xfrm>
                <a:off x="5760" y="794"/>
                <a:ext cx="525" cy="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9" y="234"/>
                  </a:cxn>
                  <a:cxn ang="0">
                    <a:pos x="971" y="990"/>
                  </a:cxn>
                  <a:cxn ang="0">
                    <a:pos x="117" y="1067"/>
                  </a:cxn>
                  <a:cxn ang="0">
                    <a:pos x="0" y="0"/>
                  </a:cxn>
                </a:cxnLst>
                <a:rect l="0" t="0" r="r" b="b"/>
                <a:pathLst>
                  <a:path w="1049" h="1067">
                    <a:moveTo>
                      <a:pt x="0" y="0"/>
                    </a:moveTo>
                    <a:lnTo>
                      <a:pt x="1049" y="234"/>
                    </a:lnTo>
                    <a:lnTo>
                      <a:pt x="971" y="990"/>
                    </a:lnTo>
                    <a:lnTo>
                      <a:pt x="117" y="10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07" name="Freeform 7"/>
              <p:cNvSpPr>
                <a:spLocks/>
              </p:cNvSpPr>
              <p:nvPr/>
            </p:nvSpPr>
            <p:spPr bwMode="auto">
              <a:xfrm>
                <a:off x="5955" y="436"/>
                <a:ext cx="728" cy="514"/>
              </a:xfrm>
              <a:custGeom>
                <a:avLst/>
                <a:gdLst/>
                <a:ahLst/>
                <a:cxnLst>
                  <a:cxn ang="0">
                    <a:pos x="1079" y="101"/>
                  </a:cxn>
                  <a:cxn ang="0">
                    <a:pos x="1107" y="268"/>
                  </a:cxn>
                  <a:cxn ang="0">
                    <a:pos x="1135" y="434"/>
                  </a:cxn>
                  <a:cxn ang="0">
                    <a:pos x="1160" y="600"/>
                  </a:cxn>
                  <a:cxn ang="0">
                    <a:pos x="1170" y="689"/>
                  </a:cxn>
                  <a:cxn ang="0">
                    <a:pos x="1165" y="702"/>
                  </a:cxn>
                  <a:cxn ang="0">
                    <a:pos x="1136" y="717"/>
                  </a:cxn>
                  <a:cxn ang="0">
                    <a:pos x="1083" y="733"/>
                  </a:cxn>
                  <a:cxn ang="0">
                    <a:pos x="1030" y="748"/>
                  </a:cxn>
                  <a:cxn ang="0">
                    <a:pos x="978" y="763"/>
                  </a:cxn>
                  <a:cxn ang="0">
                    <a:pos x="925" y="777"/>
                  </a:cxn>
                  <a:cxn ang="0">
                    <a:pos x="874" y="792"/>
                  </a:cxn>
                  <a:cxn ang="0">
                    <a:pos x="822" y="807"/>
                  </a:cxn>
                  <a:cxn ang="0">
                    <a:pos x="769" y="823"/>
                  </a:cxn>
                  <a:cxn ang="0">
                    <a:pos x="709" y="843"/>
                  </a:cxn>
                  <a:cxn ang="0">
                    <a:pos x="642" y="864"/>
                  </a:cxn>
                  <a:cxn ang="0">
                    <a:pos x="576" y="887"/>
                  </a:cxn>
                  <a:cxn ang="0">
                    <a:pos x="511" y="911"/>
                  </a:cxn>
                  <a:cxn ang="0">
                    <a:pos x="446" y="936"/>
                  </a:cxn>
                  <a:cxn ang="0">
                    <a:pos x="382" y="961"/>
                  </a:cxn>
                  <a:cxn ang="0">
                    <a:pos x="318" y="987"/>
                  </a:cxn>
                  <a:cxn ang="0">
                    <a:pos x="254" y="1013"/>
                  </a:cxn>
                  <a:cxn ang="0">
                    <a:pos x="211" y="1028"/>
                  </a:cxn>
                  <a:cxn ang="0">
                    <a:pos x="194" y="1026"/>
                  </a:cxn>
                  <a:cxn ang="0">
                    <a:pos x="178" y="983"/>
                  </a:cxn>
                  <a:cxn ang="0">
                    <a:pos x="156" y="913"/>
                  </a:cxn>
                  <a:cxn ang="0">
                    <a:pos x="134" y="843"/>
                  </a:cxn>
                  <a:cxn ang="0">
                    <a:pos x="112" y="773"/>
                  </a:cxn>
                  <a:cxn ang="0">
                    <a:pos x="90" y="704"/>
                  </a:cxn>
                  <a:cxn ang="0">
                    <a:pos x="67" y="633"/>
                  </a:cxn>
                  <a:cxn ang="0">
                    <a:pos x="43" y="564"/>
                  </a:cxn>
                  <a:cxn ang="0">
                    <a:pos x="16" y="496"/>
                  </a:cxn>
                  <a:cxn ang="0">
                    <a:pos x="2" y="451"/>
                  </a:cxn>
                  <a:cxn ang="0">
                    <a:pos x="0" y="430"/>
                  </a:cxn>
                  <a:cxn ang="0">
                    <a:pos x="35" y="402"/>
                  </a:cxn>
                  <a:cxn ang="0">
                    <a:pos x="96" y="368"/>
                  </a:cxn>
                  <a:cxn ang="0">
                    <a:pos x="158" y="336"/>
                  </a:cxn>
                  <a:cxn ang="0">
                    <a:pos x="220" y="305"/>
                  </a:cxn>
                  <a:cxn ang="0">
                    <a:pos x="283" y="275"/>
                  </a:cxn>
                  <a:cxn ang="0">
                    <a:pos x="345" y="246"/>
                  </a:cxn>
                  <a:cxn ang="0">
                    <a:pos x="408" y="218"/>
                  </a:cxn>
                  <a:cxn ang="0">
                    <a:pos x="473" y="191"/>
                  </a:cxn>
                  <a:cxn ang="0">
                    <a:pos x="537" y="166"/>
                  </a:cxn>
                  <a:cxn ang="0">
                    <a:pos x="602" y="140"/>
                  </a:cxn>
                  <a:cxn ang="0">
                    <a:pos x="667" y="117"/>
                  </a:cxn>
                  <a:cxn ang="0">
                    <a:pos x="733" y="94"/>
                  </a:cxn>
                  <a:cxn ang="0">
                    <a:pos x="800" y="73"/>
                  </a:cxn>
                  <a:cxn ang="0">
                    <a:pos x="867" y="51"/>
                  </a:cxn>
                  <a:cxn ang="0">
                    <a:pos x="935" y="30"/>
                  </a:cxn>
                  <a:cxn ang="0">
                    <a:pos x="1003" y="10"/>
                  </a:cxn>
                  <a:cxn ang="0">
                    <a:pos x="1046" y="1"/>
                  </a:cxn>
                  <a:cxn ang="0">
                    <a:pos x="1064" y="8"/>
                  </a:cxn>
                </a:cxnLst>
                <a:rect l="0" t="0" r="r" b="b"/>
                <a:pathLst>
                  <a:path w="1173" h="1028">
                    <a:moveTo>
                      <a:pt x="1065" y="18"/>
                    </a:moveTo>
                    <a:lnTo>
                      <a:pt x="1079" y="101"/>
                    </a:lnTo>
                    <a:lnTo>
                      <a:pt x="1094" y="184"/>
                    </a:lnTo>
                    <a:lnTo>
                      <a:pt x="1107" y="268"/>
                    </a:lnTo>
                    <a:lnTo>
                      <a:pt x="1121" y="351"/>
                    </a:lnTo>
                    <a:lnTo>
                      <a:pt x="1135" y="434"/>
                    </a:lnTo>
                    <a:lnTo>
                      <a:pt x="1148" y="517"/>
                    </a:lnTo>
                    <a:lnTo>
                      <a:pt x="1160" y="600"/>
                    </a:lnTo>
                    <a:lnTo>
                      <a:pt x="1173" y="684"/>
                    </a:lnTo>
                    <a:lnTo>
                      <a:pt x="1170" y="689"/>
                    </a:lnTo>
                    <a:lnTo>
                      <a:pt x="1167" y="695"/>
                    </a:lnTo>
                    <a:lnTo>
                      <a:pt x="1165" y="702"/>
                    </a:lnTo>
                    <a:lnTo>
                      <a:pt x="1163" y="708"/>
                    </a:lnTo>
                    <a:lnTo>
                      <a:pt x="1136" y="717"/>
                    </a:lnTo>
                    <a:lnTo>
                      <a:pt x="1110" y="725"/>
                    </a:lnTo>
                    <a:lnTo>
                      <a:pt x="1083" y="733"/>
                    </a:lnTo>
                    <a:lnTo>
                      <a:pt x="1057" y="742"/>
                    </a:lnTo>
                    <a:lnTo>
                      <a:pt x="1030" y="748"/>
                    </a:lnTo>
                    <a:lnTo>
                      <a:pt x="1004" y="757"/>
                    </a:lnTo>
                    <a:lnTo>
                      <a:pt x="978" y="763"/>
                    </a:lnTo>
                    <a:lnTo>
                      <a:pt x="952" y="770"/>
                    </a:lnTo>
                    <a:lnTo>
                      <a:pt x="925" y="777"/>
                    </a:lnTo>
                    <a:lnTo>
                      <a:pt x="900" y="784"/>
                    </a:lnTo>
                    <a:lnTo>
                      <a:pt x="874" y="792"/>
                    </a:lnTo>
                    <a:lnTo>
                      <a:pt x="847" y="799"/>
                    </a:lnTo>
                    <a:lnTo>
                      <a:pt x="822" y="807"/>
                    </a:lnTo>
                    <a:lnTo>
                      <a:pt x="795" y="815"/>
                    </a:lnTo>
                    <a:lnTo>
                      <a:pt x="769" y="823"/>
                    </a:lnTo>
                    <a:lnTo>
                      <a:pt x="742" y="833"/>
                    </a:lnTo>
                    <a:lnTo>
                      <a:pt x="709" y="843"/>
                    </a:lnTo>
                    <a:lnTo>
                      <a:pt x="675" y="853"/>
                    </a:lnTo>
                    <a:lnTo>
                      <a:pt x="642" y="864"/>
                    </a:lnTo>
                    <a:lnTo>
                      <a:pt x="609" y="875"/>
                    </a:lnTo>
                    <a:lnTo>
                      <a:pt x="576" y="887"/>
                    </a:lnTo>
                    <a:lnTo>
                      <a:pt x="543" y="899"/>
                    </a:lnTo>
                    <a:lnTo>
                      <a:pt x="511" y="911"/>
                    </a:lnTo>
                    <a:lnTo>
                      <a:pt x="478" y="923"/>
                    </a:lnTo>
                    <a:lnTo>
                      <a:pt x="446" y="936"/>
                    </a:lnTo>
                    <a:lnTo>
                      <a:pt x="414" y="949"/>
                    </a:lnTo>
                    <a:lnTo>
                      <a:pt x="382" y="961"/>
                    </a:lnTo>
                    <a:lnTo>
                      <a:pt x="349" y="974"/>
                    </a:lnTo>
                    <a:lnTo>
                      <a:pt x="318" y="987"/>
                    </a:lnTo>
                    <a:lnTo>
                      <a:pt x="286" y="999"/>
                    </a:lnTo>
                    <a:lnTo>
                      <a:pt x="254" y="1013"/>
                    </a:lnTo>
                    <a:lnTo>
                      <a:pt x="222" y="1026"/>
                    </a:lnTo>
                    <a:lnTo>
                      <a:pt x="211" y="1028"/>
                    </a:lnTo>
                    <a:lnTo>
                      <a:pt x="202" y="1028"/>
                    </a:lnTo>
                    <a:lnTo>
                      <a:pt x="194" y="1026"/>
                    </a:lnTo>
                    <a:lnTo>
                      <a:pt x="189" y="1018"/>
                    </a:lnTo>
                    <a:lnTo>
                      <a:pt x="178" y="983"/>
                    </a:lnTo>
                    <a:lnTo>
                      <a:pt x="166" y="948"/>
                    </a:lnTo>
                    <a:lnTo>
                      <a:pt x="156" y="913"/>
                    </a:lnTo>
                    <a:lnTo>
                      <a:pt x="144" y="879"/>
                    </a:lnTo>
                    <a:lnTo>
                      <a:pt x="134" y="843"/>
                    </a:lnTo>
                    <a:lnTo>
                      <a:pt x="124" y="808"/>
                    </a:lnTo>
                    <a:lnTo>
                      <a:pt x="112" y="773"/>
                    </a:lnTo>
                    <a:lnTo>
                      <a:pt x="102" y="738"/>
                    </a:lnTo>
                    <a:lnTo>
                      <a:pt x="90" y="704"/>
                    </a:lnTo>
                    <a:lnTo>
                      <a:pt x="79" y="668"/>
                    </a:lnTo>
                    <a:lnTo>
                      <a:pt x="67" y="633"/>
                    </a:lnTo>
                    <a:lnTo>
                      <a:pt x="54" y="599"/>
                    </a:lnTo>
                    <a:lnTo>
                      <a:pt x="43" y="564"/>
                    </a:lnTo>
                    <a:lnTo>
                      <a:pt x="29" y="530"/>
                    </a:lnTo>
                    <a:lnTo>
                      <a:pt x="16" y="496"/>
                    </a:lnTo>
                    <a:lnTo>
                      <a:pt x="3" y="462"/>
                    </a:lnTo>
                    <a:lnTo>
                      <a:pt x="2" y="451"/>
                    </a:lnTo>
                    <a:lnTo>
                      <a:pt x="0" y="440"/>
                    </a:lnTo>
                    <a:lnTo>
                      <a:pt x="0" y="430"/>
                    </a:lnTo>
                    <a:lnTo>
                      <a:pt x="5" y="419"/>
                    </a:lnTo>
                    <a:lnTo>
                      <a:pt x="35" y="402"/>
                    </a:lnTo>
                    <a:lnTo>
                      <a:pt x="66" y="385"/>
                    </a:lnTo>
                    <a:lnTo>
                      <a:pt x="96" y="368"/>
                    </a:lnTo>
                    <a:lnTo>
                      <a:pt x="127" y="352"/>
                    </a:lnTo>
                    <a:lnTo>
                      <a:pt x="158" y="336"/>
                    </a:lnTo>
                    <a:lnTo>
                      <a:pt x="189" y="320"/>
                    </a:lnTo>
                    <a:lnTo>
                      <a:pt x="220" y="305"/>
                    </a:lnTo>
                    <a:lnTo>
                      <a:pt x="251" y="289"/>
                    </a:lnTo>
                    <a:lnTo>
                      <a:pt x="283" y="275"/>
                    </a:lnTo>
                    <a:lnTo>
                      <a:pt x="314" y="260"/>
                    </a:lnTo>
                    <a:lnTo>
                      <a:pt x="345" y="246"/>
                    </a:lnTo>
                    <a:lnTo>
                      <a:pt x="377" y="231"/>
                    </a:lnTo>
                    <a:lnTo>
                      <a:pt x="408" y="218"/>
                    </a:lnTo>
                    <a:lnTo>
                      <a:pt x="440" y="205"/>
                    </a:lnTo>
                    <a:lnTo>
                      <a:pt x="473" y="191"/>
                    </a:lnTo>
                    <a:lnTo>
                      <a:pt x="505" y="178"/>
                    </a:lnTo>
                    <a:lnTo>
                      <a:pt x="537" y="166"/>
                    </a:lnTo>
                    <a:lnTo>
                      <a:pt x="569" y="153"/>
                    </a:lnTo>
                    <a:lnTo>
                      <a:pt x="602" y="140"/>
                    </a:lnTo>
                    <a:lnTo>
                      <a:pt x="634" y="129"/>
                    </a:lnTo>
                    <a:lnTo>
                      <a:pt x="667" y="117"/>
                    </a:lnTo>
                    <a:lnTo>
                      <a:pt x="700" y="106"/>
                    </a:lnTo>
                    <a:lnTo>
                      <a:pt x="733" y="94"/>
                    </a:lnTo>
                    <a:lnTo>
                      <a:pt x="766" y="83"/>
                    </a:lnTo>
                    <a:lnTo>
                      <a:pt x="800" y="73"/>
                    </a:lnTo>
                    <a:lnTo>
                      <a:pt x="833" y="61"/>
                    </a:lnTo>
                    <a:lnTo>
                      <a:pt x="867" y="51"/>
                    </a:lnTo>
                    <a:lnTo>
                      <a:pt x="900" y="40"/>
                    </a:lnTo>
                    <a:lnTo>
                      <a:pt x="935" y="30"/>
                    </a:lnTo>
                    <a:lnTo>
                      <a:pt x="968" y="20"/>
                    </a:lnTo>
                    <a:lnTo>
                      <a:pt x="1003" y="10"/>
                    </a:lnTo>
                    <a:lnTo>
                      <a:pt x="1037" y="0"/>
                    </a:lnTo>
                    <a:lnTo>
                      <a:pt x="1046" y="1"/>
                    </a:lnTo>
                    <a:lnTo>
                      <a:pt x="1057" y="3"/>
                    </a:lnTo>
                    <a:lnTo>
                      <a:pt x="1064" y="8"/>
                    </a:lnTo>
                    <a:lnTo>
                      <a:pt x="106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08" name="Freeform 8"/>
              <p:cNvSpPr>
                <a:spLocks/>
              </p:cNvSpPr>
              <p:nvPr/>
            </p:nvSpPr>
            <p:spPr bwMode="auto">
              <a:xfrm>
                <a:off x="5975" y="457"/>
                <a:ext cx="685" cy="475"/>
              </a:xfrm>
              <a:custGeom>
                <a:avLst/>
                <a:gdLst/>
                <a:ahLst/>
                <a:cxnLst>
                  <a:cxn ang="0">
                    <a:pos x="1077" y="638"/>
                  </a:cxn>
                  <a:cxn ang="0">
                    <a:pos x="1017" y="655"/>
                  </a:cxn>
                  <a:cxn ang="0">
                    <a:pos x="957" y="673"/>
                  </a:cxn>
                  <a:cxn ang="0">
                    <a:pos x="898" y="692"/>
                  </a:cxn>
                  <a:cxn ang="0">
                    <a:pos x="838" y="710"/>
                  </a:cxn>
                  <a:cxn ang="0">
                    <a:pos x="780" y="730"/>
                  </a:cxn>
                  <a:cxn ang="0">
                    <a:pos x="721" y="749"/>
                  </a:cxn>
                  <a:cxn ang="0">
                    <a:pos x="662" y="770"/>
                  </a:cxn>
                  <a:cxn ang="0">
                    <a:pos x="604" y="791"/>
                  </a:cxn>
                  <a:cxn ang="0">
                    <a:pos x="546" y="811"/>
                  </a:cxn>
                  <a:cxn ang="0">
                    <a:pos x="488" y="832"/>
                  </a:cxn>
                  <a:cxn ang="0">
                    <a:pos x="429" y="854"/>
                  </a:cxn>
                  <a:cxn ang="0">
                    <a:pos x="372" y="875"/>
                  </a:cxn>
                  <a:cxn ang="0">
                    <a:pos x="313" y="897"/>
                  </a:cxn>
                  <a:cxn ang="0">
                    <a:pos x="255" y="917"/>
                  </a:cxn>
                  <a:cxn ang="0">
                    <a:pos x="197" y="939"/>
                  </a:cxn>
                  <a:cxn ang="0">
                    <a:pos x="148" y="880"/>
                  </a:cxn>
                  <a:cxn ang="0">
                    <a:pos x="107" y="745"/>
                  </a:cxn>
                  <a:cxn ang="0">
                    <a:pos x="62" y="610"/>
                  </a:cxn>
                  <a:cxn ang="0">
                    <a:pos x="19" y="472"/>
                  </a:cxn>
                  <a:cxn ang="0">
                    <a:pos x="28" y="382"/>
                  </a:cxn>
                  <a:cxn ang="0">
                    <a:pos x="86" y="347"/>
                  </a:cxn>
                  <a:cxn ang="0">
                    <a:pos x="144" y="314"/>
                  </a:cxn>
                  <a:cxn ang="0">
                    <a:pos x="202" y="283"/>
                  </a:cxn>
                  <a:cxn ang="0">
                    <a:pos x="262" y="253"/>
                  </a:cxn>
                  <a:cxn ang="0">
                    <a:pos x="323" y="225"/>
                  </a:cxn>
                  <a:cxn ang="0">
                    <a:pos x="384" y="200"/>
                  </a:cxn>
                  <a:cxn ang="0">
                    <a:pos x="445" y="175"/>
                  </a:cxn>
                  <a:cxn ang="0">
                    <a:pos x="508" y="152"/>
                  </a:cxn>
                  <a:cxn ang="0">
                    <a:pos x="571" y="129"/>
                  </a:cxn>
                  <a:cxn ang="0">
                    <a:pos x="633" y="107"/>
                  </a:cxn>
                  <a:cxn ang="0">
                    <a:pos x="697" y="87"/>
                  </a:cxn>
                  <a:cxn ang="0">
                    <a:pos x="761" y="66"/>
                  </a:cxn>
                  <a:cxn ang="0">
                    <a:pos x="824" y="47"/>
                  </a:cxn>
                  <a:cxn ang="0">
                    <a:pos x="889" y="28"/>
                  </a:cxn>
                  <a:cxn ang="0">
                    <a:pos x="952" y="9"/>
                  </a:cxn>
                  <a:cxn ang="0">
                    <a:pos x="1005" y="77"/>
                  </a:cxn>
                  <a:cxn ang="0">
                    <a:pos x="1038" y="233"/>
                  </a:cxn>
                  <a:cxn ang="0">
                    <a:pos x="1063" y="392"/>
                  </a:cxn>
                  <a:cxn ang="0">
                    <a:pos x="1091" y="551"/>
                  </a:cxn>
                </a:cxnLst>
                <a:rect l="0" t="0" r="r" b="b"/>
                <a:pathLst>
                  <a:path w="1107" h="950">
                    <a:moveTo>
                      <a:pt x="1107" y="629"/>
                    </a:moveTo>
                    <a:lnTo>
                      <a:pt x="1077" y="638"/>
                    </a:lnTo>
                    <a:lnTo>
                      <a:pt x="1047" y="647"/>
                    </a:lnTo>
                    <a:lnTo>
                      <a:pt x="1017" y="655"/>
                    </a:lnTo>
                    <a:lnTo>
                      <a:pt x="987" y="664"/>
                    </a:lnTo>
                    <a:lnTo>
                      <a:pt x="957" y="673"/>
                    </a:lnTo>
                    <a:lnTo>
                      <a:pt x="927" y="681"/>
                    </a:lnTo>
                    <a:lnTo>
                      <a:pt x="898" y="692"/>
                    </a:lnTo>
                    <a:lnTo>
                      <a:pt x="868" y="701"/>
                    </a:lnTo>
                    <a:lnTo>
                      <a:pt x="838" y="710"/>
                    </a:lnTo>
                    <a:lnTo>
                      <a:pt x="809" y="719"/>
                    </a:lnTo>
                    <a:lnTo>
                      <a:pt x="780" y="730"/>
                    </a:lnTo>
                    <a:lnTo>
                      <a:pt x="751" y="740"/>
                    </a:lnTo>
                    <a:lnTo>
                      <a:pt x="721" y="749"/>
                    </a:lnTo>
                    <a:lnTo>
                      <a:pt x="692" y="760"/>
                    </a:lnTo>
                    <a:lnTo>
                      <a:pt x="662" y="770"/>
                    </a:lnTo>
                    <a:lnTo>
                      <a:pt x="633" y="780"/>
                    </a:lnTo>
                    <a:lnTo>
                      <a:pt x="604" y="791"/>
                    </a:lnTo>
                    <a:lnTo>
                      <a:pt x="576" y="801"/>
                    </a:lnTo>
                    <a:lnTo>
                      <a:pt x="546" y="811"/>
                    </a:lnTo>
                    <a:lnTo>
                      <a:pt x="517" y="822"/>
                    </a:lnTo>
                    <a:lnTo>
                      <a:pt x="488" y="832"/>
                    </a:lnTo>
                    <a:lnTo>
                      <a:pt x="458" y="842"/>
                    </a:lnTo>
                    <a:lnTo>
                      <a:pt x="429" y="854"/>
                    </a:lnTo>
                    <a:lnTo>
                      <a:pt x="401" y="864"/>
                    </a:lnTo>
                    <a:lnTo>
                      <a:pt x="372" y="875"/>
                    </a:lnTo>
                    <a:lnTo>
                      <a:pt x="343" y="885"/>
                    </a:lnTo>
                    <a:lnTo>
                      <a:pt x="313" y="897"/>
                    </a:lnTo>
                    <a:lnTo>
                      <a:pt x="284" y="907"/>
                    </a:lnTo>
                    <a:lnTo>
                      <a:pt x="255" y="917"/>
                    </a:lnTo>
                    <a:lnTo>
                      <a:pt x="227" y="929"/>
                    </a:lnTo>
                    <a:lnTo>
                      <a:pt x="197" y="939"/>
                    </a:lnTo>
                    <a:lnTo>
                      <a:pt x="168" y="950"/>
                    </a:lnTo>
                    <a:lnTo>
                      <a:pt x="148" y="880"/>
                    </a:lnTo>
                    <a:lnTo>
                      <a:pt x="129" y="813"/>
                    </a:lnTo>
                    <a:lnTo>
                      <a:pt x="107" y="745"/>
                    </a:lnTo>
                    <a:lnTo>
                      <a:pt x="85" y="678"/>
                    </a:lnTo>
                    <a:lnTo>
                      <a:pt x="62" y="610"/>
                    </a:lnTo>
                    <a:lnTo>
                      <a:pt x="40" y="542"/>
                    </a:lnTo>
                    <a:lnTo>
                      <a:pt x="19" y="472"/>
                    </a:lnTo>
                    <a:lnTo>
                      <a:pt x="0" y="400"/>
                    </a:lnTo>
                    <a:lnTo>
                      <a:pt x="28" y="382"/>
                    </a:lnTo>
                    <a:lnTo>
                      <a:pt x="57" y="365"/>
                    </a:lnTo>
                    <a:lnTo>
                      <a:pt x="86" y="347"/>
                    </a:lnTo>
                    <a:lnTo>
                      <a:pt x="115" y="330"/>
                    </a:lnTo>
                    <a:lnTo>
                      <a:pt x="144" y="314"/>
                    </a:lnTo>
                    <a:lnTo>
                      <a:pt x="174" y="298"/>
                    </a:lnTo>
                    <a:lnTo>
                      <a:pt x="202" y="283"/>
                    </a:lnTo>
                    <a:lnTo>
                      <a:pt x="232" y="268"/>
                    </a:lnTo>
                    <a:lnTo>
                      <a:pt x="262" y="253"/>
                    </a:lnTo>
                    <a:lnTo>
                      <a:pt x="293" y="239"/>
                    </a:lnTo>
                    <a:lnTo>
                      <a:pt x="323" y="225"/>
                    </a:lnTo>
                    <a:lnTo>
                      <a:pt x="353" y="213"/>
                    </a:lnTo>
                    <a:lnTo>
                      <a:pt x="384" y="200"/>
                    </a:lnTo>
                    <a:lnTo>
                      <a:pt x="416" y="187"/>
                    </a:lnTo>
                    <a:lnTo>
                      <a:pt x="445" y="175"/>
                    </a:lnTo>
                    <a:lnTo>
                      <a:pt x="477" y="163"/>
                    </a:lnTo>
                    <a:lnTo>
                      <a:pt x="508" y="152"/>
                    </a:lnTo>
                    <a:lnTo>
                      <a:pt x="540" y="140"/>
                    </a:lnTo>
                    <a:lnTo>
                      <a:pt x="571" y="129"/>
                    </a:lnTo>
                    <a:lnTo>
                      <a:pt x="602" y="118"/>
                    </a:lnTo>
                    <a:lnTo>
                      <a:pt x="633" y="107"/>
                    </a:lnTo>
                    <a:lnTo>
                      <a:pt x="665" y="96"/>
                    </a:lnTo>
                    <a:lnTo>
                      <a:pt x="697" y="87"/>
                    </a:lnTo>
                    <a:lnTo>
                      <a:pt x="729" y="77"/>
                    </a:lnTo>
                    <a:lnTo>
                      <a:pt x="761" y="66"/>
                    </a:lnTo>
                    <a:lnTo>
                      <a:pt x="792" y="57"/>
                    </a:lnTo>
                    <a:lnTo>
                      <a:pt x="824" y="47"/>
                    </a:lnTo>
                    <a:lnTo>
                      <a:pt x="857" y="38"/>
                    </a:lnTo>
                    <a:lnTo>
                      <a:pt x="889" y="28"/>
                    </a:lnTo>
                    <a:lnTo>
                      <a:pt x="920" y="18"/>
                    </a:lnTo>
                    <a:lnTo>
                      <a:pt x="952" y="9"/>
                    </a:lnTo>
                    <a:lnTo>
                      <a:pt x="985" y="0"/>
                    </a:lnTo>
                    <a:lnTo>
                      <a:pt x="1005" y="77"/>
                    </a:lnTo>
                    <a:lnTo>
                      <a:pt x="1023" y="155"/>
                    </a:lnTo>
                    <a:lnTo>
                      <a:pt x="1038" y="233"/>
                    </a:lnTo>
                    <a:lnTo>
                      <a:pt x="1051" y="313"/>
                    </a:lnTo>
                    <a:lnTo>
                      <a:pt x="1063" y="392"/>
                    </a:lnTo>
                    <a:lnTo>
                      <a:pt x="1077" y="472"/>
                    </a:lnTo>
                    <a:lnTo>
                      <a:pt x="1091" y="551"/>
                    </a:lnTo>
                    <a:lnTo>
                      <a:pt x="1107" y="62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none" lIns="0" tIns="45720" rIns="0" bIns="45720" numCol="1" anchor="t" anchorCtr="0" compatLnSpc="1">
                <a:prstTxWarp prst="textSlantUp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09" name="Freeform 9"/>
              <p:cNvSpPr>
                <a:spLocks/>
              </p:cNvSpPr>
              <p:nvPr/>
            </p:nvSpPr>
            <p:spPr bwMode="auto">
              <a:xfrm>
                <a:off x="5905" y="874"/>
                <a:ext cx="324" cy="706"/>
              </a:xfrm>
              <a:custGeom>
                <a:avLst/>
                <a:gdLst/>
                <a:ahLst/>
                <a:cxnLst>
                  <a:cxn ang="0">
                    <a:pos x="375" y="278"/>
                  </a:cxn>
                  <a:cxn ang="0">
                    <a:pos x="426" y="255"/>
                  </a:cxn>
                  <a:cxn ang="0">
                    <a:pos x="490" y="187"/>
                  </a:cxn>
                  <a:cxn ang="0">
                    <a:pos x="539" y="91"/>
                  </a:cxn>
                  <a:cxn ang="0">
                    <a:pos x="589" y="34"/>
                  </a:cxn>
                  <a:cxn ang="0">
                    <a:pos x="644" y="0"/>
                  </a:cxn>
                  <a:cxn ang="0">
                    <a:pos x="638" y="85"/>
                  </a:cxn>
                  <a:cxn ang="0">
                    <a:pos x="559" y="359"/>
                  </a:cxn>
                  <a:cxn ang="0">
                    <a:pos x="527" y="712"/>
                  </a:cxn>
                  <a:cxn ang="0">
                    <a:pos x="573" y="895"/>
                  </a:cxn>
                  <a:cxn ang="0">
                    <a:pos x="637" y="1064"/>
                  </a:cxn>
                  <a:cxn ang="0">
                    <a:pos x="592" y="1164"/>
                  </a:cxn>
                  <a:cxn ang="0">
                    <a:pos x="565" y="1224"/>
                  </a:cxn>
                  <a:cxn ang="0">
                    <a:pos x="591" y="1232"/>
                  </a:cxn>
                  <a:cxn ang="0">
                    <a:pos x="576" y="1258"/>
                  </a:cxn>
                  <a:cxn ang="0">
                    <a:pos x="541" y="1273"/>
                  </a:cxn>
                  <a:cxn ang="0">
                    <a:pos x="482" y="1277"/>
                  </a:cxn>
                  <a:cxn ang="0">
                    <a:pos x="467" y="1238"/>
                  </a:cxn>
                  <a:cxn ang="0">
                    <a:pos x="461" y="1203"/>
                  </a:cxn>
                  <a:cxn ang="0">
                    <a:pos x="485" y="1123"/>
                  </a:cxn>
                  <a:cxn ang="0">
                    <a:pos x="475" y="1047"/>
                  </a:cxn>
                  <a:cxn ang="0">
                    <a:pos x="395" y="981"/>
                  </a:cxn>
                  <a:cxn ang="0">
                    <a:pos x="319" y="1025"/>
                  </a:cxn>
                  <a:cxn ang="0">
                    <a:pos x="254" y="1100"/>
                  </a:cxn>
                  <a:cxn ang="0">
                    <a:pos x="193" y="1179"/>
                  </a:cxn>
                  <a:cxn ang="0">
                    <a:pos x="148" y="1252"/>
                  </a:cxn>
                  <a:cxn ang="0">
                    <a:pos x="95" y="1300"/>
                  </a:cxn>
                  <a:cxn ang="0">
                    <a:pos x="94" y="1343"/>
                  </a:cxn>
                  <a:cxn ang="0">
                    <a:pos x="62" y="1382"/>
                  </a:cxn>
                  <a:cxn ang="0">
                    <a:pos x="16" y="1412"/>
                  </a:cxn>
                  <a:cxn ang="0">
                    <a:pos x="14" y="1363"/>
                  </a:cxn>
                  <a:cxn ang="0">
                    <a:pos x="35" y="1324"/>
                  </a:cxn>
                  <a:cxn ang="0">
                    <a:pos x="46" y="1301"/>
                  </a:cxn>
                  <a:cxn ang="0">
                    <a:pos x="61" y="1249"/>
                  </a:cxn>
                  <a:cxn ang="0">
                    <a:pos x="96" y="1164"/>
                  </a:cxn>
                  <a:cxn ang="0">
                    <a:pos x="152" y="977"/>
                  </a:cxn>
                  <a:cxn ang="0">
                    <a:pos x="167" y="804"/>
                  </a:cxn>
                  <a:cxn ang="0">
                    <a:pos x="101" y="659"/>
                  </a:cxn>
                  <a:cxn ang="0">
                    <a:pos x="37" y="511"/>
                  </a:cxn>
                  <a:cxn ang="0">
                    <a:pos x="69" y="442"/>
                  </a:cxn>
                  <a:cxn ang="0">
                    <a:pos x="74" y="378"/>
                  </a:cxn>
                  <a:cxn ang="0">
                    <a:pos x="44" y="340"/>
                  </a:cxn>
                  <a:cxn ang="0">
                    <a:pos x="14" y="262"/>
                  </a:cxn>
                  <a:cxn ang="0">
                    <a:pos x="60" y="191"/>
                  </a:cxn>
                  <a:cxn ang="0">
                    <a:pos x="91" y="171"/>
                  </a:cxn>
                  <a:cxn ang="0">
                    <a:pos x="124" y="184"/>
                  </a:cxn>
                  <a:cxn ang="0">
                    <a:pos x="130" y="143"/>
                  </a:cxn>
                  <a:cxn ang="0">
                    <a:pos x="148" y="160"/>
                  </a:cxn>
                  <a:cxn ang="0">
                    <a:pos x="197" y="214"/>
                  </a:cxn>
                  <a:cxn ang="0">
                    <a:pos x="204" y="243"/>
                  </a:cxn>
                  <a:cxn ang="0">
                    <a:pos x="240" y="249"/>
                  </a:cxn>
                  <a:cxn ang="0">
                    <a:pos x="271" y="177"/>
                  </a:cxn>
                  <a:cxn ang="0">
                    <a:pos x="292" y="74"/>
                  </a:cxn>
                  <a:cxn ang="0">
                    <a:pos x="322" y="22"/>
                  </a:cxn>
                  <a:cxn ang="0">
                    <a:pos x="345" y="28"/>
                  </a:cxn>
                  <a:cxn ang="0">
                    <a:pos x="363" y="30"/>
                  </a:cxn>
                  <a:cxn ang="0">
                    <a:pos x="405" y="27"/>
                  </a:cxn>
                  <a:cxn ang="0">
                    <a:pos x="410" y="42"/>
                  </a:cxn>
                  <a:cxn ang="0">
                    <a:pos x="414" y="53"/>
                  </a:cxn>
                  <a:cxn ang="0">
                    <a:pos x="408" y="92"/>
                  </a:cxn>
                  <a:cxn ang="0">
                    <a:pos x="382" y="156"/>
                  </a:cxn>
                </a:cxnLst>
                <a:rect l="0" t="0" r="r" b="b"/>
                <a:pathLst>
                  <a:path w="649" h="1413">
                    <a:moveTo>
                      <a:pt x="382" y="156"/>
                    </a:moveTo>
                    <a:lnTo>
                      <a:pt x="369" y="196"/>
                    </a:lnTo>
                    <a:lnTo>
                      <a:pt x="370" y="221"/>
                    </a:lnTo>
                    <a:lnTo>
                      <a:pt x="374" y="250"/>
                    </a:lnTo>
                    <a:lnTo>
                      <a:pt x="375" y="278"/>
                    </a:lnTo>
                    <a:lnTo>
                      <a:pt x="375" y="304"/>
                    </a:lnTo>
                    <a:lnTo>
                      <a:pt x="388" y="291"/>
                    </a:lnTo>
                    <a:lnTo>
                      <a:pt x="401" y="280"/>
                    </a:lnTo>
                    <a:lnTo>
                      <a:pt x="414" y="267"/>
                    </a:lnTo>
                    <a:lnTo>
                      <a:pt x="426" y="255"/>
                    </a:lnTo>
                    <a:lnTo>
                      <a:pt x="439" y="243"/>
                    </a:lnTo>
                    <a:lnTo>
                      <a:pt x="453" y="232"/>
                    </a:lnTo>
                    <a:lnTo>
                      <a:pt x="468" y="220"/>
                    </a:lnTo>
                    <a:lnTo>
                      <a:pt x="483" y="209"/>
                    </a:lnTo>
                    <a:lnTo>
                      <a:pt x="490" y="187"/>
                    </a:lnTo>
                    <a:lnTo>
                      <a:pt x="498" y="166"/>
                    </a:lnTo>
                    <a:lnTo>
                      <a:pt x="507" y="146"/>
                    </a:lnTo>
                    <a:lnTo>
                      <a:pt x="517" y="128"/>
                    </a:lnTo>
                    <a:lnTo>
                      <a:pt x="528" y="110"/>
                    </a:lnTo>
                    <a:lnTo>
                      <a:pt x="539" y="91"/>
                    </a:lnTo>
                    <a:lnTo>
                      <a:pt x="552" y="73"/>
                    </a:lnTo>
                    <a:lnTo>
                      <a:pt x="565" y="55"/>
                    </a:lnTo>
                    <a:lnTo>
                      <a:pt x="568" y="50"/>
                    </a:lnTo>
                    <a:lnTo>
                      <a:pt x="577" y="42"/>
                    </a:lnTo>
                    <a:lnTo>
                      <a:pt x="589" y="34"/>
                    </a:lnTo>
                    <a:lnTo>
                      <a:pt x="602" y="24"/>
                    </a:lnTo>
                    <a:lnTo>
                      <a:pt x="615" y="16"/>
                    </a:lnTo>
                    <a:lnTo>
                      <a:pt x="628" y="9"/>
                    </a:lnTo>
                    <a:lnTo>
                      <a:pt x="638" y="4"/>
                    </a:lnTo>
                    <a:lnTo>
                      <a:pt x="644" y="0"/>
                    </a:lnTo>
                    <a:lnTo>
                      <a:pt x="649" y="6"/>
                    </a:lnTo>
                    <a:lnTo>
                      <a:pt x="649" y="13"/>
                    </a:lnTo>
                    <a:lnTo>
                      <a:pt x="647" y="21"/>
                    </a:lnTo>
                    <a:lnTo>
                      <a:pt x="647" y="28"/>
                    </a:lnTo>
                    <a:lnTo>
                      <a:pt x="638" y="85"/>
                    </a:lnTo>
                    <a:lnTo>
                      <a:pt x="627" y="142"/>
                    </a:lnTo>
                    <a:lnTo>
                      <a:pt x="614" y="198"/>
                    </a:lnTo>
                    <a:lnTo>
                      <a:pt x="598" y="253"/>
                    </a:lnTo>
                    <a:lnTo>
                      <a:pt x="580" y="308"/>
                    </a:lnTo>
                    <a:lnTo>
                      <a:pt x="559" y="359"/>
                    </a:lnTo>
                    <a:lnTo>
                      <a:pt x="536" y="411"/>
                    </a:lnTo>
                    <a:lnTo>
                      <a:pt x="511" y="461"/>
                    </a:lnTo>
                    <a:lnTo>
                      <a:pt x="520" y="544"/>
                    </a:lnTo>
                    <a:lnTo>
                      <a:pt x="524" y="628"/>
                    </a:lnTo>
                    <a:lnTo>
                      <a:pt x="527" y="712"/>
                    </a:lnTo>
                    <a:lnTo>
                      <a:pt x="529" y="794"/>
                    </a:lnTo>
                    <a:lnTo>
                      <a:pt x="527" y="797"/>
                    </a:lnTo>
                    <a:lnTo>
                      <a:pt x="543" y="829"/>
                    </a:lnTo>
                    <a:lnTo>
                      <a:pt x="558" y="861"/>
                    </a:lnTo>
                    <a:lnTo>
                      <a:pt x="573" y="895"/>
                    </a:lnTo>
                    <a:lnTo>
                      <a:pt x="588" y="928"/>
                    </a:lnTo>
                    <a:lnTo>
                      <a:pt x="602" y="962"/>
                    </a:lnTo>
                    <a:lnTo>
                      <a:pt x="614" y="995"/>
                    </a:lnTo>
                    <a:lnTo>
                      <a:pt x="627" y="1030"/>
                    </a:lnTo>
                    <a:lnTo>
                      <a:pt x="637" y="1064"/>
                    </a:lnTo>
                    <a:lnTo>
                      <a:pt x="633" y="1086"/>
                    </a:lnTo>
                    <a:lnTo>
                      <a:pt x="625" y="1107"/>
                    </a:lnTo>
                    <a:lnTo>
                      <a:pt x="615" y="1126"/>
                    </a:lnTo>
                    <a:lnTo>
                      <a:pt x="605" y="1146"/>
                    </a:lnTo>
                    <a:lnTo>
                      <a:pt x="592" y="1164"/>
                    </a:lnTo>
                    <a:lnTo>
                      <a:pt x="580" y="1183"/>
                    </a:lnTo>
                    <a:lnTo>
                      <a:pt x="567" y="1201"/>
                    </a:lnTo>
                    <a:lnTo>
                      <a:pt x="554" y="1220"/>
                    </a:lnTo>
                    <a:lnTo>
                      <a:pt x="559" y="1222"/>
                    </a:lnTo>
                    <a:lnTo>
                      <a:pt x="565" y="1224"/>
                    </a:lnTo>
                    <a:lnTo>
                      <a:pt x="569" y="1225"/>
                    </a:lnTo>
                    <a:lnTo>
                      <a:pt x="575" y="1226"/>
                    </a:lnTo>
                    <a:lnTo>
                      <a:pt x="581" y="1228"/>
                    </a:lnTo>
                    <a:lnTo>
                      <a:pt x="587" y="1230"/>
                    </a:lnTo>
                    <a:lnTo>
                      <a:pt x="591" y="1232"/>
                    </a:lnTo>
                    <a:lnTo>
                      <a:pt x="595" y="1237"/>
                    </a:lnTo>
                    <a:lnTo>
                      <a:pt x="591" y="1244"/>
                    </a:lnTo>
                    <a:lnTo>
                      <a:pt x="588" y="1249"/>
                    </a:lnTo>
                    <a:lnTo>
                      <a:pt x="582" y="1254"/>
                    </a:lnTo>
                    <a:lnTo>
                      <a:pt x="576" y="1258"/>
                    </a:lnTo>
                    <a:lnTo>
                      <a:pt x="569" y="1260"/>
                    </a:lnTo>
                    <a:lnTo>
                      <a:pt x="564" y="1263"/>
                    </a:lnTo>
                    <a:lnTo>
                      <a:pt x="557" y="1267"/>
                    </a:lnTo>
                    <a:lnTo>
                      <a:pt x="551" y="1270"/>
                    </a:lnTo>
                    <a:lnTo>
                      <a:pt x="541" y="1273"/>
                    </a:lnTo>
                    <a:lnTo>
                      <a:pt x="529" y="1275"/>
                    </a:lnTo>
                    <a:lnTo>
                      <a:pt x="517" y="1277"/>
                    </a:lnTo>
                    <a:lnTo>
                      <a:pt x="505" y="1278"/>
                    </a:lnTo>
                    <a:lnTo>
                      <a:pt x="493" y="1278"/>
                    </a:lnTo>
                    <a:lnTo>
                      <a:pt x="482" y="1277"/>
                    </a:lnTo>
                    <a:lnTo>
                      <a:pt x="471" y="1273"/>
                    </a:lnTo>
                    <a:lnTo>
                      <a:pt x="462" y="1266"/>
                    </a:lnTo>
                    <a:lnTo>
                      <a:pt x="461" y="1256"/>
                    </a:lnTo>
                    <a:lnTo>
                      <a:pt x="462" y="1247"/>
                    </a:lnTo>
                    <a:lnTo>
                      <a:pt x="467" y="1238"/>
                    </a:lnTo>
                    <a:lnTo>
                      <a:pt x="470" y="1229"/>
                    </a:lnTo>
                    <a:lnTo>
                      <a:pt x="474" y="1221"/>
                    </a:lnTo>
                    <a:lnTo>
                      <a:pt x="475" y="1214"/>
                    </a:lnTo>
                    <a:lnTo>
                      <a:pt x="470" y="1208"/>
                    </a:lnTo>
                    <a:lnTo>
                      <a:pt x="461" y="1203"/>
                    </a:lnTo>
                    <a:lnTo>
                      <a:pt x="465" y="1187"/>
                    </a:lnTo>
                    <a:lnTo>
                      <a:pt x="469" y="1171"/>
                    </a:lnTo>
                    <a:lnTo>
                      <a:pt x="474" y="1155"/>
                    </a:lnTo>
                    <a:lnTo>
                      <a:pt x="479" y="1139"/>
                    </a:lnTo>
                    <a:lnTo>
                      <a:pt x="485" y="1123"/>
                    </a:lnTo>
                    <a:lnTo>
                      <a:pt x="491" y="1107"/>
                    </a:lnTo>
                    <a:lnTo>
                      <a:pt x="497" y="1091"/>
                    </a:lnTo>
                    <a:lnTo>
                      <a:pt x="503" y="1074"/>
                    </a:lnTo>
                    <a:lnTo>
                      <a:pt x="489" y="1061"/>
                    </a:lnTo>
                    <a:lnTo>
                      <a:pt x="475" y="1047"/>
                    </a:lnTo>
                    <a:lnTo>
                      <a:pt x="460" y="1033"/>
                    </a:lnTo>
                    <a:lnTo>
                      <a:pt x="444" y="1019"/>
                    </a:lnTo>
                    <a:lnTo>
                      <a:pt x="428" y="1007"/>
                    </a:lnTo>
                    <a:lnTo>
                      <a:pt x="412" y="994"/>
                    </a:lnTo>
                    <a:lnTo>
                      <a:pt x="395" y="981"/>
                    </a:lnTo>
                    <a:lnTo>
                      <a:pt x="379" y="969"/>
                    </a:lnTo>
                    <a:lnTo>
                      <a:pt x="363" y="982"/>
                    </a:lnTo>
                    <a:lnTo>
                      <a:pt x="348" y="996"/>
                    </a:lnTo>
                    <a:lnTo>
                      <a:pt x="333" y="1010"/>
                    </a:lnTo>
                    <a:lnTo>
                      <a:pt x="319" y="1025"/>
                    </a:lnTo>
                    <a:lnTo>
                      <a:pt x="306" y="1039"/>
                    </a:lnTo>
                    <a:lnTo>
                      <a:pt x="292" y="1054"/>
                    </a:lnTo>
                    <a:lnTo>
                      <a:pt x="279" y="1070"/>
                    </a:lnTo>
                    <a:lnTo>
                      <a:pt x="266" y="1085"/>
                    </a:lnTo>
                    <a:lnTo>
                      <a:pt x="254" y="1100"/>
                    </a:lnTo>
                    <a:lnTo>
                      <a:pt x="241" y="1116"/>
                    </a:lnTo>
                    <a:lnTo>
                      <a:pt x="228" y="1131"/>
                    </a:lnTo>
                    <a:lnTo>
                      <a:pt x="217" y="1147"/>
                    </a:lnTo>
                    <a:lnTo>
                      <a:pt x="204" y="1163"/>
                    </a:lnTo>
                    <a:lnTo>
                      <a:pt x="193" y="1179"/>
                    </a:lnTo>
                    <a:lnTo>
                      <a:pt x="180" y="1194"/>
                    </a:lnTo>
                    <a:lnTo>
                      <a:pt x="168" y="1210"/>
                    </a:lnTo>
                    <a:lnTo>
                      <a:pt x="159" y="1223"/>
                    </a:lnTo>
                    <a:lnTo>
                      <a:pt x="153" y="1237"/>
                    </a:lnTo>
                    <a:lnTo>
                      <a:pt x="148" y="1252"/>
                    </a:lnTo>
                    <a:lnTo>
                      <a:pt x="141" y="1267"/>
                    </a:lnTo>
                    <a:lnTo>
                      <a:pt x="134" y="1279"/>
                    </a:lnTo>
                    <a:lnTo>
                      <a:pt x="125" y="1291"/>
                    </a:lnTo>
                    <a:lnTo>
                      <a:pt x="112" y="1298"/>
                    </a:lnTo>
                    <a:lnTo>
                      <a:pt x="95" y="1300"/>
                    </a:lnTo>
                    <a:lnTo>
                      <a:pt x="102" y="1309"/>
                    </a:lnTo>
                    <a:lnTo>
                      <a:pt x="104" y="1317"/>
                    </a:lnTo>
                    <a:lnTo>
                      <a:pt x="103" y="1327"/>
                    </a:lnTo>
                    <a:lnTo>
                      <a:pt x="98" y="1335"/>
                    </a:lnTo>
                    <a:lnTo>
                      <a:pt x="94" y="1343"/>
                    </a:lnTo>
                    <a:lnTo>
                      <a:pt x="87" y="1350"/>
                    </a:lnTo>
                    <a:lnTo>
                      <a:pt x="82" y="1358"/>
                    </a:lnTo>
                    <a:lnTo>
                      <a:pt x="77" y="1365"/>
                    </a:lnTo>
                    <a:lnTo>
                      <a:pt x="71" y="1373"/>
                    </a:lnTo>
                    <a:lnTo>
                      <a:pt x="62" y="1382"/>
                    </a:lnTo>
                    <a:lnTo>
                      <a:pt x="54" y="1390"/>
                    </a:lnTo>
                    <a:lnTo>
                      <a:pt x="45" y="1397"/>
                    </a:lnTo>
                    <a:lnTo>
                      <a:pt x="37" y="1404"/>
                    </a:lnTo>
                    <a:lnTo>
                      <a:pt x="27" y="1408"/>
                    </a:lnTo>
                    <a:lnTo>
                      <a:pt x="16" y="1412"/>
                    </a:lnTo>
                    <a:lnTo>
                      <a:pt x="6" y="1413"/>
                    </a:lnTo>
                    <a:lnTo>
                      <a:pt x="0" y="1400"/>
                    </a:lnTo>
                    <a:lnTo>
                      <a:pt x="3" y="1388"/>
                    </a:lnTo>
                    <a:lnTo>
                      <a:pt x="8" y="1376"/>
                    </a:lnTo>
                    <a:lnTo>
                      <a:pt x="14" y="1363"/>
                    </a:lnTo>
                    <a:lnTo>
                      <a:pt x="18" y="1355"/>
                    </a:lnTo>
                    <a:lnTo>
                      <a:pt x="21" y="1347"/>
                    </a:lnTo>
                    <a:lnTo>
                      <a:pt x="26" y="1339"/>
                    </a:lnTo>
                    <a:lnTo>
                      <a:pt x="30" y="1331"/>
                    </a:lnTo>
                    <a:lnTo>
                      <a:pt x="35" y="1324"/>
                    </a:lnTo>
                    <a:lnTo>
                      <a:pt x="39" y="1316"/>
                    </a:lnTo>
                    <a:lnTo>
                      <a:pt x="44" y="1309"/>
                    </a:lnTo>
                    <a:lnTo>
                      <a:pt x="50" y="1302"/>
                    </a:lnTo>
                    <a:lnTo>
                      <a:pt x="48" y="1301"/>
                    </a:lnTo>
                    <a:lnTo>
                      <a:pt x="46" y="1301"/>
                    </a:lnTo>
                    <a:lnTo>
                      <a:pt x="44" y="1301"/>
                    </a:lnTo>
                    <a:lnTo>
                      <a:pt x="42" y="1300"/>
                    </a:lnTo>
                    <a:lnTo>
                      <a:pt x="48" y="1284"/>
                    </a:lnTo>
                    <a:lnTo>
                      <a:pt x="54" y="1267"/>
                    </a:lnTo>
                    <a:lnTo>
                      <a:pt x="61" y="1249"/>
                    </a:lnTo>
                    <a:lnTo>
                      <a:pt x="68" y="1232"/>
                    </a:lnTo>
                    <a:lnTo>
                      <a:pt x="75" y="1215"/>
                    </a:lnTo>
                    <a:lnTo>
                      <a:pt x="82" y="1199"/>
                    </a:lnTo>
                    <a:lnTo>
                      <a:pt x="89" y="1182"/>
                    </a:lnTo>
                    <a:lnTo>
                      <a:pt x="96" y="1164"/>
                    </a:lnTo>
                    <a:lnTo>
                      <a:pt x="105" y="1126"/>
                    </a:lnTo>
                    <a:lnTo>
                      <a:pt x="117" y="1088"/>
                    </a:lnTo>
                    <a:lnTo>
                      <a:pt x="128" y="1050"/>
                    </a:lnTo>
                    <a:lnTo>
                      <a:pt x="141" y="1013"/>
                    </a:lnTo>
                    <a:lnTo>
                      <a:pt x="152" y="977"/>
                    </a:lnTo>
                    <a:lnTo>
                      <a:pt x="165" y="940"/>
                    </a:lnTo>
                    <a:lnTo>
                      <a:pt x="177" y="902"/>
                    </a:lnTo>
                    <a:lnTo>
                      <a:pt x="187" y="864"/>
                    </a:lnTo>
                    <a:lnTo>
                      <a:pt x="173" y="836"/>
                    </a:lnTo>
                    <a:lnTo>
                      <a:pt x="167" y="804"/>
                    </a:lnTo>
                    <a:lnTo>
                      <a:pt x="165" y="770"/>
                    </a:lnTo>
                    <a:lnTo>
                      <a:pt x="164" y="738"/>
                    </a:lnTo>
                    <a:lnTo>
                      <a:pt x="145" y="711"/>
                    </a:lnTo>
                    <a:lnTo>
                      <a:pt x="124" y="684"/>
                    </a:lnTo>
                    <a:lnTo>
                      <a:pt x="101" y="659"/>
                    </a:lnTo>
                    <a:lnTo>
                      <a:pt x="79" y="633"/>
                    </a:lnTo>
                    <a:lnTo>
                      <a:pt x="60" y="607"/>
                    </a:lnTo>
                    <a:lnTo>
                      <a:pt x="45" y="578"/>
                    </a:lnTo>
                    <a:lnTo>
                      <a:pt x="37" y="547"/>
                    </a:lnTo>
                    <a:lnTo>
                      <a:pt x="37" y="511"/>
                    </a:lnTo>
                    <a:lnTo>
                      <a:pt x="42" y="498"/>
                    </a:lnTo>
                    <a:lnTo>
                      <a:pt x="48" y="483"/>
                    </a:lnTo>
                    <a:lnTo>
                      <a:pt x="54" y="469"/>
                    </a:lnTo>
                    <a:lnTo>
                      <a:pt x="61" y="456"/>
                    </a:lnTo>
                    <a:lnTo>
                      <a:pt x="69" y="442"/>
                    </a:lnTo>
                    <a:lnTo>
                      <a:pt x="79" y="431"/>
                    </a:lnTo>
                    <a:lnTo>
                      <a:pt x="88" y="418"/>
                    </a:lnTo>
                    <a:lnTo>
                      <a:pt x="99" y="408"/>
                    </a:lnTo>
                    <a:lnTo>
                      <a:pt x="74" y="388"/>
                    </a:lnTo>
                    <a:lnTo>
                      <a:pt x="74" y="378"/>
                    </a:lnTo>
                    <a:lnTo>
                      <a:pt x="72" y="369"/>
                    </a:lnTo>
                    <a:lnTo>
                      <a:pt x="67" y="361"/>
                    </a:lnTo>
                    <a:lnTo>
                      <a:pt x="60" y="354"/>
                    </a:lnTo>
                    <a:lnTo>
                      <a:pt x="52" y="347"/>
                    </a:lnTo>
                    <a:lnTo>
                      <a:pt x="44" y="340"/>
                    </a:lnTo>
                    <a:lnTo>
                      <a:pt x="37" y="333"/>
                    </a:lnTo>
                    <a:lnTo>
                      <a:pt x="30" y="326"/>
                    </a:lnTo>
                    <a:lnTo>
                      <a:pt x="8" y="295"/>
                    </a:lnTo>
                    <a:lnTo>
                      <a:pt x="9" y="278"/>
                    </a:lnTo>
                    <a:lnTo>
                      <a:pt x="14" y="262"/>
                    </a:lnTo>
                    <a:lnTo>
                      <a:pt x="20" y="245"/>
                    </a:lnTo>
                    <a:lnTo>
                      <a:pt x="28" y="230"/>
                    </a:lnTo>
                    <a:lnTo>
                      <a:pt x="37" y="217"/>
                    </a:lnTo>
                    <a:lnTo>
                      <a:pt x="48" y="204"/>
                    </a:lnTo>
                    <a:lnTo>
                      <a:pt x="60" y="191"/>
                    </a:lnTo>
                    <a:lnTo>
                      <a:pt x="73" y="180"/>
                    </a:lnTo>
                    <a:lnTo>
                      <a:pt x="77" y="177"/>
                    </a:lnTo>
                    <a:lnTo>
                      <a:pt x="82" y="175"/>
                    </a:lnTo>
                    <a:lnTo>
                      <a:pt x="87" y="173"/>
                    </a:lnTo>
                    <a:lnTo>
                      <a:pt x="91" y="171"/>
                    </a:lnTo>
                    <a:lnTo>
                      <a:pt x="96" y="168"/>
                    </a:lnTo>
                    <a:lnTo>
                      <a:pt x="101" y="168"/>
                    </a:lnTo>
                    <a:lnTo>
                      <a:pt x="105" y="168"/>
                    </a:lnTo>
                    <a:lnTo>
                      <a:pt x="110" y="169"/>
                    </a:lnTo>
                    <a:lnTo>
                      <a:pt x="124" y="184"/>
                    </a:lnTo>
                    <a:lnTo>
                      <a:pt x="128" y="149"/>
                    </a:lnTo>
                    <a:lnTo>
                      <a:pt x="128" y="148"/>
                    </a:lnTo>
                    <a:lnTo>
                      <a:pt x="129" y="146"/>
                    </a:lnTo>
                    <a:lnTo>
                      <a:pt x="129" y="144"/>
                    </a:lnTo>
                    <a:lnTo>
                      <a:pt x="130" y="143"/>
                    </a:lnTo>
                    <a:lnTo>
                      <a:pt x="134" y="144"/>
                    </a:lnTo>
                    <a:lnTo>
                      <a:pt x="139" y="145"/>
                    </a:lnTo>
                    <a:lnTo>
                      <a:pt x="141" y="148"/>
                    </a:lnTo>
                    <a:lnTo>
                      <a:pt x="143" y="151"/>
                    </a:lnTo>
                    <a:lnTo>
                      <a:pt x="148" y="160"/>
                    </a:lnTo>
                    <a:lnTo>
                      <a:pt x="156" y="167"/>
                    </a:lnTo>
                    <a:lnTo>
                      <a:pt x="163" y="173"/>
                    </a:lnTo>
                    <a:lnTo>
                      <a:pt x="171" y="180"/>
                    </a:lnTo>
                    <a:lnTo>
                      <a:pt x="193" y="212"/>
                    </a:lnTo>
                    <a:lnTo>
                      <a:pt x="197" y="214"/>
                    </a:lnTo>
                    <a:lnTo>
                      <a:pt x="200" y="219"/>
                    </a:lnTo>
                    <a:lnTo>
                      <a:pt x="200" y="226"/>
                    </a:lnTo>
                    <a:lnTo>
                      <a:pt x="201" y="233"/>
                    </a:lnTo>
                    <a:lnTo>
                      <a:pt x="200" y="240"/>
                    </a:lnTo>
                    <a:lnTo>
                      <a:pt x="204" y="243"/>
                    </a:lnTo>
                    <a:lnTo>
                      <a:pt x="210" y="248"/>
                    </a:lnTo>
                    <a:lnTo>
                      <a:pt x="213" y="253"/>
                    </a:lnTo>
                    <a:lnTo>
                      <a:pt x="231" y="278"/>
                    </a:lnTo>
                    <a:lnTo>
                      <a:pt x="235" y="263"/>
                    </a:lnTo>
                    <a:lnTo>
                      <a:pt x="240" y="249"/>
                    </a:lnTo>
                    <a:lnTo>
                      <a:pt x="244" y="234"/>
                    </a:lnTo>
                    <a:lnTo>
                      <a:pt x="250" y="219"/>
                    </a:lnTo>
                    <a:lnTo>
                      <a:pt x="256" y="204"/>
                    </a:lnTo>
                    <a:lnTo>
                      <a:pt x="263" y="190"/>
                    </a:lnTo>
                    <a:lnTo>
                      <a:pt x="271" y="177"/>
                    </a:lnTo>
                    <a:lnTo>
                      <a:pt x="280" y="165"/>
                    </a:lnTo>
                    <a:lnTo>
                      <a:pt x="277" y="141"/>
                    </a:lnTo>
                    <a:lnTo>
                      <a:pt x="279" y="118"/>
                    </a:lnTo>
                    <a:lnTo>
                      <a:pt x="285" y="96"/>
                    </a:lnTo>
                    <a:lnTo>
                      <a:pt x="292" y="74"/>
                    </a:lnTo>
                    <a:lnTo>
                      <a:pt x="299" y="57"/>
                    </a:lnTo>
                    <a:lnTo>
                      <a:pt x="304" y="43"/>
                    </a:lnTo>
                    <a:lnTo>
                      <a:pt x="311" y="34"/>
                    </a:lnTo>
                    <a:lnTo>
                      <a:pt x="316" y="27"/>
                    </a:lnTo>
                    <a:lnTo>
                      <a:pt x="322" y="22"/>
                    </a:lnTo>
                    <a:lnTo>
                      <a:pt x="326" y="19"/>
                    </a:lnTo>
                    <a:lnTo>
                      <a:pt x="330" y="17"/>
                    </a:lnTo>
                    <a:lnTo>
                      <a:pt x="333" y="17"/>
                    </a:lnTo>
                    <a:lnTo>
                      <a:pt x="339" y="21"/>
                    </a:lnTo>
                    <a:lnTo>
                      <a:pt x="345" y="28"/>
                    </a:lnTo>
                    <a:lnTo>
                      <a:pt x="349" y="36"/>
                    </a:lnTo>
                    <a:lnTo>
                      <a:pt x="350" y="39"/>
                    </a:lnTo>
                    <a:lnTo>
                      <a:pt x="352" y="38"/>
                    </a:lnTo>
                    <a:lnTo>
                      <a:pt x="355" y="34"/>
                    </a:lnTo>
                    <a:lnTo>
                      <a:pt x="363" y="30"/>
                    </a:lnTo>
                    <a:lnTo>
                      <a:pt x="376" y="25"/>
                    </a:lnTo>
                    <a:lnTo>
                      <a:pt x="384" y="24"/>
                    </a:lnTo>
                    <a:lnTo>
                      <a:pt x="392" y="24"/>
                    </a:lnTo>
                    <a:lnTo>
                      <a:pt x="399" y="25"/>
                    </a:lnTo>
                    <a:lnTo>
                      <a:pt x="405" y="27"/>
                    </a:lnTo>
                    <a:lnTo>
                      <a:pt x="409" y="29"/>
                    </a:lnTo>
                    <a:lnTo>
                      <a:pt x="413" y="32"/>
                    </a:lnTo>
                    <a:lnTo>
                      <a:pt x="414" y="35"/>
                    </a:lnTo>
                    <a:lnTo>
                      <a:pt x="414" y="37"/>
                    </a:lnTo>
                    <a:lnTo>
                      <a:pt x="410" y="42"/>
                    </a:lnTo>
                    <a:lnTo>
                      <a:pt x="409" y="47"/>
                    </a:lnTo>
                    <a:lnTo>
                      <a:pt x="407" y="52"/>
                    </a:lnTo>
                    <a:lnTo>
                      <a:pt x="407" y="54"/>
                    </a:lnTo>
                    <a:lnTo>
                      <a:pt x="409" y="54"/>
                    </a:lnTo>
                    <a:lnTo>
                      <a:pt x="414" y="53"/>
                    </a:lnTo>
                    <a:lnTo>
                      <a:pt x="417" y="55"/>
                    </a:lnTo>
                    <a:lnTo>
                      <a:pt x="418" y="60"/>
                    </a:lnTo>
                    <a:lnTo>
                      <a:pt x="416" y="67"/>
                    </a:lnTo>
                    <a:lnTo>
                      <a:pt x="413" y="77"/>
                    </a:lnTo>
                    <a:lnTo>
                      <a:pt x="408" y="92"/>
                    </a:lnTo>
                    <a:lnTo>
                      <a:pt x="402" y="107"/>
                    </a:lnTo>
                    <a:lnTo>
                      <a:pt x="397" y="123"/>
                    </a:lnTo>
                    <a:lnTo>
                      <a:pt x="391" y="137"/>
                    </a:lnTo>
                    <a:lnTo>
                      <a:pt x="385" y="149"/>
                    </a:lnTo>
                    <a:lnTo>
                      <a:pt x="382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10" name="Freeform 10"/>
              <p:cNvSpPr>
                <a:spLocks/>
              </p:cNvSpPr>
              <p:nvPr/>
            </p:nvSpPr>
            <p:spPr bwMode="auto">
              <a:xfrm>
                <a:off x="6053" y="896"/>
                <a:ext cx="49" cy="66"/>
              </a:xfrm>
              <a:custGeom>
                <a:avLst/>
                <a:gdLst/>
                <a:ahLst/>
                <a:cxnLst>
                  <a:cxn ang="0">
                    <a:pos x="97" y="1"/>
                  </a:cxn>
                  <a:cxn ang="0">
                    <a:pos x="95" y="9"/>
                  </a:cxn>
                  <a:cxn ang="0">
                    <a:pos x="92" y="16"/>
                  </a:cxn>
                  <a:cxn ang="0">
                    <a:pos x="89" y="23"/>
                  </a:cxn>
                  <a:cxn ang="0">
                    <a:pos x="84" y="29"/>
                  </a:cxn>
                  <a:cxn ang="0">
                    <a:pos x="86" y="30"/>
                  </a:cxn>
                  <a:cxn ang="0">
                    <a:pos x="88" y="30"/>
                  </a:cxn>
                  <a:cxn ang="0">
                    <a:pos x="89" y="30"/>
                  </a:cxn>
                  <a:cxn ang="0">
                    <a:pos x="91" y="30"/>
                  </a:cxn>
                  <a:cxn ang="0">
                    <a:pos x="88" y="41"/>
                  </a:cxn>
                  <a:cxn ang="0">
                    <a:pos x="86" y="54"/>
                  </a:cxn>
                  <a:cxn ang="0">
                    <a:pos x="82" y="67"/>
                  </a:cxn>
                  <a:cxn ang="0">
                    <a:pos x="80" y="79"/>
                  </a:cxn>
                  <a:cxn ang="0">
                    <a:pos x="75" y="91"/>
                  </a:cxn>
                  <a:cxn ang="0">
                    <a:pos x="69" y="103"/>
                  </a:cxn>
                  <a:cxn ang="0">
                    <a:pos x="63" y="112"/>
                  </a:cxn>
                  <a:cxn ang="0">
                    <a:pos x="52" y="120"/>
                  </a:cxn>
                  <a:cxn ang="0">
                    <a:pos x="48" y="121"/>
                  </a:cxn>
                  <a:cxn ang="0">
                    <a:pos x="43" y="123"/>
                  </a:cxn>
                  <a:cxn ang="0">
                    <a:pos x="39" y="126"/>
                  </a:cxn>
                  <a:cxn ang="0">
                    <a:pos x="35" y="128"/>
                  </a:cxn>
                  <a:cxn ang="0">
                    <a:pos x="31" y="130"/>
                  </a:cxn>
                  <a:cxn ang="0">
                    <a:pos x="27" y="131"/>
                  </a:cxn>
                  <a:cxn ang="0">
                    <a:pos x="22" y="131"/>
                  </a:cxn>
                  <a:cxn ang="0">
                    <a:pos x="18" y="129"/>
                  </a:cxn>
                  <a:cxn ang="0">
                    <a:pos x="4" y="116"/>
                  </a:cxn>
                  <a:cxn ang="0">
                    <a:pos x="0" y="98"/>
                  </a:cxn>
                  <a:cxn ang="0">
                    <a:pos x="3" y="76"/>
                  </a:cxn>
                  <a:cxn ang="0">
                    <a:pos x="4" y="56"/>
                  </a:cxn>
                  <a:cxn ang="0">
                    <a:pos x="10" y="43"/>
                  </a:cxn>
                  <a:cxn ang="0">
                    <a:pos x="16" y="29"/>
                  </a:cxn>
                  <a:cxn ang="0">
                    <a:pos x="23" y="15"/>
                  </a:cxn>
                  <a:cxn ang="0">
                    <a:pos x="31" y="1"/>
                  </a:cxn>
                  <a:cxn ang="0">
                    <a:pos x="42" y="1"/>
                  </a:cxn>
                  <a:cxn ang="0">
                    <a:pos x="43" y="8"/>
                  </a:cxn>
                  <a:cxn ang="0">
                    <a:pos x="42" y="15"/>
                  </a:cxn>
                  <a:cxn ang="0">
                    <a:pos x="41" y="21"/>
                  </a:cxn>
                  <a:cxn ang="0">
                    <a:pos x="39" y="25"/>
                  </a:cxn>
                  <a:cxn ang="0">
                    <a:pos x="45" y="20"/>
                  </a:cxn>
                  <a:cxn ang="0">
                    <a:pos x="51" y="15"/>
                  </a:cxn>
                  <a:cxn ang="0">
                    <a:pos x="58" y="9"/>
                  </a:cxn>
                  <a:cxn ang="0">
                    <a:pos x="65" y="6"/>
                  </a:cxn>
                  <a:cxn ang="0">
                    <a:pos x="72" y="2"/>
                  </a:cxn>
                  <a:cxn ang="0">
                    <a:pos x="80" y="0"/>
                  </a:cxn>
                  <a:cxn ang="0">
                    <a:pos x="88" y="0"/>
                  </a:cxn>
                  <a:cxn ang="0">
                    <a:pos x="97" y="1"/>
                  </a:cxn>
                </a:cxnLst>
                <a:rect l="0" t="0" r="r" b="b"/>
                <a:pathLst>
                  <a:path w="97" h="131">
                    <a:moveTo>
                      <a:pt x="97" y="1"/>
                    </a:moveTo>
                    <a:lnTo>
                      <a:pt x="95" y="9"/>
                    </a:lnTo>
                    <a:lnTo>
                      <a:pt x="92" y="16"/>
                    </a:lnTo>
                    <a:lnTo>
                      <a:pt x="89" y="23"/>
                    </a:lnTo>
                    <a:lnTo>
                      <a:pt x="84" y="29"/>
                    </a:lnTo>
                    <a:lnTo>
                      <a:pt x="86" y="30"/>
                    </a:lnTo>
                    <a:lnTo>
                      <a:pt x="88" y="30"/>
                    </a:lnTo>
                    <a:lnTo>
                      <a:pt x="89" y="30"/>
                    </a:lnTo>
                    <a:lnTo>
                      <a:pt x="91" y="30"/>
                    </a:lnTo>
                    <a:lnTo>
                      <a:pt x="88" y="41"/>
                    </a:lnTo>
                    <a:lnTo>
                      <a:pt x="86" y="54"/>
                    </a:lnTo>
                    <a:lnTo>
                      <a:pt x="82" y="67"/>
                    </a:lnTo>
                    <a:lnTo>
                      <a:pt x="80" y="79"/>
                    </a:lnTo>
                    <a:lnTo>
                      <a:pt x="75" y="91"/>
                    </a:lnTo>
                    <a:lnTo>
                      <a:pt x="69" y="103"/>
                    </a:lnTo>
                    <a:lnTo>
                      <a:pt x="63" y="112"/>
                    </a:lnTo>
                    <a:lnTo>
                      <a:pt x="52" y="120"/>
                    </a:lnTo>
                    <a:lnTo>
                      <a:pt x="48" y="121"/>
                    </a:lnTo>
                    <a:lnTo>
                      <a:pt x="43" y="123"/>
                    </a:lnTo>
                    <a:lnTo>
                      <a:pt x="39" y="126"/>
                    </a:lnTo>
                    <a:lnTo>
                      <a:pt x="35" y="128"/>
                    </a:lnTo>
                    <a:lnTo>
                      <a:pt x="31" y="130"/>
                    </a:lnTo>
                    <a:lnTo>
                      <a:pt x="27" y="131"/>
                    </a:lnTo>
                    <a:lnTo>
                      <a:pt x="22" y="131"/>
                    </a:lnTo>
                    <a:lnTo>
                      <a:pt x="18" y="129"/>
                    </a:lnTo>
                    <a:lnTo>
                      <a:pt x="4" y="116"/>
                    </a:lnTo>
                    <a:lnTo>
                      <a:pt x="0" y="98"/>
                    </a:lnTo>
                    <a:lnTo>
                      <a:pt x="3" y="76"/>
                    </a:lnTo>
                    <a:lnTo>
                      <a:pt x="4" y="56"/>
                    </a:lnTo>
                    <a:lnTo>
                      <a:pt x="10" y="43"/>
                    </a:lnTo>
                    <a:lnTo>
                      <a:pt x="16" y="29"/>
                    </a:lnTo>
                    <a:lnTo>
                      <a:pt x="23" y="15"/>
                    </a:lnTo>
                    <a:lnTo>
                      <a:pt x="31" y="1"/>
                    </a:lnTo>
                    <a:lnTo>
                      <a:pt x="42" y="1"/>
                    </a:lnTo>
                    <a:lnTo>
                      <a:pt x="43" y="8"/>
                    </a:lnTo>
                    <a:lnTo>
                      <a:pt x="42" y="15"/>
                    </a:lnTo>
                    <a:lnTo>
                      <a:pt x="41" y="21"/>
                    </a:lnTo>
                    <a:lnTo>
                      <a:pt x="39" y="25"/>
                    </a:lnTo>
                    <a:lnTo>
                      <a:pt x="45" y="20"/>
                    </a:lnTo>
                    <a:lnTo>
                      <a:pt x="51" y="15"/>
                    </a:lnTo>
                    <a:lnTo>
                      <a:pt x="58" y="9"/>
                    </a:lnTo>
                    <a:lnTo>
                      <a:pt x="65" y="6"/>
                    </a:lnTo>
                    <a:lnTo>
                      <a:pt x="72" y="2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11" name="Freeform 11"/>
              <p:cNvSpPr>
                <a:spLocks/>
              </p:cNvSpPr>
              <p:nvPr/>
            </p:nvSpPr>
            <p:spPr bwMode="auto">
              <a:xfrm>
                <a:off x="6066" y="918"/>
                <a:ext cx="23" cy="10"/>
              </a:xfrm>
              <a:custGeom>
                <a:avLst/>
                <a:gdLst/>
                <a:ahLst/>
                <a:cxnLst>
                  <a:cxn ang="0">
                    <a:pos x="46" y="14"/>
                  </a:cxn>
                  <a:cxn ang="0">
                    <a:pos x="45" y="15"/>
                  </a:cxn>
                  <a:cxn ang="0">
                    <a:pos x="45" y="16"/>
                  </a:cxn>
                  <a:cxn ang="0">
                    <a:pos x="45" y="17"/>
                  </a:cxn>
                  <a:cxn ang="0">
                    <a:pos x="45" y="18"/>
                  </a:cxn>
                  <a:cxn ang="0">
                    <a:pos x="39" y="17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2" y="11"/>
                  </a:cxn>
                  <a:cxn ang="0">
                    <a:pos x="16" y="9"/>
                  </a:cxn>
                  <a:cxn ang="0">
                    <a:pos x="10" y="7"/>
                  </a:cxn>
                  <a:cxn ang="0">
                    <a:pos x="6" y="6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8" y="1"/>
                  </a:cxn>
                  <a:cxn ang="0">
                    <a:pos x="14" y="2"/>
                  </a:cxn>
                  <a:cxn ang="0">
                    <a:pos x="19" y="3"/>
                  </a:cxn>
                  <a:cxn ang="0">
                    <a:pos x="24" y="5"/>
                  </a:cxn>
                  <a:cxn ang="0">
                    <a:pos x="30" y="7"/>
                  </a:cxn>
                  <a:cxn ang="0">
                    <a:pos x="36" y="9"/>
                  </a:cxn>
                  <a:cxn ang="0">
                    <a:pos x="40" y="11"/>
                  </a:cxn>
                  <a:cxn ang="0">
                    <a:pos x="46" y="14"/>
                  </a:cxn>
                </a:cxnLst>
                <a:rect l="0" t="0" r="r" b="b"/>
                <a:pathLst>
                  <a:path w="46" h="18">
                    <a:moveTo>
                      <a:pt x="46" y="14"/>
                    </a:moveTo>
                    <a:lnTo>
                      <a:pt x="45" y="15"/>
                    </a:lnTo>
                    <a:lnTo>
                      <a:pt x="45" y="16"/>
                    </a:lnTo>
                    <a:lnTo>
                      <a:pt x="45" y="17"/>
                    </a:lnTo>
                    <a:lnTo>
                      <a:pt x="45" y="18"/>
                    </a:lnTo>
                    <a:lnTo>
                      <a:pt x="39" y="17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2" y="11"/>
                    </a:lnTo>
                    <a:lnTo>
                      <a:pt x="16" y="9"/>
                    </a:lnTo>
                    <a:lnTo>
                      <a:pt x="10" y="7"/>
                    </a:lnTo>
                    <a:lnTo>
                      <a:pt x="6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1"/>
                    </a:lnTo>
                    <a:lnTo>
                      <a:pt x="14" y="2"/>
                    </a:lnTo>
                    <a:lnTo>
                      <a:pt x="19" y="3"/>
                    </a:lnTo>
                    <a:lnTo>
                      <a:pt x="24" y="5"/>
                    </a:lnTo>
                    <a:lnTo>
                      <a:pt x="30" y="7"/>
                    </a:lnTo>
                    <a:lnTo>
                      <a:pt x="36" y="9"/>
                    </a:lnTo>
                    <a:lnTo>
                      <a:pt x="40" y="11"/>
                    </a:lnTo>
                    <a:lnTo>
                      <a:pt x="4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12" name="Freeform 12"/>
              <p:cNvSpPr>
                <a:spLocks/>
              </p:cNvSpPr>
              <p:nvPr/>
            </p:nvSpPr>
            <p:spPr bwMode="auto">
              <a:xfrm>
                <a:off x="6054" y="969"/>
                <a:ext cx="23" cy="81"/>
              </a:xfrm>
              <a:custGeom>
                <a:avLst/>
                <a:gdLst/>
                <a:ahLst/>
                <a:cxnLst>
                  <a:cxn ang="0">
                    <a:pos x="46" y="102"/>
                  </a:cxn>
                  <a:cxn ang="0">
                    <a:pos x="42" y="77"/>
                  </a:cxn>
                  <a:cxn ang="0">
                    <a:pos x="40" y="52"/>
                  </a:cxn>
                  <a:cxn ang="0">
                    <a:pos x="38" y="28"/>
                  </a:cxn>
                  <a:cxn ang="0">
                    <a:pos x="35" y="4"/>
                  </a:cxn>
                  <a:cxn ang="0">
                    <a:pos x="34" y="5"/>
                  </a:cxn>
                  <a:cxn ang="0">
                    <a:pos x="27" y="5"/>
                  </a:cxn>
                  <a:cxn ang="0">
                    <a:pos x="20" y="4"/>
                  </a:cxn>
                  <a:cxn ang="0">
                    <a:pos x="13" y="3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120"/>
                  </a:cxn>
                  <a:cxn ang="0">
                    <a:pos x="38" y="163"/>
                  </a:cxn>
                  <a:cxn ang="0">
                    <a:pos x="46" y="102"/>
                  </a:cxn>
                </a:cxnLst>
                <a:rect l="0" t="0" r="r" b="b"/>
                <a:pathLst>
                  <a:path w="46" h="163">
                    <a:moveTo>
                      <a:pt x="46" y="102"/>
                    </a:moveTo>
                    <a:lnTo>
                      <a:pt x="42" y="77"/>
                    </a:lnTo>
                    <a:lnTo>
                      <a:pt x="40" y="52"/>
                    </a:lnTo>
                    <a:lnTo>
                      <a:pt x="38" y="28"/>
                    </a:lnTo>
                    <a:lnTo>
                      <a:pt x="35" y="4"/>
                    </a:lnTo>
                    <a:lnTo>
                      <a:pt x="34" y="5"/>
                    </a:lnTo>
                    <a:lnTo>
                      <a:pt x="27" y="5"/>
                    </a:lnTo>
                    <a:lnTo>
                      <a:pt x="20" y="4"/>
                    </a:lnTo>
                    <a:lnTo>
                      <a:pt x="13" y="3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20"/>
                    </a:lnTo>
                    <a:lnTo>
                      <a:pt x="38" y="163"/>
                    </a:lnTo>
                    <a:lnTo>
                      <a:pt x="46" y="102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13" name="Freeform 13"/>
              <p:cNvSpPr>
                <a:spLocks/>
              </p:cNvSpPr>
              <p:nvPr/>
            </p:nvSpPr>
            <p:spPr bwMode="auto">
              <a:xfrm>
                <a:off x="6152" y="926"/>
                <a:ext cx="61" cy="117"/>
              </a:xfrm>
              <a:custGeom>
                <a:avLst/>
                <a:gdLst/>
                <a:ahLst/>
                <a:cxnLst>
                  <a:cxn ang="0">
                    <a:pos x="43" y="234"/>
                  </a:cxn>
                  <a:cxn ang="0">
                    <a:pos x="45" y="229"/>
                  </a:cxn>
                  <a:cxn ang="0">
                    <a:pos x="48" y="226"/>
                  </a:cxn>
                  <a:cxn ang="0">
                    <a:pos x="49" y="222"/>
                  </a:cxn>
                  <a:cxn ang="0">
                    <a:pos x="51" y="219"/>
                  </a:cxn>
                  <a:cxn ang="0">
                    <a:pos x="60" y="192"/>
                  </a:cxn>
                  <a:cxn ang="0">
                    <a:pos x="70" y="165"/>
                  </a:cxn>
                  <a:cxn ang="0">
                    <a:pos x="80" y="138"/>
                  </a:cxn>
                  <a:cxn ang="0">
                    <a:pos x="90" y="110"/>
                  </a:cxn>
                  <a:cxn ang="0">
                    <a:pos x="100" y="84"/>
                  </a:cxn>
                  <a:cxn ang="0">
                    <a:pos x="109" y="56"/>
                  </a:cxn>
                  <a:cxn ang="0">
                    <a:pos x="116" y="29"/>
                  </a:cxn>
                  <a:cxn ang="0">
                    <a:pos x="121" y="0"/>
                  </a:cxn>
                  <a:cxn ang="0">
                    <a:pos x="114" y="2"/>
                  </a:cxn>
                  <a:cxn ang="0">
                    <a:pos x="108" y="5"/>
                  </a:cxn>
                  <a:cxn ang="0">
                    <a:pos x="102" y="7"/>
                  </a:cxn>
                  <a:cxn ang="0">
                    <a:pos x="95" y="10"/>
                  </a:cxn>
                  <a:cxn ang="0">
                    <a:pos x="89" y="13"/>
                  </a:cxn>
                  <a:cxn ang="0">
                    <a:pos x="83" y="16"/>
                  </a:cxn>
                  <a:cxn ang="0">
                    <a:pos x="78" y="19"/>
                  </a:cxn>
                  <a:cxn ang="0">
                    <a:pos x="72" y="24"/>
                  </a:cxn>
                  <a:cxn ang="0">
                    <a:pos x="58" y="28"/>
                  </a:cxn>
                  <a:cxn ang="0">
                    <a:pos x="47" y="33"/>
                  </a:cxn>
                  <a:cxn ang="0">
                    <a:pos x="37" y="43"/>
                  </a:cxn>
                  <a:cxn ang="0">
                    <a:pos x="29" y="53"/>
                  </a:cxn>
                  <a:cxn ang="0">
                    <a:pos x="22" y="64"/>
                  </a:cxn>
                  <a:cxn ang="0">
                    <a:pos x="17" y="77"/>
                  </a:cxn>
                  <a:cxn ang="0">
                    <a:pos x="11" y="90"/>
                  </a:cxn>
                  <a:cxn ang="0">
                    <a:pos x="5" y="102"/>
                  </a:cxn>
                  <a:cxn ang="0">
                    <a:pos x="15" y="99"/>
                  </a:cxn>
                  <a:cxn ang="0">
                    <a:pos x="17" y="100"/>
                  </a:cxn>
                  <a:cxn ang="0">
                    <a:pos x="19" y="102"/>
                  </a:cxn>
                  <a:cxn ang="0">
                    <a:pos x="19" y="104"/>
                  </a:cxn>
                  <a:cxn ang="0">
                    <a:pos x="19" y="106"/>
                  </a:cxn>
                  <a:cxn ang="0">
                    <a:pos x="14" y="109"/>
                  </a:cxn>
                  <a:cxn ang="0">
                    <a:pos x="10" y="113"/>
                  </a:cxn>
                  <a:cxn ang="0">
                    <a:pos x="5" y="117"/>
                  </a:cxn>
                  <a:cxn ang="0">
                    <a:pos x="0" y="121"/>
                  </a:cxn>
                  <a:cxn ang="0">
                    <a:pos x="43" y="234"/>
                  </a:cxn>
                </a:cxnLst>
                <a:rect l="0" t="0" r="r" b="b"/>
                <a:pathLst>
                  <a:path w="121" h="234">
                    <a:moveTo>
                      <a:pt x="43" y="234"/>
                    </a:moveTo>
                    <a:lnTo>
                      <a:pt x="45" y="229"/>
                    </a:lnTo>
                    <a:lnTo>
                      <a:pt x="48" y="226"/>
                    </a:lnTo>
                    <a:lnTo>
                      <a:pt x="49" y="222"/>
                    </a:lnTo>
                    <a:lnTo>
                      <a:pt x="51" y="219"/>
                    </a:lnTo>
                    <a:lnTo>
                      <a:pt x="60" y="192"/>
                    </a:lnTo>
                    <a:lnTo>
                      <a:pt x="70" y="165"/>
                    </a:lnTo>
                    <a:lnTo>
                      <a:pt x="80" y="138"/>
                    </a:lnTo>
                    <a:lnTo>
                      <a:pt x="90" y="110"/>
                    </a:lnTo>
                    <a:lnTo>
                      <a:pt x="100" y="84"/>
                    </a:lnTo>
                    <a:lnTo>
                      <a:pt x="109" y="56"/>
                    </a:lnTo>
                    <a:lnTo>
                      <a:pt x="116" y="29"/>
                    </a:lnTo>
                    <a:lnTo>
                      <a:pt x="121" y="0"/>
                    </a:lnTo>
                    <a:lnTo>
                      <a:pt x="114" y="2"/>
                    </a:lnTo>
                    <a:lnTo>
                      <a:pt x="108" y="5"/>
                    </a:lnTo>
                    <a:lnTo>
                      <a:pt x="102" y="7"/>
                    </a:lnTo>
                    <a:lnTo>
                      <a:pt x="95" y="10"/>
                    </a:lnTo>
                    <a:lnTo>
                      <a:pt x="89" y="13"/>
                    </a:lnTo>
                    <a:lnTo>
                      <a:pt x="83" y="16"/>
                    </a:lnTo>
                    <a:lnTo>
                      <a:pt x="78" y="19"/>
                    </a:lnTo>
                    <a:lnTo>
                      <a:pt x="72" y="24"/>
                    </a:lnTo>
                    <a:lnTo>
                      <a:pt x="58" y="28"/>
                    </a:lnTo>
                    <a:lnTo>
                      <a:pt x="47" y="33"/>
                    </a:lnTo>
                    <a:lnTo>
                      <a:pt x="37" y="43"/>
                    </a:lnTo>
                    <a:lnTo>
                      <a:pt x="29" y="53"/>
                    </a:lnTo>
                    <a:lnTo>
                      <a:pt x="22" y="64"/>
                    </a:lnTo>
                    <a:lnTo>
                      <a:pt x="17" y="77"/>
                    </a:lnTo>
                    <a:lnTo>
                      <a:pt x="11" y="90"/>
                    </a:lnTo>
                    <a:lnTo>
                      <a:pt x="5" y="102"/>
                    </a:lnTo>
                    <a:lnTo>
                      <a:pt x="15" y="99"/>
                    </a:lnTo>
                    <a:lnTo>
                      <a:pt x="17" y="100"/>
                    </a:lnTo>
                    <a:lnTo>
                      <a:pt x="19" y="102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4" y="109"/>
                    </a:lnTo>
                    <a:lnTo>
                      <a:pt x="10" y="113"/>
                    </a:lnTo>
                    <a:lnTo>
                      <a:pt x="5" y="117"/>
                    </a:lnTo>
                    <a:lnTo>
                      <a:pt x="0" y="121"/>
                    </a:lnTo>
                    <a:lnTo>
                      <a:pt x="43" y="234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14" name="Freeform 14"/>
              <p:cNvSpPr>
                <a:spLocks/>
              </p:cNvSpPr>
              <p:nvPr/>
            </p:nvSpPr>
            <p:spPr bwMode="auto">
              <a:xfrm>
                <a:off x="6000" y="966"/>
                <a:ext cx="81" cy="201"/>
              </a:xfrm>
              <a:custGeom>
                <a:avLst/>
                <a:gdLst/>
                <a:ahLst/>
                <a:cxnLst>
                  <a:cxn ang="0">
                    <a:pos x="145" y="316"/>
                  </a:cxn>
                  <a:cxn ang="0">
                    <a:pos x="149" y="311"/>
                  </a:cxn>
                  <a:cxn ang="0">
                    <a:pos x="158" y="291"/>
                  </a:cxn>
                  <a:cxn ang="0">
                    <a:pos x="162" y="206"/>
                  </a:cxn>
                  <a:cxn ang="0">
                    <a:pos x="157" y="127"/>
                  </a:cxn>
                  <a:cxn ang="0">
                    <a:pos x="156" y="119"/>
                  </a:cxn>
                  <a:cxn ang="0">
                    <a:pos x="154" y="111"/>
                  </a:cxn>
                  <a:cxn ang="0">
                    <a:pos x="143" y="129"/>
                  </a:cxn>
                  <a:cxn ang="0">
                    <a:pos x="125" y="74"/>
                  </a:cxn>
                  <a:cxn ang="0">
                    <a:pos x="116" y="13"/>
                  </a:cxn>
                  <a:cxn ang="0">
                    <a:pos x="116" y="10"/>
                  </a:cxn>
                  <a:cxn ang="0">
                    <a:pos x="109" y="5"/>
                  </a:cxn>
                  <a:cxn ang="0">
                    <a:pos x="104" y="0"/>
                  </a:cxn>
                  <a:cxn ang="0">
                    <a:pos x="87" y="74"/>
                  </a:cxn>
                  <a:cxn ang="0">
                    <a:pos x="67" y="147"/>
                  </a:cxn>
                  <a:cxn ang="0">
                    <a:pos x="53" y="220"/>
                  </a:cxn>
                  <a:cxn ang="0">
                    <a:pos x="58" y="296"/>
                  </a:cxn>
                  <a:cxn ang="0">
                    <a:pos x="57" y="303"/>
                  </a:cxn>
                  <a:cxn ang="0">
                    <a:pos x="56" y="310"/>
                  </a:cxn>
                  <a:cxn ang="0">
                    <a:pos x="56" y="319"/>
                  </a:cxn>
                  <a:cxn ang="0">
                    <a:pos x="49" y="335"/>
                  </a:cxn>
                  <a:cxn ang="0">
                    <a:pos x="40" y="345"/>
                  </a:cxn>
                  <a:cxn ang="0">
                    <a:pos x="27" y="356"/>
                  </a:cxn>
                  <a:cxn ang="0">
                    <a:pos x="16" y="367"/>
                  </a:cxn>
                  <a:cxn ang="0">
                    <a:pos x="12" y="370"/>
                  </a:cxn>
                  <a:cxn ang="0">
                    <a:pos x="8" y="376"/>
                  </a:cxn>
                  <a:cxn ang="0">
                    <a:pos x="2" y="390"/>
                  </a:cxn>
                  <a:cxn ang="0">
                    <a:pos x="3" y="401"/>
                  </a:cxn>
                  <a:cxn ang="0">
                    <a:pos x="18" y="403"/>
                  </a:cxn>
                  <a:cxn ang="0">
                    <a:pos x="52" y="386"/>
                  </a:cxn>
                  <a:cxn ang="0">
                    <a:pos x="94" y="357"/>
                  </a:cxn>
                  <a:cxn ang="0">
                    <a:pos x="128" y="331"/>
                  </a:cxn>
                  <a:cxn ang="0">
                    <a:pos x="143" y="318"/>
                  </a:cxn>
                </a:cxnLst>
                <a:rect l="0" t="0" r="r" b="b"/>
                <a:pathLst>
                  <a:path w="162" h="403">
                    <a:moveTo>
                      <a:pt x="143" y="318"/>
                    </a:moveTo>
                    <a:lnTo>
                      <a:pt x="145" y="316"/>
                    </a:lnTo>
                    <a:lnTo>
                      <a:pt x="148" y="314"/>
                    </a:lnTo>
                    <a:lnTo>
                      <a:pt x="149" y="311"/>
                    </a:lnTo>
                    <a:lnTo>
                      <a:pt x="151" y="309"/>
                    </a:lnTo>
                    <a:lnTo>
                      <a:pt x="158" y="291"/>
                    </a:lnTo>
                    <a:lnTo>
                      <a:pt x="160" y="248"/>
                    </a:lnTo>
                    <a:lnTo>
                      <a:pt x="162" y="206"/>
                    </a:lnTo>
                    <a:lnTo>
                      <a:pt x="162" y="166"/>
                    </a:lnTo>
                    <a:lnTo>
                      <a:pt x="157" y="127"/>
                    </a:lnTo>
                    <a:lnTo>
                      <a:pt x="156" y="122"/>
                    </a:lnTo>
                    <a:lnTo>
                      <a:pt x="156" y="119"/>
                    </a:lnTo>
                    <a:lnTo>
                      <a:pt x="155" y="116"/>
                    </a:lnTo>
                    <a:lnTo>
                      <a:pt x="154" y="111"/>
                    </a:lnTo>
                    <a:lnTo>
                      <a:pt x="151" y="126"/>
                    </a:lnTo>
                    <a:lnTo>
                      <a:pt x="143" y="129"/>
                    </a:lnTo>
                    <a:lnTo>
                      <a:pt x="134" y="114"/>
                    </a:lnTo>
                    <a:lnTo>
                      <a:pt x="125" y="74"/>
                    </a:lnTo>
                    <a:lnTo>
                      <a:pt x="119" y="31"/>
                    </a:lnTo>
                    <a:lnTo>
                      <a:pt x="116" y="13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2" y="7"/>
                    </a:lnTo>
                    <a:lnTo>
                      <a:pt x="109" y="5"/>
                    </a:lnTo>
                    <a:lnTo>
                      <a:pt x="106" y="3"/>
                    </a:lnTo>
                    <a:lnTo>
                      <a:pt x="104" y="0"/>
                    </a:lnTo>
                    <a:lnTo>
                      <a:pt x="97" y="37"/>
                    </a:lnTo>
                    <a:lnTo>
                      <a:pt x="87" y="74"/>
                    </a:lnTo>
                    <a:lnTo>
                      <a:pt x="76" y="111"/>
                    </a:lnTo>
                    <a:lnTo>
                      <a:pt x="67" y="147"/>
                    </a:lnTo>
                    <a:lnTo>
                      <a:pt x="58" y="183"/>
                    </a:lnTo>
                    <a:lnTo>
                      <a:pt x="53" y="220"/>
                    </a:lnTo>
                    <a:lnTo>
                      <a:pt x="52" y="257"/>
                    </a:lnTo>
                    <a:lnTo>
                      <a:pt x="58" y="296"/>
                    </a:lnTo>
                    <a:lnTo>
                      <a:pt x="57" y="300"/>
                    </a:lnTo>
                    <a:lnTo>
                      <a:pt x="57" y="303"/>
                    </a:lnTo>
                    <a:lnTo>
                      <a:pt x="56" y="307"/>
                    </a:lnTo>
                    <a:lnTo>
                      <a:pt x="56" y="310"/>
                    </a:lnTo>
                    <a:lnTo>
                      <a:pt x="56" y="312"/>
                    </a:lnTo>
                    <a:lnTo>
                      <a:pt x="56" y="319"/>
                    </a:lnTo>
                    <a:lnTo>
                      <a:pt x="53" y="327"/>
                    </a:lnTo>
                    <a:lnTo>
                      <a:pt x="49" y="335"/>
                    </a:lnTo>
                    <a:lnTo>
                      <a:pt x="44" y="340"/>
                    </a:lnTo>
                    <a:lnTo>
                      <a:pt x="40" y="345"/>
                    </a:lnTo>
                    <a:lnTo>
                      <a:pt x="33" y="350"/>
                    </a:lnTo>
                    <a:lnTo>
                      <a:pt x="27" y="356"/>
                    </a:lnTo>
                    <a:lnTo>
                      <a:pt x="21" y="362"/>
                    </a:lnTo>
                    <a:lnTo>
                      <a:pt x="16" y="367"/>
                    </a:lnTo>
                    <a:lnTo>
                      <a:pt x="13" y="369"/>
                    </a:lnTo>
                    <a:lnTo>
                      <a:pt x="12" y="370"/>
                    </a:lnTo>
                    <a:lnTo>
                      <a:pt x="11" y="371"/>
                    </a:lnTo>
                    <a:lnTo>
                      <a:pt x="8" y="376"/>
                    </a:lnTo>
                    <a:lnTo>
                      <a:pt x="5" y="383"/>
                    </a:lnTo>
                    <a:lnTo>
                      <a:pt x="2" y="390"/>
                    </a:lnTo>
                    <a:lnTo>
                      <a:pt x="0" y="395"/>
                    </a:lnTo>
                    <a:lnTo>
                      <a:pt x="3" y="401"/>
                    </a:lnTo>
                    <a:lnTo>
                      <a:pt x="7" y="403"/>
                    </a:lnTo>
                    <a:lnTo>
                      <a:pt x="18" y="403"/>
                    </a:lnTo>
                    <a:lnTo>
                      <a:pt x="33" y="398"/>
                    </a:lnTo>
                    <a:lnTo>
                      <a:pt x="52" y="386"/>
                    </a:lnTo>
                    <a:lnTo>
                      <a:pt x="73" y="373"/>
                    </a:lnTo>
                    <a:lnTo>
                      <a:pt x="94" y="357"/>
                    </a:lnTo>
                    <a:lnTo>
                      <a:pt x="112" y="344"/>
                    </a:lnTo>
                    <a:lnTo>
                      <a:pt x="128" y="331"/>
                    </a:lnTo>
                    <a:lnTo>
                      <a:pt x="140" y="322"/>
                    </a:lnTo>
                    <a:lnTo>
                      <a:pt x="143" y="3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15" name="Freeform 15"/>
              <p:cNvSpPr>
                <a:spLocks/>
              </p:cNvSpPr>
              <p:nvPr/>
            </p:nvSpPr>
            <p:spPr bwMode="auto">
              <a:xfrm>
                <a:off x="6023" y="986"/>
                <a:ext cx="151" cy="321"/>
              </a:xfrm>
              <a:custGeom>
                <a:avLst/>
                <a:gdLst/>
                <a:ahLst/>
                <a:cxnLst>
                  <a:cxn ang="0">
                    <a:pos x="97" y="432"/>
                  </a:cxn>
                  <a:cxn ang="0">
                    <a:pos x="111" y="482"/>
                  </a:cxn>
                  <a:cxn ang="0">
                    <a:pos x="128" y="515"/>
                  </a:cxn>
                  <a:cxn ang="0">
                    <a:pos x="142" y="533"/>
                  </a:cxn>
                  <a:cxn ang="0">
                    <a:pos x="156" y="554"/>
                  </a:cxn>
                  <a:cxn ang="0">
                    <a:pos x="171" y="574"/>
                  </a:cxn>
                  <a:cxn ang="0">
                    <a:pos x="188" y="576"/>
                  </a:cxn>
                  <a:cxn ang="0">
                    <a:pos x="196" y="555"/>
                  </a:cxn>
                  <a:cxn ang="0">
                    <a:pos x="204" y="509"/>
                  </a:cxn>
                  <a:cxn ang="0">
                    <a:pos x="196" y="442"/>
                  </a:cxn>
                  <a:cxn ang="0">
                    <a:pos x="171" y="379"/>
                  </a:cxn>
                  <a:cxn ang="0">
                    <a:pos x="138" y="319"/>
                  </a:cxn>
                  <a:cxn ang="0">
                    <a:pos x="138" y="246"/>
                  </a:cxn>
                  <a:cxn ang="0">
                    <a:pos x="142" y="155"/>
                  </a:cxn>
                  <a:cxn ang="0">
                    <a:pos x="157" y="95"/>
                  </a:cxn>
                  <a:cxn ang="0">
                    <a:pos x="186" y="68"/>
                  </a:cxn>
                  <a:cxn ang="0">
                    <a:pos x="215" y="40"/>
                  </a:cxn>
                  <a:cxn ang="0">
                    <a:pos x="243" y="12"/>
                  </a:cxn>
                  <a:cxn ang="0">
                    <a:pos x="264" y="8"/>
                  </a:cxn>
                  <a:cxn ang="0">
                    <a:pos x="279" y="32"/>
                  </a:cxn>
                  <a:cxn ang="0">
                    <a:pos x="294" y="63"/>
                  </a:cxn>
                  <a:cxn ang="0">
                    <a:pos x="302" y="97"/>
                  </a:cxn>
                  <a:cxn ang="0">
                    <a:pos x="295" y="123"/>
                  </a:cxn>
                  <a:cxn ang="0">
                    <a:pos x="286" y="145"/>
                  </a:cxn>
                  <a:cxn ang="0">
                    <a:pos x="277" y="166"/>
                  </a:cxn>
                  <a:cxn ang="0">
                    <a:pos x="269" y="186"/>
                  </a:cxn>
                  <a:cxn ang="0">
                    <a:pos x="254" y="206"/>
                  </a:cxn>
                  <a:cxn ang="0">
                    <a:pos x="253" y="235"/>
                  </a:cxn>
                  <a:cxn ang="0">
                    <a:pos x="253" y="328"/>
                  </a:cxn>
                  <a:cxn ang="0">
                    <a:pos x="261" y="481"/>
                  </a:cxn>
                  <a:cxn ang="0">
                    <a:pos x="255" y="574"/>
                  </a:cxn>
                  <a:cxn ang="0">
                    <a:pos x="231" y="596"/>
                  </a:cxn>
                  <a:cxn ang="0">
                    <a:pos x="204" y="614"/>
                  </a:cxn>
                  <a:cxn ang="0">
                    <a:pos x="176" y="625"/>
                  </a:cxn>
                  <a:cxn ang="0">
                    <a:pos x="144" y="633"/>
                  </a:cxn>
                  <a:cxn ang="0">
                    <a:pos x="112" y="638"/>
                  </a:cxn>
                  <a:cxn ang="0">
                    <a:pos x="80" y="640"/>
                  </a:cxn>
                  <a:cxn ang="0">
                    <a:pos x="47" y="641"/>
                  </a:cxn>
                  <a:cxn ang="0">
                    <a:pos x="22" y="639"/>
                  </a:cxn>
                  <a:cxn ang="0">
                    <a:pos x="7" y="634"/>
                  </a:cxn>
                  <a:cxn ang="0">
                    <a:pos x="89" y="406"/>
                  </a:cxn>
                </a:cxnLst>
                <a:rect l="0" t="0" r="r" b="b"/>
                <a:pathLst>
                  <a:path w="302" h="641">
                    <a:moveTo>
                      <a:pt x="89" y="406"/>
                    </a:moveTo>
                    <a:lnTo>
                      <a:pt x="97" y="432"/>
                    </a:lnTo>
                    <a:lnTo>
                      <a:pt x="104" y="457"/>
                    </a:lnTo>
                    <a:lnTo>
                      <a:pt x="111" y="482"/>
                    </a:lnTo>
                    <a:lnTo>
                      <a:pt x="119" y="506"/>
                    </a:lnTo>
                    <a:lnTo>
                      <a:pt x="128" y="515"/>
                    </a:lnTo>
                    <a:lnTo>
                      <a:pt x="135" y="524"/>
                    </a:lnTo>
                    <a:lnTo>
                      <a:pt x="142" y="533"/>
                    </a:lnTo>
                    <a:lnTo>
                      <a:pt x="149" y="543"/>
                    </a:lnTo>
                    <a:lnTo>
                      <a:pt x="156" y="554"/>
                    </a:lnTo>
                    <a:lnTo>
                      <a:pt x="163" y="564"/>
                    </a:lnTo>
                    <a:lnTo>
                      <a:pt x="171" y="574"/>
                    </a:lnTo>
                    <a:lnTo>
                      <a:pt x="180" y="584"/>
                    </a:lnTo>
                    <a:lnTo>
                      <a:pt x="188" y="576"/>
                    </a:lnTo>
                    <a:lnTo>
                      <a:pt x="193" y="565"/>
                    </a:lnTo>
                    <a:lnTo>
                      <a:pt x="196" y="555"/>
                    </a:lnTo>
                    <a:lnTo>
                      <a:pt x="200" y="544"/>
                    </a:lnTo>
                    <a:lnTo>
                      <a:pt x="204" y="509"/>
                    </a:lnTo>
                    <a:lnTo>
                      <a:pt x="203" y="474"/>
                    </a:lnTo>
                    <a:lnTo>
                      <a:pt x="196" y="442"/>
                    </a:lnTo>
                    <a:lnTo>
                      <a:pt x="185" y="410"/>
                    </a:lnTo>
                    <a:lnTo>
                      <a:pt x="171" y="379"/>
                    </a:lnTo>
                    <a:lnTo>
                      <a:pt x="155" y="349"/>
                    </a:lnTo>
                    <a:lnTo>
                      <a:pt x="138" y="319"/>
                    </a:lnTo>
                    <a:lnTo>
                      <a:pt x="121" y="289"/>
                    </a:lnTo>
                    <a:lnTo>
                      <a:pt x="138" y="246"/>
                    </a:lnTo>
                    <a:lnTo>
                      <a:pt x="143" y="200"/>
                    </a:lnTo>
                    <a:lnTo>
                      <a:pt x="142" y="155"/>
                    </a:lnTo>
                    <a:lnTo>
                      <a:pt x="143" y="109"/>
                    </a:lnTo>
                    <a:lnTo>
                      <a:pt x="157" y="95"/>
                    </a:lnTo>
                    <a:lnTo>
                      <a:pt x="171" y="82"/>
                    </a:lnTo>
                    <a:lnTo>
                      <a:pt x="186" y="68"/>
                    </a:lnTo>
                    <a:lnTo>
                      <a:pt x="200" y="54"/>
                    </a:lnTo>
                    <a:lnTo>
                      <a:pt x="215" y="40"/>
                    </a:lnTo>
                    <a:lnTo>
                      <a:pt x="230" y="26"/>
                    </a:lnTo>
                    <a:lnTo>
                      <a:pt x="243" y="12"/>
                    </a:lnTo>
                    <a:lnTo>
                      <a:pt x="258" y="0"/>
                    </a:lnTo>
                    <a:lnTo>
                      <a:pt x="264" y="8"/>
                    </a:lnTo>
                    <a:lnTo>
                      <a:pt x="271" y="18"/>
                    </a:lnTo>
                    <a:lnTo>
                      <a:pt x="279" y="32"/>
                    </a:lnTo>
                    <a:lnTo>
                      <a:pt x="287" y="47"/>
                    </a:lnTo>
                    <a:lnTo>
                      <a:pt x="294" y="63"/>
                    </a:lnTo>
                    <a:lnTo>
                      <a:pt x="300" y="79"/>
                    </a:lnTo>
                    <a:lnTo>
                      <a:pt x="302" y="97"/>
                    </a:lnTo>
                    <a:lnTo>
                      <a:pt x="301" y="113"/>
                    </a:lnTo>
                    <a:lnTo>
                      <a:pt x="295" y="123"/>
                    </a:lnTo>
                    <a:lnTo>
                      <a:pt x="291" y="133"/>
                    </a:lnTo>
                    <a:lnTo>
                      <a:pt x="286" y="145"/>
                    </a:lnTo>
                    <a:lnTo>
                      <a:pt x="281" y="155"/>
                    </a:lnTo>
                    <a:lnTo>
                      <a:pt x="277" y="166"/>
                    </a:lnTo>
                    <a:lnTo>
                      <a:pt x="273" y="176"/>
                    </a:lnTo>
                    <a:lnTo>
                      <a:pt x="269" y="186"/>
                    </a:lnTo>
                    <a:lnTo>
                      <a:pt x="263" y="196"/>
                    </a:lnTo>
                    <a:lnTo>
                      <a:pt x="254" y="206"/>
                    </a:lnTo>
                    <a:lnTo>
                      <a:pt x="253" y="220"/>
                    </a:lnTo>
                    <a:lnTo>
                      <a:pt x="253" y="235"/>
                    </a:lnTo>
                    <a:lnTo>
                      <a:pt x="252" y="250"/>
                    </a:lnTo>
                    <a:lnTo>
                      <a:pt x="253" y="328"/>
                    </a:lnTo>
                    <a:lnTo>
                      <a:pt x="256" y="404"/>
                    </a:lnTo>
                    <a:lnTo>
                      <a:pt x="261" y="481"/>
                    </a:lnTo>
                    <a:lnTo>
                      <a:pt x="267" y="561"/>
                    </a:lnTo>
                    <a:lnTo>
                      <a:pt x="255" y="574"/>
                    </a:lnTo>
                    <a:lnTo>
                      <a:pt x="243" y="586"/>
                    </a:lnTo>
                    <a:lnTo>
                      <a:pt x="231" y="596"/>
                    </a:lnTo>
                    <a:lnTo>
                      <a:pt x="218" y="606"/>
                    </a:lnTo>
                    <a:lnTo>
                      <a:pt x="204" y="614"/>
                    </a:lnTo>
                    <a:lnTo>
                      <a:pt x="190" y="619"/>
                    </a:lnTo>
                    <a:lnTo>
                      <a:pt x="176" y="625"/>
                    </a:lnTo>
                    <a:lnTo>
                      <a:pt x="161" y="630"/>
                    </a:lnTo>
                    <a:lnTo>
                      <a:pt x="144" y="633"/>
                    </a:lnTo>
                    <a:lnTo>
                      <a:pt x="129" y="635"/>
                    </a:lnTo>
                    <a:lnTo>
                      <a:pt x="112" y="638"/>
                    </a:lnTo>
                    <a:lnTo>
                      <a:pt x="96" y="639"/>
                    </a:lnTo>
                    <a:lnTo>
                      <a:pt x="80" y="640"/>
                    </a:lnTo>
                    <a:lnTo>
                      <a:pt x="63" y="640"/>
                    </a:lnTo>
                    <a:lnTo>
                      <a:pt x="47" y="641"/>
                    </a:lnTo>
                    <a:lnTo>
                      <a:pt x="29" y="641"/>
                    </a:lnTo>
                    <a:lnTo>
                      <a:pt x="22" y="639"/>
                    </a:lnTo>
                    <a:lnTo>
                      <a:pt x="15" y="637"/>
                    </a:lnTo>
                    <a:lnTo>
                      <a:pt x="7" y="634"/>
                    </a:lnTo>
                    <a:lnTo>
                      <a:pt x="0" y="632"/>
                    </a:lnTo>
                    <a:lnTo>
                      <a:pt x="89" y="4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16" name="Freeform 16"/>
              <p:cNvSpPr>
                <a:spLocks/>
              </p:cNvSpPr>
              <p:nvPr/>
            </p:nvSpPr>
            <p:spPr bwMode="auto">
              <a:xfrm>
                <a:off x="5940" y="1077"/>
                <a:ext cx="132" cy="225"/>
              </a:xfrm>
              <a:custGeom>
                <a:avLst/>
                <a:gdLst/>
                <a:ahLst/>
                <a:cxnLst>
                  <a:cxn ang="0">
                    <a:pos x="154" y="445"/>
                  </a:cxn>
                  <a:cxn ang="0">
                    <a:pos x="140" y="436"/>
                  </a:cxn>
                  <a:cxn ang="0">
                    <a:pos x="127" y="422"/>
                  </a:cxn>
                  <a:cxn ang="0">
                    <a:pos x="123" y="380"/>
                  </a:cxn>
                  <a:cxn ang="0">
                    <a:pos x="137" y="382"/>
                  </a:cxn>
                  <a:cxn ang="0">
                    <a:pos x="150" y="400"/>
                  </a:cxn>
                  <a:cxn ang="0">
                    <a:pos x="154" y="394"/>
                  </a:cxn>
                  <a:cxn ang="0">
                    <a:pos x="110" y="311"/>
                  </a:cxn>
                  <a:cxn ang="0">
                    <a:pos x="57" y="234"/>
                  </a:cxn>
                  <a:cxn ang="0">
                    <a:pos x="10" y="166"/>
                  </a:cxn>
                  <a:cxn ang="0">
                    <a:pos x="0" y="114"/>
                  </a:cxn>
                  <a:cxn ang="0">
                    <a:pos x="9" y="84"/>
                  </a:cxn>
                  <a:cxn ang="0">
                    <a:pos x="24" y="56"/>
                  </a:cxn>
                  <a:cxn ang="0">
                    <a:pos x="59" y="24"/>
                  </a:cxn>
                  <a:cxn ang="0">
                    <a:pos x="73" y="27"/>
                  </a:cxn>
                  <a:cxn ang="0">
                    <a:pos x="88" y="29"/>
                  </a:cxn>
                  <a:cxn ang="0">
                    <a:pos x="93" y="20"/>
                  </a:cxn>
                  <a:cxn ang="0">
                    <a:pos x="78" y="12"/>
                  </a:cxn>
                  <a:cxn ang="0">
                    <a:pos x="63" y="8"/>
                  </a:cxn>
                  <a:cxn ang="0">
                    <a:pos x="65" y="1"/>
                  </a:cxn>
                  <a:cxn ang="0">
                    <a:pos x="80" y="1"/>
                  </a:cxn>
                  <a:cxn ang="0">
                    <a:pos x="95" y="4"/>
                  </a:cxn>
                  <a:cxn ang="0">
                    <a:pos x="131" y="34"/>
                  </a:cxn>
                  <a:cxn ang="0">
                    <a:pos x="149" y="45"/>
                  </a:cxn>
                  <a:cxn ang="0">
                    <a:pos x="160" y="87"/>
                  </a:cxn>
                  <a:cxn ang="0">
                    <a:pos x="172" y="94"/>
                  </a:cxn>
                  <a:cxn ang="0">
                    <a:pos x="176" y="88"/>
                  </a:cxn>
                  <a:cxn ang="0">
                    <a:pos x="170" y="113"/>
                  </a:cxn>
                  <a:cxn ang="0">
                    <a:pos x="152" y="130"/>
                  </a:cxn>
                  <a:cxn ang="0">
                    <a:pos x="133" y="146"/>
                  </a:cxn>
                  <a:cxn ang="0">
                    <a:pos x="132" y="155"/>
                  </a:cxn>
                  <a:cxn ang="0">
                    <a:pos x="152" y="160"/>
                  </a:cxn>
                  <a:cxn ang="0">
                    <a:pos x="177" y="155"/>
                  </a:cxn>
                  <a:cxn ang="0">
                    <a:pos x="205" y="137"/>
                  </a:cxn>
                  <a:cxn ang="0">
                    <a:pos x="243" y="109"/>
                  </a:cxn>
                  <a:cxn ang="0">
                    <a:pos x="262" y="94"/>
                  </a:cxn>
                  <a:cxn ang="0">
                    <a:pos x="220" y="141"/>
                  </a:cxn>
                  <a:cxn ang="0">
                    <a:pos x="168" y="178"/>
                  </a:cxn>
                  <a:cxn ang="0">
                    <a:pos x="124" y="187"/>
                  </a:cxn>
                  <a:cxn ang="0">
                    <a:pos x="124" y="199"/>
                  </a:cxn>
                  <a:cxn ang="0">
                    <a:pos x="160" y="223"/>
                  </a:cxn>
                  <a:cxn ang="0">
                    <a:pos x="197" y="244"/>
                  </a:cxn>
                  <a:cxn ang="0">
                    <a:pos x="224" y="236"/>
                  </a:cxn>
                  <a:cxn ang="0">
                    <a:pos x="210" y="178"/>
                  </a:cxn>
                  <a:cxn ang="0">
                    <a:pos x="244" y="193"/>
                  </a:cxn>
                  <a:cxn ang="0">
                    <a:pos x="254" y="234"/>
                  </a:cxn>
                  <a:cxn ang="0">
                    <a:pos x="243" y="337"/>
                  </a:cxn>
                  <a:cxn ang="0">
                    <a:pos x="194" y="441"/>
                  </a:cxn>
                </a:cxnLst>
                <a:rect l="0" t="0" r="r" b="b"/>
                <a:pathLst>
                  <a:path w="262" h="450">
                    <a:moveTo>
                      <a:pt x="165" y="450"/>
                    </a:moveTo>
                    <a:lnTo>
                      <a:pt x="160" y="448"/>
                    </a:lnTo>
                    <a:lnTo>
                      <a:pt x="154" y="445"/>
                    </a:lnTo>
                    <a:lnTo>
                      <a:pt x="149" y="442"/>
                    </a:lnTo>
                    <a:lnTo>
                      <a:pt x="145" y="440"/>
                    </a:lnTo>
                    <a:lnTo>
                      <a:pt x="140" y="436"/>
                    </a:lnTo>
                    <a:lnTo>
                      <a:pt x="135" y="432"/>
                    </a:lnTo>
                    <a:lnTo>
                      <a:pt x="131" y="427"/>
                    </a:lnTo>
                    <a:lnTo>
                      <a:pt x="127" y="422"/>
                    </a:lnTo>
                    <a:lnTo>
                      <a:pt x="124" y="409"/>
                    </a:lnTo>
                    <a:lnTo>
                      <a:pt x="123" y="394"/>
                    </a:lnTo>
                    <a:lnTo>
                      <a:pt x="123" y="380"/>
                    </a:lnTo>
                    <a:lnTo>
                      <a:pt x="123" y="366"/>
                    </a:lnTo>
                    <a:lnTo>
                      <a:pt x="131" y="373"/>
                    </a:lnTo>
                    <a:lnTo>
                      <a:pt x="137" y="382"/>
                    </a:lnTo>
                    <a:lnTo>
                      <a:pt x="141" y="392"/>
                    </a:lnTo>
                    <a:lnTo>
                      <a:pt x="148" y="402"/>
                    </a:lnTo>
                    <a:lnTo>
                      <a:pt x="150" y="400"/>
                    </a:lnTo>
                    <a:lnTo>
                      <a:pt x="153" y="398"/>
                    </a:lnTo>
                    <a:lnTo>
                      <a:pt x="154" y="396"/>
                    </a:lnTo>
                    <a:lnTo>
                      <a:pt x="154" y="394"/>
                    </a:lnTo>
                    <a:lnTo>
                      <a:pt x="141" y="365"/>
                    </a:lnTo>
                    <a:lnTo>
                      <a:pt x="126" y="338"/>
                    </a:lnTo>
                    <a:lnTo>
                      <a:pt x="110" y="311"/>
                    </a:lnTo>
                    <a:lnTo>
                      <a:pt x="94" y="285"/>
                    </a:lnTo>
                    <a:lnTo>
                      <a:pt x="76" y="259"/>
                    </a:lnTo>
                    <a:lnTo>
                      <a:pt x="57" y="234"/>
                    </a:lnTo>
                    <a:lnTo>
                      <a:pt x="38" y="207"/>
                    </a:lnTo>
                    <a:lnTo>
                      <a:pt x="18" y="181"/>
                    </a:lnTo>
                    <a:lnTo>
                      <a:pt x="10" y="166"/>
                    </a:lnTo>
                    <a:lnTo>
                      <a:pt x="3" y="149"/>
                    </a:lnTo>
                    <a:lnTo>
                      <a:pt x="0" y="132"/>
                    </a:lnTo>
                    <a:lnTo>
                      <a:pt x="0" y="114"/>
                    </a:lnTo>
                    <a:lnTo>
                      <a:pt x="3" y="105"/>
                    </a:lnTo>
                    <a:lnTo>
                      <a:pt x="5" y="94"/>
                    </a:lnTo>
                    <a:lnTo>
                      <a:pt x="9" y="84"/>
                    </a:lnTo>
                    <a:lnTo>
                      <a:pt x="13" y="75"/>
                    </a:lnTo>
                    <a:lnTo>
                      <a:pt x="18" y="65"/>
                    </a:lnTo>
                    <a:lnTo>
                      <a:pt x="24" y="56"/>
                    </a:lnTo>
                    <a:lnTo>
                      <a:pt x="31" y="49"/>
                    </a:lnTo>
                    <a:lnTo>
                      <a:pt x="40" y="44"/>
                    </a:lnTo>
                    <a:lnTo>
                      <a:pt x="59" y="24"/>
                    </a:lnTo>
                    <a:lnTo>
                      <a:pt x="64" y="25"/>
                    </a:lnTo>
                    <a:lnTo>
                      <a:pt x="69" y="26"/>
                    </a:lnTo>
                    <a:lnTo>
                      <a:pt x="73" y="27"/>
                    </a:lnTo>
                    <a:lnTo>
                      <a:pt x="78" y="29"/>
                    </a:lnTo>
                    <a:lnTo>
                      <a:pt x="84" y="30"/>
                    </a:lnTo>
                    <a:lnTo>
                      <a:pt x="88" y="29"/>
                    </a:lnTo>
                    <a:lnTo>
                      <a:pt x="93" y="27"/>
                    </a:lnTo>
                    <a:lnTo>
                      <a:pt x="96" y="24"/>
                    </a:lnTo>
                    <a:lnTo>
                      <a:pt x="93" y="20"/>
                    </a:lnTo>
                    <a:lnTo>
                      <a:pt x="88" y="17"/>
                    </a:lnTo>
                    <a:lnTo>
                      <a:pt x="84" y="15"/>
                    </a:lnTo>
                    <a:lnTo>
                      <a:pt x="78" y="12"/>
                    </a:lnTo>
                    <a:lnTo>
                      <a:pt x="73" y="10"/>
                    </a:lnTo>
                    <a:lnTo>
                      <a:pt x="68" y="9"/>
                    </a:lnTo>
                    <a:lnTo>
                      <a:pt x="63" y="8"/>
                    </a:lnTo>
                    <a:lnTo>
                      <a:pt x="59" y="7"/>
                    </a:lnTo>
                    <a:lnTo>
                      <a:pt x="62" y="3"/>
                    </a:lnTo>
                    <a:lnTo>
                      <a:pt x="65" y="1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80" y="1"/>
                    </a:lnTo>
                    <a:lnTo>
                      <a:pt x="86" y="2"/>
                    </a:lnTo>
                    <a:lnTo>
                      <a:pt x="91" y="3"/>
                    </a:lnTo>
                    <a:lnTo>
                      <a:pt x="95" y="4"/>
                    </a:lnTo>
                    <a:lnTo>
                      <a:pt x="132" y="18"/>
                    </a:lnTo>
                    <a:lnTo>
                      <a:pt x="132" y="26"/>
                    </a:lnTo>
                    <a:lnTo>
                      <a:pt x="131" y="34"/>
                    </a:lnTo>
                    <a:lnTo>
                      <a:pt x="133" y="42"/>
                    </a:lnTo>
                    <a:lnTo>
                      <a:pt x="140" y="48"/>
                    </a:lnTo>
                    <a:lnTo>
                      <a:pt x="149" y="45"/>
                    </a:lnTo>
                    <a:lnTo>
                      <a:pt x="152" y="60"/>
                    </a:lnTo>
                    <a:lnTo>
                      <a:pt x="155" y="73"/>
                    </a:lnTo>
                    <a:lnTo>
                      <a:pt x="160" y="87"/>
                    </a:lnTo>
                    <a:lnTo>
                      <a:pt x="167" y="100"/>
                    </a:lnTo>
                    <a:lnTo>
                      <a:pt x="170" y="98"/>
                    </a:lnTo>
                    <a:lnTo>
                      <a:pt x="172" y="94"/>
                    </a:lnTo>
                    <a:lnTo>
                      <a:pt x="173" y="91"/>
                    </a:lnTo>
                    <a:lnTo>
                      <a:pt x="175" y="86"/>
                    </a:lnTo>
                    <a:lnTo>
                      <a:pt x="176" y="88"/>
                    </a:lnTo>
                    <a:lnTo>
                      <a:pt x="177" y="94"/>
                    </a:lnTo>
                    <a:lnTo>
                      <a:pt x="176" y="102"/>
                    </a:lnTo>
                    <a:lnTo>
                      <a:pt x="170" y="113"/>
                    </a:lnTo>
                    <a:lnTo>
                      <a:pt x="165" y="118"/>
                    </a:lnTo>
                    <a:lnTo>
                      <a:pt x="159" y="124"/>
                    </a:lnTo>
                    <a:lnTo>
                      <a:pt x="152" y="130"/>
                    </a:lnTo>
                    <a:lnTo>
                      <a:pt x="145" y="136"/>
                    </a:lnTo>
                    <a:lnTo>
                      <a:pt x="139" y="141"/>
                    </a:lnTo>
                    <a:lnTo>
                      <a:pt x="133" y="146"/>
                    </a:lnTo>
                    <a:lnTo>
                      <a:pt x="131" y="149"/>
                    </a:lnTo>
                    <a:lnTo>
                      <a:pt x="130" y="153"/>
                    </a:lnTo>
                    <a:lnTo>
                      <a:pt x="132" y="155"/>
                    </a:lnTo>
                    <a:lnTo>
                      <a:pt x="137" y="158"/>
                    </a:lnTo>
                    <a:lnTo>
                      <a:pt x="144" y="159"/>
                    </a:lnTo>
                    <a:lnTo>
                      <a:pt x="152" y="160"/>
                    </a:lnTo>
                    <a:lnTo>
                      <a:pt x="160" y="159"/>
                    </a:lnTo>
                    <a:lnTo>
                      <a:pt x="169" y="158"/>
                    </a:lnTo>
                    <a:lnTo>
                      <a:pt x="177" y="155"/>
                    </a:lnTo>
                    <a:lnTo>
                      <a:pt x="185" y="151"/>
                    </a:lnTo>
                    <a:lnTo>
                      <a:pt x="193" y="145"/>
                    </a:lnTo>
                    <a:lnTo>
                      <a:pt x="205" y="137"/>
                    </a:lnTo>
                    <a:lnTo>
                      <a:pt x="217" y="128"/>
                    </a:lnTo>
                    <a:lnTo>
                      <a:pt x="231" y="117"/>
                    </a:lnTo>
                    <a:lnTo>
                      <a:pt x="243" y="109"/>
                    </a:lnTo>
                    <a:lnTo>
                      <a:pt x="253" y="101"/>
                    </a:lnTo>
                    <a:lnTo>
                      <a:pt x="260" y="96"/>
                    </a:lnTo>
                    <a:lnTo>
                      <a:pt x="262" y="94"/>
                    </a:lnTo>
                    <a:lnTo>
                      <a:pt x="250" y="110"/>
                    </a:lnTo>
                    <a:lnTo>
                      <a:pt x="236" y="126"/>
                    </a:lnTo>
                    <a:lnTo>
                      <a:pt x="220" y="141"/>
                    </a:lnTo>
                    <a:lnTo>
                      <a:pt x="203" y="155"/>
                    </a:lnTo>
                    <a:lnTo>
                      <a:pt x="186" y="168"/>
                    </a:lnTo>
                    <a:lnTo>
                      <a:pt x="168" y="178"/>
                    </a:lnTo>
                    <a:lnTo>
                      <a:pt x="148" y="184"/>
                    </a:lnTo>
                    <a:lnTo>
                      <a:pt x="127" y="186"/>
                    </a:lnTo>
                    <a:lnTo>
                      <a:pt x="124" y="187"/>
                    </a:lnTo>
                    <a:lnTo>
                      <a:pt x="123" y="192"/>
                    </a:lnTo>
                    <a:lnTo>
                      <a:pt x="123" y="196"/>
                    </a:lnTo>
                    <a:lnTo>
                      <a:pt x="124" y="199"/>
                    </a:lnTo>
                    <a:lnTo>
                      <a:pt x="135" y="207"/>
                    </a:lnTo>
                    <a:lnTo>
                      <a:pt x="148" y="215"/>
                    </a:lnTo>
                    <a:lnTo>
                      <a:pt x="160" y="223"/>
                    </a:lnTo>
                    <a:lnTo>
                      <a:pt x="172" y="230"/>
                    </a:lnTo>
                    <a:lnTo>
                      <a:pt x="184" y="237"/>
                    </a:lnTo>
                    <a:lnTo>
                      <a:pt x="197" y="244"/>
                    </a:lnTo>
                    <a:lnTo>
                      <a:pt x="208" y="250"/>
                    </a:lnTo>
                    <a:lnTo>
                      <a:pt x="221" y="255"/>
                    </a:lnTo>
                    <a:lnTo>
                      <a:pt x="224" y="236"/>
                    </a:lnTo>
                    <a:lnTo>
                      <a:pt x="221" y="216"/>
                    </a:lnTo>
                    <a:lnTo>
                      <a:pt x="216" y="198"/>
                    </a:lnTo>
                    <a:lnTo>
                      <a:pt x="210" y="178"/>
                    </a:lnTo>
                    <a:lnTo>
                      <a:pt x="232" y="162"/>
                    </a:lnTo>
                    <a:lnTo>
                      <a:pt x="238" y="177"/>
                    </a:lnTo>
                    <a:lnTo>
                      <a:pt x="244" y="193"/>
                    </a:lnTo>
                    <a:lnTo>
                      <a:pt x="248" y="208"/>
                    </a:lnTo>
                    <a:lnTo>
                      <a:pt x="254" y="224"/>
                    </a:lnTo>
                    <a:lnTo>
                      <a:pt x="254" y="234"/>
                    </a:lnTo>
                    <a:lnTo>
                      <a:pt x="253" y="260"/>
                    </a:lnTo>
                    <a:lnTo>
                      <a:pt x="248" y="296"/>
                    </a:lnTo>
                    <a:lnTo>
                      <a:pt x="243" y="337"/>
                    </a:lnTo>
                    <a:lnTo>
                      <a:pt x="231" y="379"/>
                    </a:lnTo>
                    <a:lnTo>
                      <a:pt x="216" y="414"/>
                    </a:lnTo>
                    <a:lnTo>
                      <a:pt x="194" y="441"/>
                    </a:lnTo>
                    <a:lnTo>
                      <a:pt x="165" y="450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17" name="Freeform 17"/>
              <p:cNvSpPr>
                <a:spLocks/>
              </p:cNvSpPr>
              <p:nvPr/>
            </p:nvSpPr>
            <p:spPr bwMode="auto">
              <a:xfrm>
                <a:off x="6171" y="942"/>
                <a:ext cx="26" cy="2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8"/>
                  </a:cxn>
                  <a:cxn ang="0">
                    <a:pos x="50" y="14"/>
                  </a:cxn>
                  <a:cxn ang="0">
                    <a:pos x="46" y="20"/>
                  </a:cxn>
                  <a:cxn ang="0">
                    <a:pos x="42" y="24"/>
                  </a:cxn>
                  <a:cxn ang="0">
                    <a:pos x="36" y="28"/>
                  </a:cxn>
                  <a:cxn ang="0">
                    <a:pos x="30" y="32"/>
                  </a:cxn>
                  <a:cxn ang="0">
                    <a:pos x="25" y="37"/>
                  </a:cxn>
                  <a:cxn ang="0">
                    <a:pos x="20" y="41"/>
                  </a:cxn>
                  <a:cxn ang="0">
                    <a:pos x="15" y="43"/>
                  </a:cxn>
                  <a:cxn ang="0">
                    <a:pos x="11" y="44"/>
                  </a:cxn>
                  <a:cxn ang="0">
                    <a:pos x="5" y="45"/>
                  </a:cxn>
                  <a:cxn ang="0">
                    <a:pos x="0" y="45"/>
                  </a:cxn>
                  <a:cxn ang="0">
                    <a:pos x="0" y="36"/>
                  </a:cxn>
                  <a:cxn ang="0">
                    <a:pos x="3" y="29"/>
                  </a:cxn>
                  <a:cxn ang="0">
                    <a:pos x="7" y="22"/>
                  </a:cxn>
                  <a:cxn ang="0">
                    <a:pos x="14" y="17"/>
                  </a:cxn>
                  <a:cxn ang="0">
                    <a:pos x="21" y="13"/>
                  </a:cxn>
                  <a:cxn ang="0">
                    <a:pos x="28" y="8"/>
                  </a:cxn>
                  <a:cxn ang="0">
                    <a:pos x="36" y="5"/>
                  </a:cxn>
                  <a:cxn ang="0">
                    <a:pos x="43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45">
                    <a:moveTo>
                      <a:pt x="52" y="0"/>
                    </a:moveTo>
                    <a:lnTo>
                      <a:pt x="52" y="8"/>
                    </a:lnTo>
                    <a:lnTo>
                      <a:pt x="50" y="14"/>
                    </a:lnTo>
                    <a:lnTo>
                      <a:pt x="46" y="20"/>
                    </a:lnTo>
                    <a:lnTo>
                      <a:pt x="42" y="24"/>
                    </a:lnTo>
                    <a:lnTo>
                      <a:pt x="36" y="28"/>
                    </a:lnTo>
                    <a:lnTo>
                      <a:pt x="30" y="32"/>
                    </a:lnTo>
                    <a:lnTo>
                      <a:pt x="25" y="37"/>
                    </a:lnTo>
                    <a:lnTo>
                      <a:pt x="20" y="41"/>
                    </a:lnTo>
                    <a:lnTo>
                      <a:pt x="15" y="43"/>
                    </a:lnTo>
                    <a:lnTo>
                      <a:pt x="11" y="44"/>
                    </a:lnTo>
                    <a:lnTo>
                      <a:pt x="5" y="45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3" y="29"/>
                    </a:lnTo>
                    <a:lnTo>
                      <a:pt x="7" y="22"/>
                    </a:lnTo>
                    <a:lnTo>
                      <a:pt x="14" y="17"/>
                    </a:lnTo>
                    <a:lnTo>
                      <a:pt x="21" y="13"/>
                    </a:lnTo>
                    <a:lnTo>
                      <a:pt x="28" y="8"/>
                    </a:lnTo>
                    <a:lnTo>
                      <a:pt x="36" y="5"/>
                    </a:lnTo>
                    <a:lnTo>
                      <a:pt x="43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18" name="Freeform 18"/>
              <p:cNvSpPr>
                <a:spLocks/>
              </p:cNvSpPr>
              <p:nvPr/>
            </p:nvSpPr>
            <p:spPr bwMode="auto">
              <a:xfrm>
                <a:off x="5990" y="1102"/>
                <a:ext cx="14" cy="51"/>
              </a:xfrm>
              <a:custGeom>
                <a:avLst/>
                <a:gdLst/>
                <a:ahLst/>
                <a:cxnLst>
                  <a:cxn ang="0">
                    <a:pos x="26" y="30"/>
                  </a:cxn>
                  <a:cxn ang="0">
                    <a:pos x="11" y="100"/>
                  </a:cxn>
                  <a:cxn ang="0">
                    <a:pos x="7" y="103"/>
                  </a:cxn>
                  <a:cxn ang="0">
                    <a:pos x="3" y="100"/>
                  </a:cxn>
                  <a:cxn ang="0">
                    <a:pos x="1" y="96"/>
                  </a:cxn>
                  <a:cxn ang="0">
                    <a:pos x="0" y="92"/>
                  </a:cxn>
                  <a:cxn ang="0">
                    <a:pos x="2" y="68"/>
                  </a:cxn>
                  <a:cxn ang="0">
                    <a:pos x="4" y="44"/>
                  </a:cxn>
                  <a:cxn ang="0">
                    <a:pos x="10" y="21"/>
                  </a:cxn>
                  <a:cxn ang="0">
                    <a:pos x="22" y="0"/>
                  </a:cxn>
                  <a:cxn ang="0">
                    <a:pos x="27" y="6"/>
                  </a:cxn>
                  <a:cxn ang="0">
                    <a:pos x="26" y="14"/>
                  </a:cxn>
                  <a:cxn ang="0">
                    <a:pos x="25" y="22"/>
                  </a:cxn>
                  <a:cxn ang="0">
                    <a:pos x="26" y="30"/>
                  </a:cxn>
                </a:cxnLst>
                <a:rect l="0" t="0" r="r" b="b"/>
                <a:pathLst>
                  <a:path w="27" h="103">
                    <a:moveTo>
                      <a:pt x="26" y="30"/>
                    </a:moveTo>
                    <a:lnTo>
                      <a:pt x="11" y="100"/>
                    </a:lnTo>
                    <a:lnTo>
                      <a:pt x="7" y="103"/>
                    </a:lnTo>
                    <a:lnTo>
                      <a:pt x="3" y="100"/>
                    </a:lnTo>
                    <a:lnTo>
                      <a:pt x="1" y="96"/>
                    </a:lnTo>
                    <a:lnTo>
                      <a:pt x="0" y="92"/>
                    </a:lnTo>
                    <a:lnTo>
                      <a:pt x="2" y="68"/>
                    </a:lnTo>
                    <a:lnTo>
                      <a:pt x="4" y="44"/>
                    </a:lnTo>
                    <a:lnTo>
                      <a:pt x="10" y="21"/>
                    </a:lnTo>
                    <a:lnTo>
                      <a:pt x="22" y="0"/>
                    </a:lnTo>
                    <a:lnTo>
                      <a:pt x="27" y="6"/>
                    </a:lnTo>
                    <a:lnTo>
                      <a:pt x="26" y="14"/>
                    </a:lnTo>
                    <a:lnTo>
                      <a:pt x="25" y="22"/>
                    </a:lnTo>
                    <a:lnTo>
                      <a:pt x="2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19" name="Freeform 19"/>
              <p:cNvSpPr>
                <a:spLocks/>
              </p:cNvSpPr>
              <p:nvPr/>
            </p:nvSpPr>
            <p:spPr bwMode="auto">
              <a:xfrm>
                <a:off x="5982" y="1169"/>
                <a:ext cx="37" cy="33"/>
              </a:xfrm>
              <a:custGeom>
                <a:avLst/>
                <a:gdLst/>
                <a:ahLst/>
                <a:cxnLst>
                  <a:cxn ang="0">
                    <a:pos x="33" y="18"/>
                  </a:cxn>
                  <a:cxn ang="0">
                    <a:pos x="38" y="25"/>
                  </a:cxn>
                  <a:cxn ang="0">
                    <a:pos x="43" y="31"/>
                  </a:cxn>
                  <a:cxn ang="0">
                    <a:pos x="49" y="37"/>
                  </a:cxn>
                  <a:cxn ang="0">
                    <a:pos x="55" y="41"/>
                  </a:cxn>
                  <a:cxn ang="0">
                    <a:pos x="62" y="46"/>
                  </a:cxn>
                  <a:cxn ang="0">
                    <a:pos x="66" y="52"/>
                  </a:cxn>
                  <a:cxn ang="0">
                    <a:pos x="71" y="58"/>
                  </a:cxn>
                  <a:cxn ang="0">
                    <a:pos x="73" y="66"/>
                  </a:cxn>
                  <a:cxn ang="0">
                    <a:pos x="64" y="66"/>
                  </a:cxn>
                  <a:cxn ang="0">
                    <a:pos x="55" y="64"/>
                  </a:cxn>
                  <a:cxn ang="0">
                    <a:pos x="47" y="60"/>
                  </a:cxn>
                  <a:cxn ang="0">
                    <a:pos x="39" y="54"/>
                  </a:cxn>
                  <a:cxn ang="0">
                    <a:pos x="31" y="48"/>
                  </a:cxn>
                  <a:cxn ang="0">
                    <a:pos x="24" y="41"/>
                  </a:cxn>
                  <a:cxn ang="0">
                    <a:pos x="17" y="35"/>
                  </a:cxn>
                  <a:cxn ang="0">
                    <a:pos x="11" y="29"/>
                  </a:cxn>
                  <a:cxn ang="0">
                    <a:pos x="8" y="24"/>
                  </a:cxn>
                  <a:cxn ang="0">
                    <a:pos x="4" y="20"/>
                  </a:cxn>
                  <a:cxn ang="0">
                    <a:pos x="2" y="15"/>
                  </a:cxn>
                  <a:cxn ang="0">
                    <a:pos x="0" y="9"/>
                  </a:cxn>
                  <a:cxn ang="0">
                    <a:pos x="4" y="2"/>
                  </a:cxn>
                  <a:cxn ang="0">
                    <a:pos x="12" y="0"/>
                  </a:cxn>
                  <a:cxn ang="0">
                    <a:pos x="22" y="1"/>
                  </a:cxn>
                  <a:cxn ang="0">
                    <a:pos x="30" y="2"/>
                  </a:cxn>
                  <a:cxn ang="0">
                    <a:pos x="33" y="18"/>
                  </a:cxn>
                </a:cxnLst>
                <a:rect l="0" t="0" r="r" b="b"/>
                <a:pathLst>
                  <a:path w="73" h="66">
                    <a:moveTo>
                      <a:pt x="33" y="18"/>
                    </a:moveTo>
                    <a:lnTo>
                      <a:pt x="38" y="25"/>
                    </a:lnTo>
                    <a:lnTo>
                      <a:pt x="43" y="31"/>
                    </a:lnTo>
                    <a:lnTo>
                      <a:pt x="49" y="37"/>
                    </a:lnTo>
                    <a:lnTo>
                      <a:pt x="55" y="41"/>
                    </a:lnTo>
                    <a:lnTo>
                      <a:pt x="62" y="46"/>
                    </a:lnTo>
                    <a:lnTo>
                      <a:pt x="66" y="52"/>
                    </a:lnTo>
                    <a:lnTo>
                      <a:pt x="71" y="58"/>
                    </a:lnTo>
                    <a:lnTo>
                      <a:pt x="73" y="66"/>
                    </a:lnTo>
                    <a:lnTo>
                      <a:pt x="64" y="66"/>
                    </a:lnTo>
                    <a:lnTo>
                      <a:pt x="55" y="64"/>
                    </a:lnTo>
                    <a:lnTo>
                      <a:pt x="47" y="60"/>
                    </a:lnTo>
                    <a:lnTo>
                      <a:pt x="39" y="54"/>
                    </a:lnTo>
                    <a:lnTo>
                      <a:pt x="31" y="48"/>
                    </a:lnTo>
                    <a:lnTo>
                      <a:pt x="24" y="41"/>
                    </a:lnTo>
                    <a:lnTo>
                      <a:pt x="17" y="35"/>
                    </a:lnTo>
                    <a:lnTo>
                      <a:pt x="11" y="29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2" y="15"/>
                    </a:lnTo>
                    <a:lnTo>
                      <a:pt x="0" y="9"/>
                    </a:lnTo>
                    <a:lnTo>
                      <a:pt x="4" y="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30" y="2"/>
                    </a:lnTo>
                    <a:lnTo>
                      <a:pt x="3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20" name="Freeform 20"/>
              <p:cNvSpPr>
                <a:spLocks/>
              </p:cNvSpPr>
              <p:nvPr/>
            </p:nvSpPr>
            <p:spPr bwMode="auto">
              <a:xfrm>
                <a:off x="5970" y="1311"/>
                <a:ext cx="156" cy="127"/>
              </a:xfrm>
              <a:custGeom>
                <a:avLst/>
                <a:gdLst/>
                <a:ahLst/>
                <a:cxnLst>
                  <a:cxn ang="0">
                    <a:pos x="301" y="24"/>
                  </a:cxn>
                  <a:cxn ang="0">
                    <a:pos x="299" y="58"/>
                  </a:cxn>
                  <a:cxn ang="0">
                    <a:pos x="313" y="87"/>
                  </a:cxn>
                  <a:cxn ang="0">
                    <a:pos x="303" y="84"/>
                  </a:cxn>
                  <a:cxn ang="0">
                    <a:pos x="293" y="80"/>
                  </a:cxn>
                  <a:cxn ang="0">
                    <a:pos x="280" y="76"/>
                  </a:cxn>
                  <a:cxn ang="0">
                    <a:pos x="269" y="75"/>
                  </a:cxn>
                  <a:cxn ang="0">
                    <a:pos x="282" y="62"/>
                  </a:cxn>
                  <a:cxn ang="0">
                    <a:pos x="287" y="47"/>
                  </a:cxn>
                  <a:cxn ang="0">
                    <a:pos x="269" y="45"/>
                  </a:cxn>
                  <a:cxn ang="0">
                    <a:pos x="244" y="51"/>
                  </a:cxn>
                  <a:cxn ang="0">
                    <a:pos x="220" y="60"/>
                  </a:cxn>
                  <a:cxn ang="0">
                    <a:pos x="197" y="74"/>
                  </a:cxn>
                  <a:cxn ang="0">
                    <a:pos x="177" y="88"/>
                  </a:cxn>
                  <a:cxn ang="0">
                    <a:pos x="155" y="103"/>
                  </a:cxn>
                  <a:cxn ang="0">
                    <a:pos x="133" y="118"/>
                  </a:cxn>
                  <a:cxn ang="0">
                    <a:pos x="109" y="130"/>
                  </a:cxn>
                  <a:cxn ang="0">
                    <a:pos x="88" y="145"/>
                  </a:cxn>
                  <a:cxn ang="0">
                    <a:pos x="68" y="161"/>
                  </a:cxn>
                  <a:cxn ang="0">
                    <a:pos x="49" y="179"/>
                  </a:cxn>
                  <a:cxn ang="0">
                    <a:pos x="36" y="198"/>
                  </a:cxn>
                  <a:cxn ang="0">
                    <a:pos x="52" y="212"/>
                  </a:cxn>
                  <a:cxn ang="0">
                    <a:pos x="42" y="236"/>
                  </a:cxn>
                  <a:cxn ang="0">
                    <a:pos x="21" y="254"/>
                  </a:cxn>
                  <a:cxn ang="0">
                    <a:pos x="7" y="252"/>
                  </a:cxn>
                  <a:cxn ang="0">
                    <a:pos x="0" y="242"/>
                  </a:cxn>
                  <a:cxn ang="0">
                    <a:pos x="18" y="182"/>
                  </a:cxn>
                  <a:cxn ang="0">
                    <a:pos x="35" y="122"/>
                  </a:cxn>
                  <a:cxn ang="0">
                    <a:pos x="55" y="61"/>
                  </a:cxn>
                  <a:cxn ang="0">
                    <a:pos x="74" y="0"/>
                  </a:cxn>
                  <a:cxn ang="0">
                    <a:pos x="98" y="13"/>
                  </a:cxn>
                  <a:cxn ang="0">
                    <a:pos x="124" y="20"/>
                  </a:cxn>
                  <a:cxn ang="0">
                    <a:pos x="149" y="22"/>
                  </a:cxn>
                  <a:cxn ang="0">
                    <a:pos x="174" y="20"/>
                  </a:cxn>
                  <a:cxn ang="0">
                    <a:pos x="201" y="16"/>
                  </a:cxn>
                  <a:cxn ang="0">
                    <a:pos x="226" y="12"/>
                  </a:cxn>
                  <a:cxn ang="0">
                    <a:pos x="252" y="6"/>
                  </a:cxn>
                  <a:cxn ang="0">
                    <a:pos x="277" y="3"/>
                  </a:cxn>
                </a:cxnLst>
                <a:rect l="0" t="0" r="r" b="b"/>
                <a:pathLst>
                  <a:path w="313" h="254">
                    <a:moveTo>
                      <a:pt x="277" y="3"/>
                    </a:moveTo>
                    <a:lnTo>
                      <a:pt x="301" y="24"/>
                    </a:lnTo>
                    <a:lnTo>
                      <a:pt x="300" y="42"/>
                    </a:lnTo>
                    <a:lnTo>
                      <a:pt x="299" y="58"/>
                    </a:lnTo>
                    <a:lnTo>
                      <a:pt x="302" y="73"/>
                    </a:lnTo>
                    <a:lnTo>
                      <a:pt x="313" y="87"/>
                    </a:lnTo>
                    <a:lnTo>
                      <a:pt x="309" y="85"/>
                    </a:lnTo>
                    <a:lnTo>
                      <a:pt x="303" y="84"/>
                    </a:lnTo>
                    <a:lnTo>
                      <a:pt x="299" y="82"/>
                    </a:lnTo>
                    <a:lnTo>
                      <a:pt x="293" y="80"/>
                    </a:lnTo>
                    <a:lnTo>
                      <a:pt x="286" y="79"/>
                    </a:lnTo>
                    <a:lnTo>
                      <a:pt x="280" y="76"/>
                    </a:lnTo>
                    <a:lnTo>
                      <a:pt x="275" y="75"/>
                    </a:lnTo>
                    <a:lnTo>
                      <a:pt x="269" y="75"/>
                    </a:lnTo>
                    <a:lnTo>
                      <a:pt x="275" y="69"/>
                    </a:lnTo>
                    <a:lnTo>
                      <a:pt x="282" y="62"/>
                    </a:lnTo>
                    <a:lnTo>
                      <a:pt x="287" y="56"/>
                    </a:lnTo>
                    <a:lnTo>
                      <a:pt x="287" y="47"/>
                    </a:lnTo>
                    <a:lnTo>
                      <a:pt x="283" y="44"/>
                    </a:lnTo>
                    <a:lnTo>
                      <a:pt x="269" y="45"/>
                    </a:lnTo>
                    <a:lnTo>
                      <a:pt x="256" y="47"/>
                    </a:lnTo>
                    <a:lnTo>
                      <a:pt x="244" y="51"/>
                    </a:lnTo>
                    <a:lnTo>
                      <a:pt x="232" y="56"/>
                    </a:lnTo>
                    <a:lnTo>
                      <a:pt x="220" y="60"/>
                    </a:lnTo>
                    <a:lnTo>
                      <a:pt x="209" y="67"/>
                    </a:lnTo>
                    <a:lnTo>
                      <a:pt x="197" y="74"/>
                    </a:lnTo>
                    <a:lnTo>
                      <a:pt x="187" y="81"/>
                    </a:lnTo>
                    <a:lnTo>
                      <a:pt x="177" y="88"/>
                    </a:lnTo>
                    <a:lnTo>
                      <a:pt x="165" y="96"/>
                    </a:lnTo>
                    <a:lnTo>
                      <a:pt x="155" y="103"/>
                    </a:lnTo>
                    <a:lnTo>
                      <a:pt x="143" y="111"/>
                    </a:lnTo>
                    <a:lnTo>
                      <a:pt x="133" y="118"/>
                    </a:lnTo>
                    <a:lnTo>
                      <a:pt x="121" y="125"/>
                    </a:lnTo>
                    <a:lnTo>
                      <a:pt x="109" y="130"/>
                    </a:lnTo>
                    <a:lnTo>
                      <a:pt x="96" y="136"/>
                    </a:lnTo>
                    <a:lnTo>
                      <a:pt x="88" y="145"/>
                    </a:lnTo>
                    <a:lnTo>
                      <a:pt x="79" y="153"/>
                    </a:lnTo>
                    <a:lnTo>
                      <a:pt x="68" y="161"/>
                    </a:lnTo>
                    <a:lnTo>
                      <a:pt x="58" y="170"/>
                    </a:lnTo>
                    <a:lnTo>
                      <a:pt x="49" y="179"/>
                    </a:lnTo>
                    <a:lnTo>
                      <a:pt x="41" y="188"/>
                    </a:lnTo>
                    <a:lnTo>
                      <a:pt x="36" y="198"/>
                    </a:lnTo>
                    <a:lnTo>
                      <a:pt x="34" y="211"/>
                    </a:lnTo>
                    <a:lnTo>
                      <a:pt x="52" y="212"/>
                    </a:lnTo>
                    <a:lnTo>
                      <a:pt x="50" y="224"/>
                    </a:lnTo>
                    <a:lnTo>
                      <a:pt x="42" y="236"/>
                    </a:lnTo>
                    <a:lnTo>
                      <a:pt x="33" y="247"/>
                    </a:lnTo>
                    <a:lnTo>
                      <a:pt x="21" y="254"/>
                    </a:lnTo>
                    <a:lnTo>
                      <a:pt x="14" y="254"/>
                    </a:lnTo>
                    <a:lnTo>
                      <a:pt x="7" y="252"/>
                    </a:lnTo>
                    <a:lnTo>
                      <a:pt x="2" y="249"/>
                    </a:lnTo>
                    <a:lnTo>
                      <a:pt x="0" y="242"/>
                    </a:lnTo>
                    <a:lnTo>
                      <a:pt x="9" y="212"/>
                    </a:lnTo>
                    <a:lnTo>
                      <a:pt x="18" y="182"/>
                    </a:lnTo>
                    <a:lnTo>
                      <a:pt x="26" y="152"/>
                    </a:lnTo>
                    <a:lnTo>
                      <a:pt x="35" y="122"/>
                    </a:lnTo>
                    <a:lnTo>
                      <a:pt x="44" y="91"/>
                    </a:lnTo>
                    <a:lnTo>
                      <a:pt x="55" y="61"/>
                    </a:lnTo>
                    <a:lnTo>
                      <a:pt x="64" y="30"/>
                    </a:lnTo>
                    <a:lnTo>
                      <a:pt x="74" y="0"/>
                    </a:lnTo>
                    <a:lnTo>
                      <a:pt x="86" y="7"/>
                    </a:lnTo>
                    <a:lnTo>
                      <a:pt x="98" y="13"/>
                    </a:lnTo>
                    <a:lnTo>
                      <a:pt x="111" y="18"/>
                    </a:lnTo>
                    <a:lnTo>
                      <a:pt x="124" y="20"/>
                    </a:lnTo>
                    <a:lnTo>
                      <a:pt x="136" y="22"/>
                    </a:lnTo>
                    <a:lnTo>
                      <a:pt x="149" y="22"/>
                    </a:lnTo>
                    <a:lnTo>
                      <a:pt x="162" y="22"/>
                    </a:lnTo>
                    <a:lnTo>
                      <a:pt x="174" y="20"/>
                    </a:lnTo>
                    <a:lnTo>
                      <a:pt x="188" y="19"/>
                    </a:lnTo>
                    <a:lnTo>
                      <a:pt x="201" y="16"/>
                    </a:lnTo>
                    <a:lnTo>
                      <a:pt x="214" y="14"/>
                    </a:lnTo>
                    <a:lnTo>
                      <a:pt x="226" y="12"/>
                    </a:lnTo>
                    <a:lnTo>
                      <a:pt x="239" y="8"/>
                    </a:lnTo>
                    <a:lnTo>
                      <a:pt x="252" y="6"/>
                    </a:lnTo>
                    <a:lnTo>
                      <a:pt x="264" y="4"/>
                    </a:lnTo>
                    <a:lnTo>
                      <a:pt x="277" y="3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21" name="Freeform 21"/>
              <p:cNvSpPr>
                <a:spLocks/>
              </p:cNvSpPr>
              <p:nvPr/>
            </p:nvSpPr>
            <p:spPr bwMode="auto">
              <a:xfrm>
                <a:off x="6169" y="1420"/>
                <a:ext cx="11" cy="11"/>
              </a:xfrm>
              <a:custGeom>
                <a:avLst/>
                <a:gdLst/>
                <a:ahLst/>
                <a:cxnLst>
                  <a:cxn ang="0">
                    <a:pos x="22" y="23"/>
                  </a:cxn>
                  <a:cxn ang="0">
                    <a:pos x="15" y="19"/>
                  </a:cxn>
                  <a:cxn ang="0">
                    <a:pos x="8" y="15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4" y="9"/>
                  </a:cxn>
                  <a:cxn ang="0">
                    <a:pos x="17" y="17"/>
                  </a:cxn>
                  <a:cxn ang="0">
                    <a:pos x="22" y="23"/>
                  </a:cxn>
                </a:cxnLst>
                <a:rect l="0" t="0" r="r" b="b"/>
                <a:pathLst>
                  <a:path w="22" h="23">
                    <a:moveTo>
                      <a:pt x="22" y="23"/>
                    </a:moveTo>
                    <a:lnTo>
                      <a:pt x="15" y="19"/>
                    </a:lnTo>
                    <a:lnTo>
                      <a:pt x="8" y="15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4" y="9"/>
                    </a:lnTo>
                    <a:lnTo>
                      <a:pt x="17" y="17"/>
                    </a:lnTo>
                    <a:lnTo>
                      <a:pt x="22" y="23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22" name="Freeform 22"/>
              <p:cNvSpPr>
                <a:spLocks/>
              </p:cNvSpPr>
              <p:nvPr/>
            </p:nvSpPr>
            <p:spPr bwMode="auto">
              <a:xfrm>
                <a:off x="5963" y="1497"/>
                <a:ext cx="166" cy="43"/>
              </a:xfrm>
              <a:custGeom>
                <a:avLst/>
                <a:gdLst/>
                <a:ahLst/>
                <a:cxnLst>
                  <a:cxn ang="0">
                    <a:pos x="333" y="0"/>
                  </a:cxn>
                  <a:cxn ang="0">
                    <a:pos x="333" y="4"/>
                  </a:cxn>
                  <a:cxn ang="0">
                    <a:pos x="332" y="7"/>
                  </a:cxn>
                  <a:cxn ang="0">
                    <a:pos x="331" y="11"/>
                  </a:cxn>
                  <a:cxn ang="0">
                    <a:pos x="332" y="14"/>
                  </a:cxn>
                  <a:cxn ang="0">
                    <a:pos x="320" y="17"/>
                  </a:cxn>
                  <a:cxn ang="0">
                    <a:pos x="306" y="21"/>
                  </a:cxn>
                  <a:cxn ang="0">
                    <a:pos x="293" y="24"/>
                  </a:cxn>
                  <a:cxn ang="0">
                    <a:pos x="282" y="28"/>
                  </a:cxn>
                  <a:cxn ang="0">
                    <a:pos x="269" y="31"/>
                  </a:cxn>
                  <a:cxn ang="0">
                    <a:pos x="256" y="35"/>
                  </a:cxn>
                  <a:cxn ang="0">
                    <a:pos x="245" y="38"/>
                  </a:cxn>
                  <a:cxn ang="0">
                    <a:pos x="232" y="42"/>
                  </a:cxn>
                  <a:cxn ang="0">
                    <a:pos x="218" y="44"/>
                  </a:cxn>
                  <a:cxn ang="0">
                    <a:pos x="203" y="46"/>
                  </a:cxn>
                  <a:cxn ang="0">
                    <a:pos x="189" y="50"/>
                  </a:cxn>
                  <a:cxn ang="0">
                    <a:pos x="174" y="52"/>
                  </a:cxn>
                  <a:cxn ang="0">
                    <a:pos x="161" y="54"/>
                  </a:cxn>
                  <a:cxn ang="0">
                    <a:pos x="146" y="57"/>
                  </a:cxn>
                  <a:cxn ang="0">
                    <a:pos x="132" y="59"/>
                  </a:cxn>
                  <a:cxn ang="0">
                    <a:pos x="117" y="62"/>
                  </a:cxn>
                  <a:cxn ang="0">
                    <a:pos x="103" y="65"/>
                  </a:cxn>
                  <a:cxn ang="0">
                    <a:pos x="88" y="67"/>
                  </a:cxn>
                  <a:cxn ang="0">
                    <a:pos x="73" y="70"/>
                  </a:cxn>
                  <a:cxn ang="0">
                    <a:pos x="59" y="73"/>
                  </a:cxn>
                  <a:cxn ang="0">
                    <a:pos x="45" y="76"/>
                  </a:cxn>
                  <a:cxn ang="0">
                    <a:pos x="30" y="80"/>
                  </a:cxn>
                  <a:cxn ang="0">
                    <a:pos x="17" y="83"/>
                  </a:cxn>
                  <a:cxn ang="0">
                    <a:pos x="3" y="87"/>
                  </a:cxn>
                  <a:cxn ang="0">
                    <a:pos x="0" y="78"/>
                  </a:cxn>
                  <a:cxn ang="0">
                    <a:pos x="2" y="72"/>
                  </a:cxn>
                  <a:cxn ang="0">
                    <a:pos x="5" y="67"/>
                  </a:cxn>
                  <a:cxn ang="0">
                    <a:pos x="11" y="62"/>
                  </a:cxn>
                  <a:cxn ang="0">
                    <a:pos x="17" y="59"/>
                  </a:cxn>
                  <a:cxn ang="0">
                    <a:pos x="22" y="55"/>
                  </a:cxn>
                  <a:cxn ang="0">
                    <a:pos x="27" y="51"/>
                  </a:cxn>
                  <a:cxn ang="0">
                    <a:pos x="30" y="44"/>
                  </a:cxn>
                  <a:cxn ang="0">
                    <a:pos x="47" y="39"/>
                  </a:cxn>
                  <a:cxn ang="0">
                    <a:pos x="63" y="36"/>
                  </a:cxn>
                  <a:cxn ang="0">
                    <a:pos x="79" y="31"/>
                  </a:cxn>
                  <a:cxn ang="0">
                    <a:pos x="96" y="28"/>
                  </a:cxn>
                  <a:cxn ang="0">
                    <a:pos x="113" y="26"/>
                  </a:cxn>
                  <a:cxn ang="0">
                    <a:pos x="131" y="22"/>
                  </a:cxn>
                  <a:cxn ang="0">
                    <a:pos x="149" y="20"/>
                  </a:cxn>
                  <a:cxn ang="0">
                    <a:pos x="166" y="17"/>
                  </a:cxn>
                  <a:cxn ang="0">
                    <a:pos x="185" y="15"/>
                  </a:cxn>
                  <a:cxn ang="0">
                    <a:pos x="202" y="13"/>
                  </a:cxn>
                  <a:cxn ang="0">
                    <a:pos x="220" y="12"/>
                  </a:cxn>
                  <a:cxn ang="0">
                    <a:pos x="238" y="9"/>
                  </a:cxn>
                  <a:cxn ang="0">
                    <a:pos x="256" y="7"/>
                  </a:cxn>
                  <a:cxn ang="0">
                    <a:pos x="273" y="5"/>
                  </a:cxn>
                  <a:cxn ang="0">
                    <a:pos x="292" y="2"/>
                  </a:cxn>
                  <a:cxn ang="0">
                    <a:pos x="309" y="0"/>
                  </a:cxn>
                  <a:cxn ang="0">
                    <a:pos x="333" y="0"/>
                  </a:cxn>
                </a:cxnLst>
                <a:rect l="0" t="0" r="r" b="b"/>
                <a:pathLst>
                  <a:path w="333" h="87">
                    <a:moveTo>
                      <a:pt x="333" y="0"/>
                    </a:moveTo>
                    <a:lnTo>
                      <a:pt x="333" y="4"/>
                    </a:lnTo>
                    <a:lnTo>
                      <a:pt x="332" y="7"/>
                    </a:lnTo>
                    <a:lnTo>
                      <a:pt x="331" y="11"/>
                    </a:lnTo>
                    <a:lnTo>
                      <a:pt x="332" y="14"/>
                    </a:lnTo>
                    <a:lnTo>
                      <a:pt x="320" y="17"/>
                    </a:lnTo>
                    <a:lnTo>
                      <a:pt x="306" y="21"/>
                    </a:lnTo>
                    <a:lnTo>
                      <a:pt x="293" y="24"/>
                    </a:lnTo>
                    <a:lnTo>
                      <a:pt x="282" y="28"/>
                    </a:lnTo>
                    <a:lnTo>
                      <a:pt x="269" y="31"/>
                    </a:lnTo>
                    <a:lnTo>
                      <a:pt x="256" y="35"/>
                    </a:lnTo>
                    <a:lnTo>
                      <a:pt x="245" y="38"/>
                    </a:lnTo>
                    <a:lnTo>
                      <a:pt x="232" y="42"/>
                    </a:lnTo>
                    <a:lnTo>
                      <a:pt x="218" y="44"/>
                    </a:lnTo>
                    <a:lnTo>
                      <a:pt x="203" y="46"/>
                    </a:lnTo>
                    <a:lnTo>
                      <a:pt x="189" y="50"/>
                    </a:lnTo>
                    <a:lnTo>
                      <a:pt x="174" y="52"/>
                    </a:lnTo>
                    <a:lnTo>
                      <a:pt x="161" y="54"/>
                    </a:lnTo>
                    <a:lnTo>
                      <a:pt x="146" y="57"/>
                    </a:lnTo>
                    <a:lnTo>
                      <a:pt x="132" y="59"/>
                    </a:lnTo>
                    <a:lnTo>
                      <a:pt x="117" y="62"/>
                    </a:lnTo>
                    <a:lnTo>
                      <a:pt x="103" y="65"/>
                    </a:lnTo>
                    <a:lnTo>
                      <a:pt x="88" y="67"/>
                    </a:lnTo>
                    <a:lnTo>
                      <a:pt x="73" y="70"/>
                    </a:lnTo>
                    <a:lnTo>
                      <a:pt x="59" y="73"/>
                    </a:lnTo>
                    <a:lnTo>
                      <a:pt x="45" y="76"/>
                    </a:lnTo>
                    <a:lnTo>
                      <a:pt x="30" y="80"/>
                    </a:lnTo>
                    <a:lnTo>
                      <a:pt x="17" y="83"/>
                    </a:lnTo>
                    <a:lnTo>
                      <a:pt x="3" y="87"/>
                    </a:lnTo>
                    <a:lnTo>
                      <a:pt x="0" y="78"/>
                    </a:lnTo>
                    <a:lnTo>
                      <a:pt x="2" y="72"/>
                    </a:lnTo>
                    <a:lnTo>
                      <a:pt x="5" y="67"/>
                    </a:lnTo>
                    <a:lnTo>
                      <a:pt x="11" y="62"/>
                    </a:lnTo>
                    <a:lnTo>
                      <a:pt x="17" y="59"/>
                    </a:lnTo>
                    <a:lnTo>
                      <a:pt x="22" y="55"/>
                    </a:lnTo>
                    <a:lnTo>
                      <a:pt x="27" y="51"/>
                    </a:lnTo>
                    <a:lnTo>
                      <a:pt x="30" y="44"/>
                    </a:lnTo>
                    <a:lnTo>
                      <a:pt x="47" y="39"/>
                    </a:lnTo>
                    <a:lnTo>
                      <a:pt x="63" y="36"/>
                    </a:lnTo>
                    <a:lnTo>
                      <a:pt x="79" y="31"/>
                    </a:lnTo>
                    <a:lnTo>
                      <a:pt x="96" y="28"/>
                    </a:lnTo>
                    <a:lnTo>
                      <a:pt x="113" y="26"/>
                    </a:lnTo>
                    <a:lnTo>
                      <a:pt x="131" y="22"/>
                    </a:lnTo>
                    <a:lnTo>
                      <a:pt x="149" y="20"/>
                    </a:lnTo>
                    <a:lnTo>
                      <a:pt x="166" y="17"/>
                    </a:lnTo>
                    <a:lnTo>
                      <a:pt x="185" y="15"/>
                    </a:lnTo>
                    <a:lnTo>
                      <a:pt x="202" y="13"/>
                    </a:lnTo>
                    <a:lnTo>
                      <a:pt x="220" y="12"/>
                    </a:lnTo>
                    <a:lnTo>
                      <a:pt x="238" y="9"/>
                    </a:lnTo>
                    <a:lnTo>
                      <a:pt x="256" y="7"/>
                    </a:lnTo>
                    <a:lnTo>
                      <a:pt x="273" y="5"/>
                    </a:lnTo>
                    <a:lnTo>
                      <a:pt x="292" y="2"/>
                    </a:lnTo>
                    <a:lnTo>
                      <a:pt x="309" y="0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23" name="Freeform 23"/>
              <p:cNvSpPr>
                <a:spLocks/>
              </p:cNvSpPr>
              <p:nvPr/>
            </p:nvSpPr>
            <p:spPr bwMode="auto">
              <a:xfrm>
                <a:off x="5864" y="1521"/>
                <a:ext cx="54" cy="26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7" y="6"/>
                  </a:cxn>
                  <a:cxn ang="0">
                    <a:pos x="110" y="12"/>
                  </a:cxn>
                  <a:cxn ang="0">
                    <a:pos x="107" y="19"/>
                  </a:cxn>
                  <a:cxn ang="0">
                    <a:pos x="104" y="25"/>
                  </a:cxn>
                  <a:cxn ang="0">
                    <a:pos x="99" y="31"/>
                  </a:cxn>
                  <a:cxn ang="0">
                    <a:pos x="95" y="38"/>
                  </a:cxn>
                  <a:cxn ang="0">
                    <a:pos x="90" y="43"/>
                  </a:cxn>
                  <a:cxn ang="0">
                    <a:pos x="88" y="49"/>
                  </a:cxn>
                  <a:cxn ang="0">
                    <a:pos x="78" y="48"/>
                  </a:cxn>
                  <a:cxn ang="0">
                    <a:pos x="67" y="49"/>
                  </a:cxn>
                  <a:cxn ang="0">
                    <a:pos x="57" y="49"/>
                  </a:cxn>
                  <a:cxn ang="0">
                    <a:pos x="46" y="50"/>
                  </a:cxn>
                  <a:cxn ang="0">
                    <a:pos x="35" y="51"/>
                  </a:cxn>
                  <a:cxn ang="0">
                    <a:pos x="25" y="51"/>
                  </a:cxn>
                  <a:cxn ang="0">
                    <a:pos x="14" y="50"/>
                  </a:cxn>
                  <a:cxn ang="0">
                    <a:pos x="5" y="48"/>
                  </a:cxn>
                  <a:cxn ang="0">
                    <a:pos x="1" y="44"/>
                  </a:cxn>
                  <a:cxn ang="0">
                    <a:pos x="0" y="41"/>
                  </a:cxn>
                  <a:cxn ang="0">
                    <a:pos x="0" y="36"/>
                  </a:cxn>
                  <a:cxn ang="0">
                    <a:pos x="1" y="33"/>
                  </a:cxn>
                  <a:cxn ang="0">
                    <a:pos x="13" y="25"/>
                  </a:cxn>
                  <a:cxn ang="0">
                    <a:pos x="25" y="19"/>
                  </a:cxn>
                  <a:cxn ang="0">
                    <a:pos x="36" y="15"/>
                  </a:cxn>
                  <a:cxn ang="0">
                    <a:pos x="49" y="10"/>
                  </a:cxn>
                  <a:cxn ang="0">
                    <a:pos x="61" y="6"/>
                  </a:cxn>
                  <a:cxn ang="0">
                    <a:pos x="74" y="4"/>
                  </a:cxn>
                  <a:cxn ang="0">
                    <a:pos x="87" y="2"/>
                  </a:cxn>
                  <a:cxn ang="0">
                    <a:pos x="99" y="0"/>
                  </a:cxn>
                  <a:cxn ang="0">
                    <a:pos x="103" y="0"/>
                  </a:cxn>
                </a:cxnLst>
                <a:rect l="0" t="0" r="r" b="b"/>
                <a:pathLst>
                  <a:path w="110" h="51">
                    <a:moveTo>
                      <a:pt x="103" y="0"/>
                    </a:moveTo>
                    <a:lnTo>
                      <a:pt x="107" y="6"/>
                    </a:lnTo>
                    <a:lnTo>
                      <a:pt x="110" y="12"/>
                    </a:lnTo>
                    <a:lnTo>
                      <a:pt x="107" y="19"/>
                    </a:lnTo>
                    <a:lnTo>
                      <a:pt x="104" y="25"/>
                    </a:lnTo>
                    <a:lnTo>
                      <a:pt x="99" y="31"/>
                    </a:lnTo>
                    <a:lnTo>
                      <a:pt x="95" y="38"/>
                    </a:lnTo>
                    <a:lnTo>
                      <a:pt x="90" y="43"/>
                    </a:lnTo>
                    <a:lnTo>
                      <a:pt x="88" y="49"/>
                    </a:lnTo>
                    <a:lnTo>
                      <a:pt x="78" y="48"/>
                    </a:lnTo>
                    <a:lnTo>
                      <a:pt x="67" y="49"/>
                    </a:lnTo>
                    <a:lnTo>
                      <a:pt x="57" y="49"/>
                    </a:lnTo>
                    <a:lnTo>
                      <a:pt x="46" y="50"/>
                    </a:lnTo>
                    <a:lnTo>
                      <a:pt x="35" y="51"/>
                    </a:lnTo>
                    <a:lnTo>
                      <a:pt x="25" y="51"/>
                    </a:lnTo>
                    <a:lnTo>
                      <a:pt x="14" y="50"/>
                    </a:lnTo>
                    <a:lnTo>
                      <a:pt x="5" y="48"/>
                    </a:lnTo>
                    <a:lnTo>
                      <a:pt x="1" y="44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1" y="33"/>
                    </a:lnTo>
                    <a:lnTo>
                      <a:pt x="13" y="25"/>
                    </a:lnTo>
                    <a:lnTo>
                      <a:pt x="25" y="19"/>
                    </a:lnTo>
                    <a:lnTo>
                      <a:pt x="36" y="15"/>
                    </a:lnTo>
                    <a:lnTo>
                      <a:pt x="49" y="10"/>
                    </a:lnTo>
                    <a:lnTo>
                      <a:pt x="61" y="6"/>
                    </a:lnTo>
                    <a:lnTo>
                      <a:pt x="74" y="4"/>
                    </a:lnTo>
                    <a:lnTo>
                      <a:pt x="87" y="2"/>
                    </a:lnTo>
                    <a:lnTo>
                      <a:pt x="99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24" name="Freeform 24"/>
              <p:cNvSpPr>
                <a:spLocks/>
              </p:cNvSpPr>
              <p:nvPr/>
            </p:nvSpPr>
            <p:spPr bwMode="auto">
              <a:xfrm>
                <a:off x="5924" y="949"/>
                <a:ext cx="74" cy="119"/>
              </a:xfrm>
              <a:custGeom>
                <a:avLst/>
                <a:gdLst/>
                <a:ahLst/>
                <a:cxnLst>
                  <a:cxn ang="0">
                    <a:pos x="149" y="229"/>
                  </a:cxn>
                  <a:cxn ang="0">
                    <a:pos x="144" y="231"/>
                  </a:cxn>
                  <a:cxn ang="0">
                    <a:pos x="140" y="233"/>
                  </a:cxn>
                  <a:cxn ang="0">
                    <a:pos x="135" y="235"/>
                  </a:cxn>
                  <a:cxn ang="0">
                    <a:pos x="132" y="236"/>
                  </a:cxn>
                  <a:cxn ang="0">
                    <a:pos x="127" y="237"/>
                  </a:cxn>
                  <a:cxn ang="0">
                    <a:pos x="122" y="237"/>
                  </a:cxn>
                  <a:cxn ang="0">
                    <a:pos x="118" y="238"/>
                  </a:cxn>
                  <a:cxn ang="0">
                    <a:pos x="113" y="238"/>
                  </a:cxn>
                  <a:cxn ang="0">
                    <a:pos x="105" y="238"/>
                  </a:cxn>
                  <a:cxn ang="0">
                    <a:pos x="97" y="237"/>
                  </a:cxn>
                  <a:cxn ang="0">
                    <a:pos x="89" y="236"/>
                  </a:cxn>
                  <a:cxn ang="0">
                    <a:pos x="81" y="235"/>
                  </a:cxn>
                  <a:cxn ang="0">
                    <a:pos x="74" y="233"/>
                  </a:cxn>
                  <a:cxn ang="0">
                    <a:pos x="66" y="229"/>
                  </a:cxn>
                  <a:cxn ang="0">
                    <a:pos x="59" y="225"/>
                  </a:cxn>
                  <a:cxn ang="0">
                    <a:pos x="53" y="219"/>
                  </a:cxn>
                  <a:cxn ang="0">
                    <a:pos x="51" y="214"/>
                  </a:cxn>
                  <a:cxn ang="0">
                    <a:pos x="51" y="210"/>
                  </a:cxn>
                  <a:cxn ang="0">
                    <a:pos x="51" y="205"/>
                  </a:cxn>
                  <a:cxn ang="0">
                    <a:pos x="53" y="200"/>
                  </a:cxn>
                  <a:cxn ang="0">
                    <a:pos x="46" y="193"/>
                  </a:cxn>
                  <a:cxn ang="0">
                    <a:pos x="39" y="187"/>
                  </a:cxn>
                  <a:cxn ang="0">
                    <a:pos x="33" y="180"/>
                  </a:cxn>
                  <a:cxn ang="0">
                    <a:pos x="26" y="173"/>
                  </a:cxn>
                  <a:cxn ang="0">
                    <a:pos x="19" y="166"/>
                  </a:cxn>
                  <a:cxn ang="0">
                    <a:pos x="13" y="158"/>
                  </a:cxn>
                  <a:cxn ang="0">
                    <a:pos x="6" y="151"/>
                  </a:cxn>
                  <a:cxn ang="0">
                    <a:pos x="1" y="143"/>
                  </a:cxn>
                  <a:cxn ang="0">
                    <a:pos x="0" y="130"/>
                  </a:cxn>
                  <a:cxn ang="0">
                    <a:pos x="3" y="117"/>
                  </a:cxn>
                  <a:cxn ang="0">
                    <a:pos x="6" y="105"/>
                  </a:cxn>
                  <a:cxn ang="0">
                    <a:pos x="11" y="92"/>
                  </a:cxn>
                  <a:cxn ang="0">
                    <a:pos x="18" y="81"/>
                  </a:cxn>
                  <a:cxn ang="0">
                    <a:pos x="26" y="69"/>
                  </a:cxn>
                  <a:cxn ang="0">
                    <a:pos x="35" y="59"/>
                  </a:cxn>
                  <a:cxn ang="0">
                    <a:pos x="44" y="48"/>
                  </a:cxn>
                  <a:cxn ang="0">
                    <a:pos x="52" y="41"/>
                  </a:cxn>
                  <a:cxn ang="0">
                    <a:pos x="63" y="37"/>
                  </a:cxn>
                  <a:cxn ang="0">
                    <a:pos x="71" y="31"/>
                  </a:cxn>
                  <a:cxn ang="0">
                    <a:pos x="76" y="22"/>
                  </a:cxn>
                  <a:cxn ang="0">
                    <a:pos x="75" y="21"/>
                  </a:cxn>
                  <a:cxn ang="0">
                    <a:pos x="74" y="21"/>
                  </a:cxn>
                  <a:cxn ang="0">
                    <a:pos x="73" y="20"/>
                  </a:cxn>
                  <a:cxn ang="0">
                    <a:pos x="72" y="20"/>
                  </a:cxn>
                  <a:cxn ang="0">
                    <a:pos x="74" y="17"/>
                  </a:cxn>
                  <a:cxn ang="0">
                    <a:pos x="77" y="10"/>
                  </a:cxn>
                  <a:cxn ang="0">
                    <a:pos x="84" y="3"/>
                  </a:cxn>
                  <a:cxn ang="0">
                    <a:pos x="90" y="0"/>
                  </a:cxn>
                  <a:cxn ang="0">
                    <a:pos x="89" y="7"/>
                  </a:cxn>
                  <a:cxn ang="0">
                    <a:pos x="89" y="15"/>
                  </a:cxn>
                  <a:cxn ang="0">
                    <a:pos x="90" y="22"/>
                  </a:cxn>
                  <a:cxn ang="0">
                    <a:pos x="92" y="28"/>
                  </a:cxn>
                  <a:cxn ang="0">
                    <a:pos x="101" y="23"/>
                  </a:cxn>
                  <a:cxn ang="0">
                    <a:pos x="102" y="25"/>
                  </a:cxn>
                  <a:cxn ang="0">
                    <a:pos x="103" y="26"/>
                  </a:cxn>
                  <a:cxn ang="0">
                    <a:pos x="103" y="29"/>
                  </a:cxn>
                  <a:cxn ang="0">
                    <a:pos x="103" y="31"/>
                  </a:cxn>
                  <a:cxn ang="0">
                    <a:pos x="109" y="35"/>
                  </a:cxn>
                  <a:cxn ang="0">
                    <a:pos x="113" y="39"/>
                  </a:cxn>
                  <a:cxn ang="0">
                    <a:pos x="117" y="45"/>
                  </a:cxn>
                  <a:cxn ang="0">
                    <a:pos x="120" y="51"/>
                  </a:cxn>
                  <a:cxn ang="0">
                    <a:pos x="149" y="229"/>
                  </a:cxn>
                </a:cxnLst>
                <a:rect l="0" t="0" r="r" b="b"/>
                <a:pathLst>
                  <a:path w="149" h="238">
                    <a:moveTo>
                      <a:pt x="149" y="229"/>
                    </a:moveTo>
                    <a:lnTo>
                      <a:pt x="144" y="231"/>
                    </a:lnTo>
                    <a:lnTo>
                      <a:pt x="140" y="233"/>
                    </a:lnTo>
                    <a:lnTo>
                      <a:pt x="135" y="235"/>
                    </a:lnTo>
                    <a:lnTo>
                      <a:pt x="132" y="236"/>
                    </a:lnTo>
                    <a:lnTo>
                      <a:pt x="127" y="237"/>
                    </a:lnTo>
                    <a:lnTo>
                      <a:pt x="122" y="237"/>
                    </a:lnTo>
                    <a:lnTo>
                      <a:pt x="118" y="238"/>
                    </a:lnTo>
                    <a:lnTo>
                      <a:pt x="113" y="238"/>
                    </a:lnTo>
                    <a:lnTo>
                      <a:pt x="105" y="238"/>
                    </a:lnTo>
                    <a:lnTo>
                      <a:pt x="97" y="237"/>
                    </a:lnTo>
                    <a:lnTo>
                      <a:pt x="89" y="236"/>
                    </a:lnTo>
                    <a:lnTo>
                      <a:pt x="81" y="235"/>
                    </a:lnTo>
                    <a:lnTo>
                      <a:pt x="74" y="233"/>
                    </a:lnTo>
                    <a:lnTo>
                      <a:pt x="66" y="229"/>
                    </a:lnTo>
                    <a:lnTo>
                      <a:pt x="59" y="225"/>
                    </a:lnTo>
                    <a:lnTo>
                      <a:pt x="53" y="219"/>
                    </a:lnTo>
                    <a:lnTo>
                      <a:pt x="51" y="214"/>
                    </a:lnTo>
                    <a:lnTo>
                      <a:pt x="51" y="210"/>
                    </a:lnTo>
                    <a:lnTo>
                      <a:pt x="51" y="205"/>
                    </a:lnTo>
                    <a:lnTo>
                      <a:pt x="53" y="200"/>
                    </a:lnTo>
                    <a:lnTo>
                      <a:pt x="46" y="193"/>
                    </a:lnTo>
                    <a:lnTo>
                      <a:pt x="39" y="187"/>
                    </a:lnTo>
                    <a:lnTo>
                      <a:pt x="33" y="180"/>
                    </a:lnTo>
                    <a:lnTo>
                      <a:pt x="26" y="173"/>
                    </a:lnTo>
                    <a:lnTo>
                      <a:pt x="19" y="166"/>
                    </a:lnTo>
                    <a:lnTo>
                      <a:pt x="13" y="158"/>
                    </a:lnTo>
                    <a:lnTo>
                      <a:pt x="6" y="151"/>
                    </a:lnTo>
                    <a:lnTo>
                      <a:pt x="1" y="143"/>
                    </a:lnTo>
                    <a:lnTo>
                      <a:pt x="0" y="130"/>
                    </a:lnTo>
                    <a:lnTo>
                      <a:pt x="3" y="117"/>
                    </a:lnTo>
                    <a:lnTo>
                      <a:pt x="6" y="105"/>
                    </a:lnTo>
                    <a:lnTo>
                      <a:pt x="11" y="92"/>
                    </a:lnTo>
                    <a:lnTo>
                      <a:pt x="18" y="81"/>
                    </a:lnTo>
                    <a:lnTo>
                      <a:pt x="26" y="69"/>
                    </a:lnTo>
                    <a:lnTo>
                      <a:pt x="35" y="59"/>
                    </a:lnTo>
                    <a:lnTo>
                      <a:pt x="44" y="48"/>
                    </a:lnTo>
                    <a:lnTo>
                      <a:pt x="52" y="41"/>
                    </a:lnTo>
                    <a:lnTo>
                      <a:pt x="63" y="37"/>
                    </a:lnTo>
                    <a:lnTo>
                      <a:pt x="71" y="31"/>
                    </a:lnTo>
                    <a:lnTo>
                      <a:pt x="76" y="22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3" y="20"/>
                    </a:lnTo>
                    <a:lnTo>
                      <a:pt x="72" y="20"/>
                    </a:lnTo>
                    <a:lnTo>
                      <a:pt x="74" y="17"/>
                    </a:lnTo>
                    <a:lnTo>
                      <a:pt x="77" y="10"/>
                    </a:lnTo>
                    <a:lnTo>
                      <a:pt x="84" y="3"/>
                    </a:lnTo>
                    <a:lnTo>
                      <a:pt x="90" y="0"/>
                    </a:lnTo>
                    <a:lnTo>
                      <a:pt x="89" y="7"/>
                    </a:lnTo>
                    <a:lnTo>
                      <a:pt x="89" y="15"/>
                    </a:lnTo>
                    <a:lnTo>
                      <a:pt x="90" y="22"/>
                    </a:lnTo>
                    <a:lnTo>
                      <a:pt x="92" y="28"/>
                    </a:lnTo>
                    <a:lnTo>
                      <a:pt x="101" y="23"/>
                    </a:lnTo>
                    <a:lnTo>
                      <a:pt x="102" y="25"/>
                    </a:lnTo>
                    <a:lnTo>
                      <a:pt x="103" y="26"/>
                    </a:lnTo>
                    <a:lnTo>
                      <a:pt x="103" y="29"/>
                    </a:lnTo>
                    <a:lnTo>
                      <a:pt x="103" y="31"/>
                    </a:lnTo>
                    <a:lnTo>
                      <a:pt x="109" y="35"/>
                    </a:lnTo>
                    <a:lnTo>
                      <a:pt x="113" y="39"/>
                    </a:lnTo>
                    <a:lnTo>
                      <a:pt x="117" y="45"/>
                    </a:lnTo>
                    <a:lnTo>
                      <a:pt x="120" y="51"/>
                    </a:lnTo>
                    <a:lnTo>
                      <a:pt x="149" y="229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25" name="Freeform 25"/>
              <p:cNvSpPr>
                <a:spLocks/>
              </p:cNvSpPr>
              <p:nvPr/>
            </p:nvSpPr>
            <p:spPr bwMode="auto">
              <a:xfrm>
                <a:off x="5952" y="971"/>
                <a:ext cx="66" cy="92"/>
              </a:xfrm>
              <a:custGeom>
                <a:avLst/>
                <a:gdLst/>
                <a:ahLst/>
                <a:cxnLst>
                  <a:cxn ang="0">
                    <a:pos x="93" y="184"/>
                  </a:cxn>
                  <a:cxn ang="0">
                    <a:pos x="103" y="177"/>
                  </a:cxn>
                  <a:cxn ang="0">
                    <a:pos x="114" y="169"/>
                  </a:cxn>
                  <a:cxn ang="0">
                    <a:pos x="121" y="159"/>
                  </a:cxn>
                  <a:cxn ang="0">
                    <a:pos x="125" y="147"/>
                  </a:cxn>
                  <a:cxn ang="0">
                    <a:pos x="127" y="134"/>
                  </a:cxn>
                  <a:cxn ang="0">
                    <a:pos x="131" y="123"/>
                  </a:cxn>
                  <a:cxn ang="0">
                    <a:pos x="132" y="110"/>
                  </a:cxn>
                  <a:cxn ang="0">
                    <a:pos x="126" y="100"/>
                  </a:cxn>
                  <a:cxn ang="0">
                    <a:pos x="95" y="64"/>
                  </a:cxn>
                  <a:cxn ang="0">
                    <a:pos x="87" y="61"/>
                  </a:cxn>
                  <a:cxn ang="0">
                    <a:pos x="84" y="52"/>
                  </a:cxn>
                  <a:cxn ang="0">
                    <a:pos x="84" y="41"/>
                  </a:cxn>
                  <a:cxn ang="0">
                    <a:pos x="83" y="32"/>
                  </a:cxn>
                  <a:cxn ang="0">
                    <a:pos x="77" y="26"/>
                  </a:cxn>
                  <a:cxn ang="0">
                    <a:pos x="72" y="19"/>
                  </a:cxn>
                  <a:cxn ang="0">
                    <a:pos x="68" y="12"/>
                  </a:cxn>
                  <a:cxn ang="0">
                    <a:pos x="64" y="4"/>
                  </a:cxn>
                  <a:cxn ang="0">
                    <a:pos x="63" y="3"/>
                  </a:cxn>
                  <a:cxn ang="0">
                    <a:pos x="59" y="1"/>
                  </a:cxn>
                  <a:cxn ang="0">
                    <a:pos x="53" y="0"/>
                  </a:cxn>
                  <a:cxn ang="0">
                    <a:pos x="43" y="2"/>
                  </a:cxn>
                  <a:cxn ang="0">
                    <a:pos x="38" y="4"/>
                  </a:cxn>
                  <a:cxn ang="0">
                    <a:pos x="32" y="5"/>
                  </a:cxn>
                  <a:cxn ang="0">
                    <a:pos x="26" y="7"/>
                  </a:cxn>
                  <a:cxn ang="0">
                    <a:pos x="21" y="9"/>
                  </a:cxn>
                  <a:cxn ang="0">
                    <a:pos x="17" y="11"/>
                  </a:cxn>
                  <a:cxn ang="0">
                    <a:pos x="12" y="15"/>
                  </a:cxn>
                  <a:cxn ang="0">
                    <a:pos x="9" y="19"/>
                  </a:cxn>
                  <a:cxn ang="0">
                    <a:pos x="7" y="26"/>
                  </a:cxn>
                  <a:cxn ang="0">
                    <a:pos x="2" y="38"/>
                  </a:cxn>
                  <a:cxn ang="0">
                    <a:pos x="0" y="45"/>
                  </a:cxn>
                  <a:cxn ang="0">
                    <a:pos x="2" y="48"/>
                  </a:cxn>
                  <a:cxn ang="0">
                    <a:pos x="9" y="53"/>
                  </a:cxn>
                  <a:cxn ang="0">
                    <a:pos x="18" y="57"/>
                  </a:cxn>
                  <a:cxn ang="0">
                    <a:pos x="25" y="60"/>
                  </a:cxn>
                  <a:cxn ang="0">
                    <a:pos x="31" y="65"/>
                  </a:cxn>
                  <a:cxn ang="0">
                    <a:pos x="38" y="75"/>
                  </a:cxn>
                  <a:cxn ang="0">
                    <a:pos x="40" y="86"/>
                  </a:cxn>
                  <a:cxn ang="0">
                    <a:pos x="36" y="96"/>
                  </a:cxn>
                  <a:cxn ang="0">
                    <a:pos x="34" y="107"/>
                  </a:cxn>
                  <a:cxn ang="0">
                    <a:pos x="40" y="115"/>
                  </a:cxn>
                  <a:cxn ang="0">
                    <a:pos x="49" y="123"/>
                  </a:cxn>
                  <a:cxn ang="0">
                    <a:pos x="54" y="132"/>
                  </a:cxn>
                  <a:cxn ang="0">
                    <a:pos x="57" y="141"/>
                  </a:cxn>
                  <a:cxn ang="0">
                    <a:pos x="61" y="153"/>
                  </a:cxn>
                  <a:cxn ang="0">
                    <a:pos x="66" y="164"/>
                  </a:cxn>
                  <a:cxn ang="0">
                    <a:pos x="74" y="174"/>
                  </a:cxn>
                  <a:cxn ang="0">
                    <a:pos x="83" y="181"/>
                  </a:cxn>
                  <a:cxn ang="0">
                    <a:pos x="93" y="184"/>
                  </a:cxn>
                </a:cxnLst>
                <a:rect l="0" t="0" r="r" b="b"/>
                <a:pathLst>
                  <a:path w="132" h="184">
                    <a:moveTo>
                      <a:pt x="93" y="184"/>
                    </a:moveTo>
                    <a:lnTo>
                      <a:pt x="103" y="177"/>
                    </a:lnTo>
                    <a:lnTo>
                      <a:pt x="114" y="169"/>
                    </a:lnTo>
                    <a:lnTo>
                      <a:pt x="121" y="159"/>
                    </a:lnTo>
                    <a:lnTo>
                      <a:pt x="125" y="147"/>
                    </a:lnTo>
                    <a:lnTo>
                      <a:pt x="127" y="134"/>
                    </a:lnTo>
                    <a:lnTo>
                      <a:pt x="131" y="123"/>
                    </a:lnTo>
                    <a:lnTo>
                      <a:pt x="132" y="110"/>
                    </a:lnTo>
                    <a:lnTo>
                      <a:pt x="126" y="100"/>
                    </a:lnTo>
                    <a:lnTo>
                      <a:pt x="95" y="64"/>
                    </a:lnTo>
                    <a:lnTo>
                      <a:pt x="87" y="61"/>
                    </a:lnTo>
                    <a:lnTo>
                      <a:pt x="84" y="52"/>
                    </a:lnTo>
                    <a:lnTo>
                      <a:pt x="84" y="41"/>
                    </a:lnTo>
                    <a:lnTo>
                      <a:pt x="83" y="32"/>
                    </a:lnTo>
                    <a:lnTo>
                      <a:pt x="77" y="26"/>
                    </a:lnTo>
                    <a:lnTo>
                      <a:pt x="72" y="19"/>
                    </a:lnTo>
                    <a:lnTo>
                      <a:pt x="68" y="12"/>
                    </a:lnTo>
                    <a:lnTo>
                      <a:pt x="64" y="4"/>
                    </a:lnTo>
                    <a:lnTo>
                      <a:pt x="63" y="3"/>
                    </a:lnTo>
                    <a:lnTo>
                      <a:pt x="59" y="1"/>
                    </a:lnTo>
                    <a:lnTo>
                      <a:pt x="53" y="0"/>
                    </a:lnTo>
                    <a:lnTo>
                      <a:pt x="43" y="2"/>
                    </a:lnTo>
                    <a:lnTo>
                      <a:pt x="38" y="4"/>
                    </a:lnTo>
                    <a:lnTo>
                      <a:pt x="32" y="5"/>
                    </a:lnTo>
                    <a:lnTo>
                      <a:pt x="26" y="7"/>
                    </a:lnTo>
                    <a:lnTo>
                      <a:pt x="21" y="9"/>
                    </a:lnTo>
                    <a:lnTo>
                      <a:pt x="17" y="11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7" y="26"/>
                    </a:lnTo>
                    <a:lnTo>
                      <a:pt x="2" y="38"/>
                    </a:lnTo>
                    <a:lnTo>
                      <a:pt x="0" y="45"/>
                    </a:lnTo>
                    <a:lnTo>
                      <a:pt x="2" y="48"/>
                    </a:lnTo>
                    <a:lnTo>
                      <a:pt x="9" y="53"/>
                    </a:lnTo>
                    <a:lnTo>
                      <a:pt x="18" y="57"/>
                    </a:lnTo>
                    <a:lnTo>
                      <a:pt x="25" y="60"/>
                    </a:lnTo>
                    <a:lnTo>
                      <a:pt x="31" y="65"/>
                    </a:lnTo>
                    <a:lnTo>
                      <a:pt x="38" y="75"/>
                    </a:lnTo>
                    <a:lnTo>
                      <a:pt x="40" y="86"/>
                    </a:lnTo>
                    <a:lnTo>
                      <a:pt x="36" y="96"/>
                    </a:lnTo>
                    <a:lnTo>
                      <a:pt x="34" y="107"/>
                    </a:lnTo>
                    <a:lnTo>
                      <a:pt x="40" y="115"/>
                    </a:lnTo>
                    <a:lnTo>
                      <a:pt x="49" y="123"/>
                    </a:lnTo>
                    <a:lnTo>
                      <a:pt x="54" y="132"/>
                    </a:lnTo>
                    <a:lnTo>
                      <a:pt x="57" y="141"/>
                    </a:lnTo>
                    <a:lnTo>
                      <a:pt x="61" y="153"/>
                    </a:lnTo>
                    <a:lnTo>
                      <a:pt x="66" y="164"/>
                    </a:lnTo>
                    <a:lnTo>
                      <a:pt x="74" y="174"/>
                    </a:lnTo>
                    <a:lnTo>
                      <a:pt x="83" y="181"/>
                    </a:lnTo>
                    <a:lnTo>
                      <a:pt x="93" y="1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26" name="Freeform 26"/>
              <p:cNvSpPr>
                <a:spLocks/>
              </p:cNvSpPr>
              <p:nvPr/>
            </p:nvSpPr>
            <p:spPr bwMode="auto">
              <a:xfrm>
                <a:off x="5958" y="997"/>
                <a:ext cx="21" cy="38"/>
              </a:xfrm>
              <a:custGeom>
                <a:avLst/>
                <a:gdLst/>
                <a:ahLst/>
                <a:cxnLst>
                  <a:cxn ang="0">
                    <a:pos x="31" y="25"/>
                  </a:cxn>
                  <a:cxn ang="0">
                    <a:pos x="34" y="37"/>
                  </a:cxn>
                  <a:cxn ang="0">
                    <a:pos x="34" y="49"/>
                  </a:cxn>
                  <a:cxn ang="0">
                    <a:pos x="36" y="61"/>
                  </a:cxn>
                  <a:cxn ang="0">
                    <a:pos x="43" y="71"/>
                  </a:cxn>
                  <a:cxn ang="0">
                    <a:pos x="38" y="75"/>
                  </a:cxn>
                  <a:cxn ang="0">
                    <a:pos x="27" y="69"/>
                  </a:cxn>
                  <a:cxn ang="0">
                    <a:pos x="21" y="61"/>
                  </a:cxn>
                  <a:cxn ang="0">
                    <a:pos x="20" y="52"/>
                  </a:cxn>
                  <a:cxn ang="0">
                    <a:pos x="20" y="40"/>
                  </a:cxn>
                  <a:cxn ang="0">
                    <a:pos x="19" y="28"/>
                  </a:cxn>
                  <a:cxn ang="0">
                    <a:pos x="18" y="18"/>
                  </a:cxn>
                  <a:cxn ang="0">
                    <a:pos x="12" y="10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9" y="4"/>
                  </a:cxn>
                  <a:cxn ang="0">
                    <a:pos x="18" y="10"/>
                  </a:cxn>
                  <a:cxn ang="0">
                    <a:pos x="24" y="17"/>
                  </a:cxn>
                  <a:cxn ang="0">
                    <a:pos x="31" y="25"/>
                  </a:cxn>
                </a:cxnLst>
                <a:rect l="0" t="0" r="r" b="b"/>
                <a:pathLst>
                  <a:path w="43" h="75">
                    <a:moveTo>
                      <a:pt x="31" y="25"/>
                    </a:moveTo>
                    <a:lnTo>
                      <a:pt x="34" y="37"/>
                    </a:lnTo>
                    <a:lnTo>
                      <a:pt x="34" y="49"/>
                    </a:lnTo>
                    <a:lnTo>
                      <a:pt x="36" y="61"/>
                    </a:lnTo>
                    <a:lnTo>
                      <a:pt x="43" y="71"/>
                    </a:lnTo>
                    <a:lnTo>
                      <a:pt x="38" y="75"/>
                    </a:lnTo>
                    <a:lnTo>
                      <a:pt x="27" y="69"/>
                    </a:lnTo>
                    <a:lnTo>
                      <a:pt x="21" y="61"/>
                    </a:lnTo>
                    <a:lnTo>
                      <a:pt x="20" y="52"/>
                    </a:lnTo>
                    <a:lnTo>
                      <a:pt x="20" y="40"/>
                    </a:lnTo>
                    <a:lnTo>
                      <a:pt x="19" y="28"/>
                    </a:lnTo>
                    <a:lnTo>
                      <a:pt x="18" y="18"/>
                    </a:lnTo>
                    <a:lnTo>
                      <a:pt x="12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18" y="10"/>
                    </a:lnTo>
                    <a:lnTo>
                      <a:pt x="24" y="17"/>
                    </a:lnTo>
                    <a:lnTo>
                      <a:pt x="3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27" name="Freeform 27"/>
              <p:cNvSpPr>
                <a:spLocks/>
              </p:cNvSpPr>
              <p:nvPr/>
            </p:nvSpPr>
            <p:spPr bwMode="auto">
              <a:xfrm>
                <a:off x="5992" y="1037"/>
                <a:ext cx="18" cy="1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1" y="7"/>
                  </a:cxn>
                  <a:cxn ang="0">
                    <a:pos x="27" y="14"/>
                  </a:cxn>
                  <a:cxn ang="0">
                    <a:pos x="21" y="20"/>
                  </a:cxn>
                  <a:cxn ang="0">
                    <a:pos x="15" y="23"/>
                  </a:cxn>
                  <a:cxn ang="0">
                    <a:pos x="11" y="23"/>
                  </a:cxn>
                  <a:cxn ang="0">
                    <a:pos x="6" y="22"/>
                  </a:cxn>
                  <a:cxn ang="0">
                    <a:pos x="3" y="20"/>
                  </a:cxn>
                  <a:cxn ang="0">
                    <a:pos x="0" y="17"/>
                  </a:cxn>
                  <a:cxn ang="0">
                    <a:pos x="5" y="15"/>
                  </a:cxn>
                  <a:cxn ang="0">
                    <a:pos x="9" y="13"/>
                  </a:cxn>
                  <a:cxn ang="0">
                    <a:pos x="14" y="11"/>
                  </a:cxn>
                  <a:cxn ang="0">
                    <a:pos x="19" y="8"/>
                  </a:cxn>
                  <a:cxn ang="0">
                    <a:pos x="22" y="6"/>
                  </a:cxn>
                  <a:cxn ang="0">
                    <a:pos x="27" y="4"/>
                  </a:cxn>
                  <a:cxn ang="0">
                    <a:pos x="31" y="1"/>
                  </a:cxn>
                  <a:cxn ang="0">
                    <a:pos x="36" y="0"/>
                  </a:cxn>
                </a:cxnLst>
                <a:rect l="0" t="0" r="r" b="b"/>
                <a:pathLst>
                  <a:path w="36" h="23">
                    <a:moveTo>
                      <a:pt x="36" y="0"/>
                    </a:moveTo>
                    <a:lnTo>
                      <a:pt x="31" y="7"/>
                    </a:lnTo>
                    <a:lnTo>
                      <a:pt x="27" y="14"/>
                    </a:lnTo>
                    <a:lnTo>
                      <a:pt x="21" y="20"/>
                    </a:lnTo>
                    <a:lnTo>
                      <a:pt x="15" y="23"/>
                    </a:lnTo>
                    <a:lnTo>
                      <a:pt x="11" y="23"/>
                    </a:lnTo>
                    <a:lnTo>
                      <a:pt x="6" y="22"/>
                    </a:lnTo>
                    <a:lnTo>
                      <a:pt x="3" y="20"/>
                    </a:lnTo>
                    <a:lnTo>
                      <a:pt x="0" y="17"/>
                    </a:lnTo>
                    <a:lnTo>
                      <a:pt x="5" y="15"/>
                    </a:lnTo>
                    <a:lnTo>
                      <a:pt x="9" y="13"/>
                    </a:lnTo>
                    <a:lnTo>
                      <a:pt x="14" y="11"/>
                    </a:lnTo>
                    <a:lnTo>
                      <a:pt x="19" y="8"/>
                    </a:lnTo>
                    <a:lnTo>
                      <a:pt x="22" y="6"/>
                    </a:lnTo>
                    <a:lnTo>
                      <a:pt x="27" y="4"/>
                    </a:lnTo>
                    <a:lnTo>
                      <a:pt x="31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28" name="Freeform 28"/>
              <p:cNvSpPr>
                <a:spLocks/>
              </p:cNvSpPr>
              <p:nvPr/>
            </p:nvSpPr>
            <p:spPr bwMode="auto">
              <a:xfrm>
                <a:off x="5986" y="1016"/>
                <a:ext cx="10" cy="15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16" y="31"/>
                  </a:cxn>
                  <a:cxn ang="0">
                    <a:pos x="20" y="15"/>
                  </a:cxn>
                </a:cxnLst>
                <a:rect l="0" t="0" r="r" b="b"/>
                <a:pathLst>
                  <a:path w="20" h="31">
                    <a:moveTo>
                      <a:pt x="20" y="15"/>
                    </a:moveTo>
                    <a:lnTo>
                      <a:pt x="0" y="0"/>
                    </a:lnTo>
                    <a:lnTo>
                      <a:pt x="16" y="31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29" name="Freeform 29"/>
              <p:cNvSpPr>
                <a:spLocks/>
              </p:cNvSpPr>
              <p:nvPr/>
            </p:nvSpPr>
            <p:spPr bwMode="auto">
              <a:xfrm>
                <a:off x="5994" y="1020"/>
                <a:ext cx="6" cy="1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5"/>
                  </a:cxn>
                  <a:cxn ang="0">
                    <a:pos x="10" y="11"/>
                  </a:cxn>
                  <a:cxn ang="0">
                    <a:pos x="6" y="16"/>
                  </a:cxn>
                  <a:cxn ang="0">
                    <a:pos x="2" y="21"/>
                  </a:cxn>
                  <a:cxn ang="0">
                    <a:pos x="0" y="15"/>
                  </a:cxn>
                  <a:cxn ang="0">
                    <a:pos x="1" y="8"/>
                  </a:cxn>
                  <a:cxn ang="0">
                    <a:pos x="4" y="2"/>
                  </a:cxn>
                  <a:cxn ang="0">
                    <a:pos x="10" y="0"/>
                  </a:cxn>
                </a:cxnLst>
                <a:rect l="0" t="0" r="r" b="b"/>
                <a:pathLst>
                  <a:path w="11" h="21">
                    <a:moveTo>
                      <a:pt x="10" y="0"/>
                    </a:moveTo>
                    <a:lnTo>
                      <a:pt x="11" y="5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2" y="21"/>
                    </a:lnTo>
                    <a:lnTo>
                      <a:pt x="0" y="15"/>
                    </a:lnTo>
                    <a:lnTo>
                      <a:pt x="1" y="8"/>
                    </a:lnTo>
                    <a:lnTo>
                      <a:pt x="4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30" name="Freeform 30"/>
              <p:cNvSpPr>
                <a:spLocks/>
              </p:cNvSpPr>
              <p:nvPr/>
            </p:nvSpPr>
            <p:spPr bwMode="auto">
              <a:xfrm>
                <a:off x="6093" y="1066"/>
                <a:ext cx="25" cy="3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1"/>
                  </a:cxn>
                  <a:cxn ang="0">
                    <a:pos x="10" y="5"/>
                  </a:cxn>
                  <a:cxn ang="0">
                    <a:pos x="19" y="16"/>
                  </a:cxn>
                  <a:cxn ang="0">
                    <a:pos x="32" y="35"/>
                  </a:cxn>
                  <a:cxn ang="0">
                    <a:pos x="44" y="57"/>
                  </a:cxn>
                  <a:cxn ang="0">
                    <a:pos x="50" y="72"/>
                  </a:cxn>
                  <a:cxn ang="0">
                    <a:pos x="49" y="78"/>
                  </a:cxn>
                  <a:cxn ang="0">
                    <a:pos x="40" y="75"/>
                  </a:cxn>
                  <a:cxn ang="0">
                    <a:pos x="27" y="70"/>
                  </a:cxn>
                  <a:cxn ang="0">
                    <a:pos x="19" y="69"/>
                  </a:cxn>
                  <a:cxn ang="0">
                    <a:pos x="15" y="69"/>
                  </a:cxn>
                  <a:cxn ang="0">
                    <a:pos x="14" y="70"/>
                  </a:cxn>
                  <a:cxn ang="0">
                    <a:pos x="12" y="71"/>
                  </a:cxn>
                  <a:cxn ang="0">
                    <a:pos x="10" y="75"/>
                  </a:cxn>
                  <a:cxn ang="0">
                    <a:pos x="7" y="76"/>
                  </a:cxn>
                  <a:cxn ang="0">
                    <a:pos x="4" y="76"/>
                  </a:cxn>
                  <a:cxn ang="0">
                    <a:pos x="3" y="75"/>
                  </a:cxn>
                  <a:cxn ang="0">
                    <a:pos x="1" y="72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64"/>
                  </a:cxn>
                  <a:cxn ang="0">
                    <a:pos x="1" y="48"/>
                  </a:cxn>
                  <a:cxn ang="0">
                    <a:pos x="2" y="25"/>
                  </a:cxn>
                  <a:cxn ang="0">
                    <a:pos x="1" y="0"/>
                  </a:cxn>
                </a:cxnLst>
                <a:rect l="0" t="0" r="r" b="b"/>
                <a:pathLst>
                  <a:path w="50" h="78">
                    <a:moveTo>
                      <a:pt x="1" y="0"/>
                    </a:moveTo>
                    <a:lnTo>
                      <a:pt x="3" y="1"/>
                    </a:lnTo>
                    <a:lnTo>
                      <a:pt x="10" y="5"/>
                    </a:lnTo>
                    <a:lnTo>
                      <a:pt x="19" y="16"/>
                    </a:lnTo>
                    <a:lnTo>
                      <a:pt x="32" y="35"/>
                    </a:lnTo>
                    <a:lnTo>
                      <a:pt x="44" y="57"/>
                    </a:lnTo>
                    <a:lnTo>
                      <a:pt x="50" y="72"/>
                    </a:lnTo>
                    <a:lnTo>
                      <a:pt x="49" y="78"/>
                    </a:lnTo>
                    <a:lnTo>
                      <a:pt x="40" y="75"/>
                    </a:lnTo>
                    <a:lnTo>
                      <a:pt x="27" y="70"/>
                    </a:lnTo>
                    <a:lnTo>
                      <a:pt x="19" y="69"/>
                    </a:lnTo>
                    <a:lnTo>
                      <a:pt x="15" y="69"/>
                    </a:lnTo>
                    <a:lnTo>
                      <a:pt x="14" y="70"/>
                    </a:lnTo>
                    <a:lnTo>
                      <a:pt x="12" y="71"/>
                    </a:lnTo>
                    <a:lnTo>
                      <a:pt x="10" y="75"/>
                    </a:lnTo>
                    <a:lnTo>
                      <a:pt x="7" y="76"/>
                    </a:lnTo>
                    <a:lnTo>
                      <a:pt x="4" y="76"/>
                    </a:lnTo>
                    <a:lnTo>
                      <a:pt x="3" y="75"/>
                    </a:lnTo>
                    <a:lnTo>
                      <a:pt x="1" y="7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1" y="48"/>
                    </a:lnTo>
                    <a:lnTo>
                      <a:pt x="2" y="2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31" name="Freeform 31"/>
              <p:cNvSpPr>
                <a:spLocks/>
              </p:cNvSpPr>
              <p:nvPr/>
            </p:nvSpPr>
            <p:spPr bwMode="auto">
              <a:xfrm>
                <a:off x="6031" y="1068"/>
                <a:ext cx="10" cy="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11"/>
                  </a:cxn>
                  <a:cxn ang="0">
                    <a:pos x="2" y="29"/>
                  </a:cxn>
                  <a:cxn ang="0">
                    <a:pos x="5" y="53"/>
                  </a:cxn>
                  <a:cxn ang="0">
                    <a:pos x="7" y="73"/>
                  </a:cxn>
                  <a:cxn ang="0">
                    <a:pos x="11" y="85"/>
                  </a:cxn>
                  <a:cxn ang="0">
                    <a:pos x="15" y="87"/>
                  </a:cxn>
                  <a:cxn ang="0">
                    <a:pos x="20" y="77"/>
                  </a:cxn>
                  <a:cxn ang="0">
                    <a:pos x="21" y="64"/>
                  </a:cxn>
                  <a:cxn ang="0">
                    <a:pos x="20" y="52"/>
                  </a:cxn>
                  <a:cxn ang="0">
                    <a:pos x="20" y="47"/>
                  </a:cxn>
                  <a:cxn ang="0">
                    <a:pos x="6" y="0"/>
                  </a:cxn>
                </a:cxnLst>
                <a:rect l="0" t="0" r="r" b="b"/>
                <a:pathLst>
                  <a:path w="21" h="87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11"/>
                    </a:lnTo>
                    <a:lnTo>
                      <a:pt x="2" y="29"/>
                    </a:lnTo>
                    <a:lnTo>
                      <a:pt x="5" y="53"/>
                    </a:lnTo>
                    <a:lnTo>
                      <a:pt x="7" y="73"/>
                    </a:lnTo>
                    <a:lnTo>
                      <a:pt x="11" y="85"/>
                    </a:lnTo>
                    <a:lnTo>
                      <a:pt x="15" y="87"/>
                    </a:lnTo>
                    <a:lnTo>
                      <a:pt x="20" y="77"/>
                    </a:lnTo>
                    <a:lnTo>
                      <a:pt x="21" y="64"/>
                    </a:lnTo>
                    <a:lnTo>
                      <a:pt x="20" y="52"/>
                    </a:lnTo>
                    <a:lnTo>
                      <a:pt x="20" y="4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32" name="Freeform 32"/>
              <p:cNvSpPr>
                <a:spLocks/>
              </p:cNvSpPr>
              <p:nvPr/>
            </p:nvSpPr>
            <p:spPr bwMode="auto">
              <a:xfrm>
                <a:off x="5994" y="1088"/>
                <a:ext cx="13" cy="8"/>
              </a:xfrm>
              <a:custGeom>
                <a:avLst/>
                <a:gdLst/>
                <a:ahLst/>
                <a:cxnLst>
                  <a:cxn ang="0">
                    <a:pos x="23" y="5"/>
                  </a:cxn>
                  <a:cxn ang="0">
                    <a:pos x="0" y="0"/>
                  </a:cxn>
                  <a:cxn ang="0">
                    <a:pos x="24" y="18"/>
                  </a:cxn>
                  <a:cxn ang="0">
                    <a:pos x="23" y="5"/>
                  </a:cxn>
                </a:cxnLst>
                <a:rect l="0" t="0" r="r" b="b"/>
                <a:pathLst>
                  <a:path w="24" h="18">
                    <a:moveTo>
                      <a:pt x="23" y="5"/>
                    </a:moveTo>
                    <a:lnTo>
                      <a:pt x="0" y="0"/>
                    </a:lnTo>
                    <a:lnTo>
                      <a:pt x="24" y="18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33" name="Freeform 33"/>
              <p:cNvSpPr>
                <a:spLocks/>
              </p:cNvSpPr>
              <p:nvPr/>
            </p:nvSpPr>
            <p:spPr bwMode="auto">
              <a:xfrm>
                <a:off x="5925" y="855"/>
                <a:ext cx="37" cy="44"/>
              </a:xfrm>
              <a:custGeom>
                <a:avLst/>
                <a:gdLst/>
                <a:ahLst/>
                <a:cxnLst>
                  <a:cxn ang="0">
                    <a:pos x="65" y="72"/>
                  </a:cxn>
                  <a:cxn ang="0">
                    <a:pos x="61" y="66"/>
                  </a:cxn>
                  <a:cxn ang="0">
                    <a:pos x="55" y="56"/>
                  </a:cxn>
                  <a:cxn ang="0">
                    <a:pos x="49" y="45"/>
                  </a:cxn>
                  <a:cxn ang="0">
                    <a:pos x="43" y="33"/>
                  </a:cxn>
                  <a:cxn ang="0">
                    <a:pos x="39" y="21"/>
                  </a:cxn>
                  <a:cxn ang="0">
                    <a:pos x="34" y="12"/>
                  </a:cxn>
                  <a:cxn ang="0">
                    <a:pos x="32" y="5"/>
                  </a:cxn>
                  <a:cxn ang="0">
                    <a:pos x="31" y="3"/>
                  </a:cxn>
                  <a:cxn ang="0">
                    <a:pos x="28" y="3"/>
                  </a:cxn>
                  <a:cxn ang="0">
                    <a:pos x="24" y="1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3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4" y="20"/>
                  </a:cxn>
                  <a:cxn ang="0">
                    <a:pos x="12" y="31"/>
                  </a:cxn>
                  <a:cxn ang="0">
                    <a:pos x="21" y="44"/>
                  </a:cxn>
                  <a:cxn ang="0">
                    <a:pos x="31" y="56"/>
                  </a:cxn>
                  <a:cxn ang="0">
                    <a:pos x="39" y="66"/>
                  </a:cxn>
                  <a:cxn ang="0">
                    <a:pos x="46" y="75"/>
                  </a:cxn>
                  <a:cxn ang="0">
                    <a:pos x="51" y="82"/>
                  </a:cxn>
                  <a:cxn ang="0">
                    <a:pos x="55" y="88"/>
                  </a:cxn>
                  <a:cxn ang="0">
                    <a:pos x="56" y="89"/>
                  </a:cxn>
                  <a:cxn ang="0">
                    <a:pos x="61" y="89"/>
                  </a:cxn>
                  <a:cxn ang="0">
                    <a:pos x="69" y="89"/>
                  </a:cxn>
                  <a:cxn ang="0">
                    <a:pos x="73" y="83"/>
                  </a:cxn>
                  <a:cxn ang="0">
                    <a:pos x="65" y="72"/>
                  </a:cxn>
                </a:cxnLst>
                <a:rect l="0" t="0" r="r" b="b"/>
                <a:pathLst>
                  <a:path w="73" h="89">
                    <a:moveTo>
                      <a:pt x="65" y="72"/>
                    </a:moveTo>
                    <a:lnTo>
                      <a:pt x="61" y="66"/>
                    </a:lnTo>
                    <a:lnTo>
                      <a:pt x="55" y="56"/>
                    </a:lnTo>
                    <a:lnTo>
                      <a:pt x="49" y="45"/>
                    </a:lnTo>
                    <a:lnTo>
                      <a:pt x="43" y="33"/>
                    </a:lnTo>
                    <a:lnTo>
                      <a:pt x="39" y="21"/>
                    </a:lnTo>
                    <a:lnTo>
                      <a:pt x="34" y="12"/>
                    </a:lnTo>
                    <a:lnTo>
                      <a:pt x="32" y="5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4" y="20"/>
                    </a:lnTo>
                    <a:lnTo>
                      <a:pt x="12" y="31"/>
                    </a:lnTo>
                    <a:lnTo>
                      <a:pt x="21" y="44"/>
                    </a:lnTo>
                    <a:lnTo>
                      <a:pt x="31" y="56"/>
                    </a:lnTo>
                    <a:lnTo>
                      <a:pt x="39" y="66"/>
                    </a:lnTo>
                    <a:lnTo>
                      <a:pt x="46" y="75"/>
                    </a:lnTo>
                    <a:lnTo>
                      <a:pt x="51" y="82"/>
                    </a:lnTo>
                    <a:lnTo>
                      <a:pt x="55" y="88"/>
                    </a:lnTo>
                    <a:lnTo>
                      <a:pt x="56" y="89"/>
                    </a:lnTo>
                    <a:lnTo>
                      <a:pt x="61" y="89"/>
                    </a:lnTo>
                    <a:lnTo>
                      <a:pt x="69" y="89"/>
                    </a:lnTo>
                    <a:lnTo>
                      <a:pt x="73" y="83"/>
                    </a:lnTo>
                    <a:lnTo>
                      <a:pt x="65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34" name="Freeform 34"/>
              <p:cNvSpPr>
                <a:spLocks/>
              </p:cNvSpPr>
              <p:nvPr/>
            </p:nvSpPr>
            <p:spPr bwMode="auto">
              <a:xfrm>
                <a:off x="5838" y="913"/>
                <a:ext cx="57" cy="34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115" y="68"/>
                  </a:cxn>
                  <a:cxn ang="0">
                    <a:pos x="111" y="68"/>
                  </a:cxn>
                  <a:cxn ang="0">
                    <a:pos x="103" y="66"/>
                  </a:cxn>
                  <a:cxn ang="0">
                    <a:pos x="91" y="65"/>
                  </a:cxn>
                  <a:cxn ang="0">
                    <a:pos x="76" y="64"/>
                  </a:cxn>
                  <a:cxn ang="0">
                    <a:pos x="61" y="62"/>
                  </a:cxn>
                  <a:cxn ang="0">
                    <a:pos x="46" y="58"/>
                  </a:cxn>
                  <a:cxn ang="0">
                    <a:pos x="33" y="55"/>
                  </a:cxn>
                  <a:cxn ang="0">
                    <a:pos x="24" y="50"/>
                  </a:cxn>
                  <a:cxn ang="0">
                    <a:pos x="17" y="43"/>
                  </a:cxn>
                  <a:cxn ang="0">
                    <a:pos x="10" y="35"/>
                  </a:cxn>
                  <a:cxn ang="0">
                    <a:pos x="4" y="25"/>
                  </a:cxn>
                  <a:cxn ang="0">
                    <a:pos x="1" y="1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9" y="0"/>
                  </a:cxn>
                  <a:cxn ang="0">
                    <a:pos x="20" y="3"/>
                  </a:cxn>
                </a:cxnLst>
                <a:rect l="0" t="0" r="r" b="b"/>
                <a:pathLst>
                  <a:path w="115" h="68">
                    <a:moveTo>
                      <a:pt x="20" y="3"/>
                    </a:moveTo>
                    <a:lnTo>
                      <a:pt x="115" y="68"/>
                    </a:lnTo>
                    <a:lnTo>
                      <a:pt x="111" y="68"/>
                    </a:lnTo>
                    <a:lnTo>
                      <a:pt x="103" y="66"/>
                    </a:lnTo>
                    <a:lnTo>
                      <a:pt x="91" y="65"/>
                    </a:lnTo>
                    <a:lnTo>
                      <a:pt x="76" y="64"/>
                    </a:lnTo>
                    <a:lnTo>
                      <a:pt x="61" y="62"/>
                    </a:lnTo>
                    <a:lnTo>
                      <a:pt x="46" y="58"/>
                    </a:lnTo>
                    <a:lnTo>
                      <a:pt x="33" y="55"/>
                    </a:lnTo>
                    <a:lnTo>
                      <a:pt x="24" y="50"/>
                    </a:lnTo>
                    <a:lnTo>
                      <a:pt x="17" y="43"/>
                    </a:lnTo>
                    <a:lnTo>
                      <a:pt x="10" y="35"/>
                    </a:lnTo>
                    <a:lnTo>
                      <a:pt x="4" y="25"/>
                    </a:lnTo>
                    <a:lnTo>
                      <a:pt x="1" y="1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9" y="0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35" name="Freeform 35"/>
              <p:cNvSpPr>
                <a:spLocks/>
              </p:cNvSpPr>
              <p:nvPr/>
            </p:nvSpPr>
            <p:spPr bwMode="auto">
              <a:xfrm>
                <a:off x="5809" y="1021"/>
                <a:ext cx="60" cy="16"/>
              </a:xfrm>
              <a:custGeom>
                <a:avLst/>
                <a:gdLst/>
                <a:ahLst/>
                <a:cxnLst>
                  <a:cxn ang="0">
                    <a:pos x="99" y="8"/>
                  </a:cxn>
                  <a:cxn ang="0">
                    <a:pos x="89" y="7"/>
                  </a:cxn>
                  <a:cxn ang="0">
                    <a:pos x="75" y="5"/>
                  </a:cxn>
                  <a:cxn ang="0">
                    <a:pos x="61" y="2"/>
                  </a:cxn>
                  <a:cxn ang="0">
                    <a:pos x="46" y="0"/>
                  </a:cxn>
                  <a:cxn ang="0">
                    <a:pos x="32" y="1"/>
                  </a:cxn>
                  <a:cxn ang="0">
                    <a:pos x="19" y="5"/>
                  </a:cxn>
                  <a:cxn ang="0">
                    <a:pos x="8" y="11"/>
                  </a:cxn>
                  <a:cxn ang="0">
                    <a:pos x="0" y="25"/>
                  </a:cxn>
                  <a:cxn ang="0">
                    <a:pos x="1" y="29"/>
                  </a:cxn>
                  <a:cxn ang="0">
                    <a:pos x="9" y="31"/>
                  </a:cxn>
                  <a:cxn ang="0">
                    <a:pos x="21" y="32"/>
                  </a:cxn>
                  <a:cxn ang="0">
                    <a:pos x="36" y="32"/>
                  </a:cxn>
                  <a:cxn ang="0">
                    <a:pos x="52" y="32"/>
                  </a:cxn>
                  <a:cxn ang="0">
                    <a:pos x="67" y="31"/>
                  </a:cxn>
                  <a:cxn ang="0">
                    <a:pos x="81" y="30"/>
                  </a:cxn>
                  <a:cxn ang="0">
                    <a:pos x="91" y="30"/>
                  </a:cxn>
                  <a:cxn ang="0">
                    <a:pos x="99" y="29"/>
                  </a:cxn>
                  <a:cxn ang="0">
                    <a:pos x="107" y="26"/>
                  </a:cxn>
                  <a:cxn ang="0">
                    <a:pos x="114" y="23"/>
                  </a:cxn>
                  <a:cxn ang="0">
                    <a:pos x="117" y="18"/>
                  </a:cxn>
                  <a:cxn ang="0">
                    <a:pos x="120" y="15"/>
                  </a:cxn>
                  <a:cxn ang="0">
                    <a:pos x="117" y="11"/>
                  </a:cxn>
                  <a:cxn ang="0">
                    <a:pos x="110" y="9"/>
                  </a:cxn>
                  <a:cxn ang="0">
                    <a:pos x="99" y="8"/>
                  </a:cxn>
                </a:cxnLst>
                <a:rect l="0" t="0" r="r" b="b"/>
                <a:pathLst>
                  <a:path w="120" h="32">
                    <a:moveTo>
                      <a:pt x="99" y="8"/>
                    </a:moveTo>
                    <a:lnTo>
                      <a:pt x="89" y="7"/>
                    </a:lnTo>
                    <a:lnTo>
                      <a:pt x="75" y="5"/>
                    </a:lnTo>
                    <a:lnTo>
                      <a:pt x="61" y="2"/>
                    </a:lnTo>
                    <a:lnTo>
                      <a:pt x="46" y="0"/>
                    </a:lnTo>
                    <a:lnTo>
                      <a:pt x="32" y="1"/>
                    </a:lnTo>
                    <a:lnTo>
                      <a:pt x="19" y="5"/>
                    </a:lnTo>
                    <a:lnTo>
                      <a:pt x="8" y="11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9" y="31"/>
                    </a:lnTo>
                    <a:lnTo>
                      <a:pt x="21" y="32"/>
                    </a:lnTo>
                    <a:lnTo>
                      <a:pt x="36" y="32"/>
                    </a:lnTo>
                    <a:lnTo>
                      <a:pt x="52" y="32"/>
                    </a:lnTo>
                    <a:lnTo>
                      <a:pt x="67" y="31"/>
                    </a:lnTo>
                    <a:lnTo>
                      <a:pt x="81" y="30"/>
                    </a:lnTo>
                    <a:lnTo>
                      <a:pt x="91" y="30"/>
                    </a:lnTo>
                    <a:lnTo>
                      <a:pt x="99" y="29"/>
                    </a:lnTo>
                    <a:lnTo>
                      <a:pt x="107" y="26"/>
                    </a:lnTo>
                    <a:lnTo>
                      <a:pt x="114" y="23"/>
                    </a:lnTo>
                    <a:lnTo>
                      <a:pt x="117" y="18"/>
                    </a:lnTo>
                    <a:lnTo>
                      <a:pt x="120" y="15"/>
                    </a:lnTo>
                    <a:lnTo>
                      <a:pt x="117" y="11"/>
                    </a:lnTo>
                    <a:lnTo>
                      <a:pt x="110" y="9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51" name="CasellaDiTesto 50"/>
            <p:cNvSpPr txBox="1"/>
            <p:nvPr/>
          </p:nvSpPr>
          <p:spPr>
            <a:xfrm rot="20658379">
              <a:off x="9638188" y="923827"/>
              <a:ext cx="863166" cy="353600"/>
            </a:xfrm>
            <a:prstGeom prst="rect">
              <a:avLst/>
            </a:prstGeom>
            <a:noFill/>
          </p:spPr>
          <p:txBody>
            <a:bodyPr wrap="square" rtlCol="0">
              <a:prstTxWarp prst="textCascadeUp">
                <a:avLst>
                  <a:gd name="adj" fmla="val 75420"/>
                </a:avLst>
              </a:prstTxWarp>
              <a:spAutoFit/>
            </a:bodyPr>
            <a:lstStyle/>
            <a:p>
              <a:r>
                <a:rPr lang="it-IT" sz="1200" smtClean="0"/>
                <a:t>P=0.001</a:t>
              </a:r>
              <a:endParaRPr lang="it-IT" sz="1200"/>
            </a:p>
          </p:txBody>
        </p:sp>
      </p:grpSp>
      <p:sp>
        <p:nvSpPr>
          <p:cNvPr id="17" name="Fumetto 3 16"/>
          <p:cNvSpPr/>
          <p:nvPr/>
        </p:nvSpPr>
        <p:spPr>
          <a:xfrm>
            <a:off x="2860202" y="1214422"/>
            <a:ext cx="4376059" cy="1582733"/>
          </a:xfrm>
          <a:prstGeom prst="wedgeEllipseCallout">
            <a:avLst>
              <a:gd name="adj1" fmla="val 63370"/>
              <a:gd name="adj2" fmla="val 2619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transmission delay of the downstream component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-0.29062 0.0625 " pathEditMode="relative" rAng="0" ptsTypes="AA">
                                      <p:cBhvr>
                                        <p:cTn id="31" dur="2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-0.29062 0.0625 " pathEditMode="relative" rAng="0" ptsTypes="AA">
                                      <p:cBhvr>
                                        <p:cTn id="3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"/>
                            </p:stCondLst>
                            <p:childTnLst>
                              <p:par>
                                <p:cTn id="8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9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7865 0.0625 " pathEditMode="relative" rAng="0" ptsTypes="AA">
                                      <p:cBhvr>
                                        <p:cTn id="92" dur="2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pat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7865 0.0625 " pathEditMode="relative" rAng="0" ptsTypes="AA">
                                      <p:cBhvr>
                                        <p:cTn id="96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3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8" grpId="2" animBg="1"/>
      <p:bldP spid="17" grpId="0" animBg="1"/>
      <p:bldP spid="17" grpId="1" animBg="1"/>
      <p:bldP spid="17" grpId="2" animBg="1"/>
      <p:bldP spid="17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Experiment 2:</a:t>
            </a:r>
            <a:br>
              <a:rPr lang="it-IT" smtClean="0"/>
            </a:br>
            <a:r>
              <a:rPr lang="it-IT" sz="2800" smtClean="0"/>
              <a:t>Performance</a:t>
            </a:r>
            <a:endParaRPr lang="it-IT"/>
          </a:p>
        </p:txBody>
      </p:sp>
      <p:graphicFrame>
        <p:nvGraphicFramePr>
          <p:cNvPr id="7" name="Grafico 6"/>
          <p:cNvGraphicFramePr/>
          <p:nvPr/>
        </p:nvGraphicFramePr>
        <p:xfrm>
          <a:off x="0" y="1417639"/>
          <a:ext cx="9144000" cy="552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0" y="1417639"/>
          <a:ext cx="9144000" cy="552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umetto 3 8"/>
          <p:cNvSpPr/>
          <p:nvPr/>
        </p:nvSpPr>
        <p:spPr>
          <a:xfrm>
            <a:off x="4429124" y="2143116"/>
            <a:ext cx="2857520" cy="1357322"/>
          </a:xfrm>
          <a:prstGeom prst="wedgeEllipseCallout">
            <a:avLst>
              <a:gd name="adj1" fmla="val -9197"/>
              <a:gd name="adj2" fmla="val 88529"/>
            </a:avLst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smtClean="0">
                <a:solidFill>
                  <a:schemeClr val="bg1"/>
                </a:solidFill>
                <a:latin typeface="+mj-lt"/>
              </a:rPr>
              <a:t>nic queue saturation</a:t>
            </a:r>
            <a:endParaRPr lang="it-IT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ngolo ripiegato 9"/>
          <p:cNvSpPr/>
          <p:nvPr/>
        </p:nvSpPr>
        <p:spPr>
          <a:xfrm>
            <a:off x="714348" y="1785926"/>
            <a:ext cx="3286148" cy="1500198"/>
          </a:xfrm>
          <a:prstGeom prst="foldedCorner">
            <a:avLst/>
          </a:prstGeom>
          <a:effectLst>
            <a:outerShdw blurRad="50800" dist="114300" dir="2700000" algn="t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smtClean="0">
                <a:solidFill>
                  <a:schemeClr val="tx1"/>
                </a:solidFill>
                <a:latin typeface="+mj-lt"/>
              </a:rPr>
              <a:t>owd computed @ downstream component</a:t>
            </a:r>
            <a:endParaRPr lang="it-IT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Angolo ripiegato 11"/>
          <p:cNvSpPr/>
          <p:nvPr/>
        </p:nvSpPr>
        <p:spPr>
          <a:xfrm>
            <a:off x="928662" y="2071678"/>
            <a:ext cx="3714776" cy="1138654"/>
          </a:xfrm>
          <a:prstGeom prst="foldedCorner">
            <a:avLst/>
          </a:prstGeom>
          <a:effectLst>
            <a:outerShdw blurRad="508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Delay: 60</a:t>
            </a:r>
            <a:r>
              <a:rPr lang="it-IT" sz="2800" smtClean="0">
                <a:solidFill>
                  <a:schemeClr val="tx1"/>
                </a:solidFill>
                <a:sym typeface="Symbol"/>
              </a:rPr>
              <a:t>10ms</a:t>
            </a:r>
          </a:p>
          <a:p>
            <a:r>
              <a:rPr lang="it-IT" sz="2800" smtClean="0">
                <a:solidFill>
                  <a:schemeClr val="tx1"/>
                </a:solidFill>
                <a:sym typeface="Symbol"/>
              </a:rPr>
              <a:t>Meas. time span: 20s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1">
        <p:bldAsOne/>
      </p:bldGraphic>
      <p:bldGraphic spid="8" grpId="0">
        <p:bldAsOne/>
      </p:bldGraphic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-52791" y="1417639"/>
          <a:ext cx="9249582" cy="521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Experiment 2:</a:t>
            </a:r>
            <a:br>
              <a:rPr lang="it-IT" smtClean="0"/>
            </a:br>
            <a:r>
              <a:rPr lang="it-IT" sz="2800" smtClean="0"/>
              <a:t>Performance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sp>
        <p:nvSpPr>
          <p:cNvPr id="7" name="Angolo ripiegato 6"/>
          <p:cNvSpPr/>
          <p:nvPr/>
        </p:nvSpPr>
        <p:spPr>
          <a:xfrm>
            <a:off x="785786" y="1928802"/>
            <a:ext cx="2857520" cy="624423"/>
          </a:xfrm>
          <a:prstGeom prst="foldedCorner">
            <a:avLst/>
          </a:prstGeom>
          <a:effectLst>
            <a:outerShdw blurRad="50800" dist="114300" dir="2700000" algn="t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Bandwidth: 90%</a:t>
            </a:r>
            <a:endParaRPr lang="it-IT" sz="2800" smtClean="0">
              <a:solidFill>
                <a:schemeClr val="tx1"/>
              </a:solidFill>
              <a:sym typeface="Symbol"/>
            </a:endParaRPr>
          </a:p>
        </p:txBody>
      </p:sp>
      <p:sp>
        <p:nvSpPr>
          <p:cNvPr id="8" name="Ovale 7"/>
          <p:cNvSpPr/>
          <p:nvPr/>
        </p:nvSpPr>
        <p:spPr>
          <a:xfrm>
            <a:off x="7786710" y="3657600"/>
            <a:ext cx="1357290" cy="5572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Experiment 3:</a:t>
            </a:r>
            <a:br>
              <a:rPr lang="it-IT" smtClean="0"/>
            </a:br>
            <a:r>
              <a:rPr lang="it-IT" sz="2800" smtClean="0"/>
              <a:t>Latency</a:t>
            </a:r>
            <a:endParaRPr lang="it-IT"/>
          </a:p>
        </p:txBody>
      </p:sp>
      <p:graphicFrame>
        <p:nvGraphicFramePr>
          <p:cNvPr id="6" name="Grafico 5"/>
          <p:cNvGraphicFramePr/>
          <p:nvPr/>
        </p:nvGraphicFramePr>
        <p:xfrm>
          <a:off x="142844" y="1371600"/>
          <a:ext cx="885831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ngolo ripiegato 3"/>
          <p:cNvSpPr/>
          <p:nvPr/>
        </p:nvSpPr>
        <p:spPr>
          <a:xfrm>
            <a:off x="928662" y="2071678"/>
            <a:ext cx="4429156" cy="1138654"/>
          </a:xfrm>
          <a:prstGeom prst="foldedCorner">
            <a:avLst/>
          </a:prstGeom>
          <a:effectLst>
            <a:outerShdw blurRad="50800" dist="1397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it-IT" sz="2800" smtClean="0">
                <a:solidFill>
                  <a:schemeClr val="tx1"/>
                </a:solidFill>
              </a:rPr>
              <a:t>No network impairment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it-IT" sz="2800" smtClean="0">
                <a:solidFill>
                  <a:schemeClr val="tx1"/>
                </a:solidFill>
                <a:sym typeface="Symbol"/>
              </a:rPr>
              <a:t>Delays collected by SMB</a:t>
            </a:r>
          </a:p>
        </p:txBody>
      </p:sp>
      <p:sp>
        <p:nvSpPr>
          <p:cNvPr id="5" name="Fumetto 3 4"/>
          <p:cNvSpPr/>
          <p:nvPr/>
        </p:nvSpPr>
        <p:spPr>
          <a:xfrm>
            <a:off x="1857357" y="2143116"/>
            <a:ext cx="2857518" cy="1357322"/>
          </a:xfrm>
          <a:prstGeom prst="wedgeEllipseCallout">
            <a:avLst>
              <a:gd name="adj1" fmla="val -48308"/>
              <a:gd name="adj2" fmla="val 72810"/>
            </a:avLst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smtClean="0">
                <a:solidFill>
                  <a:schemeClr val="bg1"/>
                </a:solidFill>
                <a:latin typeface="+mj-lt"/>
              </a:rPr>
              <a:t>switching overhead</a:t>
            </a:r>
            <a:endParaRPr lang="it-IT" sz="28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Group 29"/>
          <p:cNvGrpSpPr>
            <a:grpSpLocks noChangeAspect="1"/>
          </p:cNvGrpSpPr>
          <p:nvPr/>
        </p:nvGrpSpPr>
        <p:grpSpPr bwMode="auto">
          <a:xfrm>
            <a:off x="4001226" y="3296463"/>
            <a:ext cx="1141549" cy="629731"/>
            <a:chOff x="1680" y="912"/>
            <a:chExt cx="576" cy="31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2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9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CE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032921" y="2071671"/>
            <a:ext cx="1078158" cy="1396163"/>
            <a:chOff x="5429994" y="2285996"/>
            <a:chExt cx="1078158" cy="1396162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31" name="Gruppo 507"/>
            <p:cNvGrpSpPr/>
            <p:nvPr/>
          </p:nvGrpSpPr>
          <p:grpSpPr>
            <a:xfrm>
              <a:off x="5429994" y="2285996"/>
              <a:ext cx="1078158" cy="1396162"/>
              <a:chOff x="1288289" y="4143380"/>
              <a:chExt cx="875589" cy="1133844"/>
            </a:xfrm>
          </p:grpSpPr>
          <p:grpSp>
            <p:nvGrpSpPr>
              <p:cNvPr id="33" name="Gruppo 392"/>
              <p:cNvGrpSpPr/>
              <p:nvPr/>
            </p:nvGrpSpPr>
            <p:grpSpPr>
              <a:xfrm>
                <a:off x="1288289" y="4143380"/>
                <a:ext cx="875589" cy="866920"/>
                <a:chOff x="2621269" y="5357826"/>
                <a:chExt cx="1539240" cy="15240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35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621269" y="5357826"/>
                  <a:ext cx="1539240" cy="1524000"/>
                </a:xfrm>
                <a:prstGeom prst="ellipse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</p:spPr>
            </p:pic>
            <p:grpSp>
              <p:nvGrpSpPr>
                <p:cNvPr id="36" name="Gruppo 391"/>
                <p:cNvGrpSpPr/>
                <p:nvPr/>
              </p:nvGrpSpPr>
              <p:grpSpPr>
                <a:xfrm>
                  <a:off x="2915031" y="5674976"/>
                  <a:ext cx="948635" cy="906627"/>
                  <a:chOff x="2915031" y="5674976"/>
                  <a:chExt cx="948635" cy="906627"/>
                </a:xfrm>
              </p:grpSpPr>
              <p:pic>
                <p:nvPicPr>
                  <p:cNvPr id="37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915031" y="5972003"/>
                    <a:ext cx="638175" cy="609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cxnSp>
                <p:nvCxnSpPr>
                  <p:cNvPr id="38" name="Connettore 1 37"/>
                  <p:cNvCxnSpPr/>
                  <p:nvPr/>
                </p:nvCxnSpPr>
                <p:spPr>
                  <a:xfrm flipV="1">
                    <a:off x="3394072" y="5674976"/>
                    <a:ext cx="469594" cy="453412"/>
                  </a:xfrm>
                  <a:prstGeom prst="line">
                    <a:avLst/>
                  </a:prstGeom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4" name="Connettore 1 33"/>
              <p:cNvCxnSpPr>
                <a:stCxn id="35" idx="4"/>
              </p:cNvCxnSpPr>
              <p:nvPr/>
            </p:nvCxnSpPr>
            <p:spPr>
              <a:xfrm rot="16200000" flipH="1">
                <a:off x="1597950" y="5138433"/>
                <a:ext cx="266924" cy="10657"/>
              </a:xfrm>
              <a:prstGeom prst="line">
                <a:avLst/>
              </a:prstGeom>
              <a:ln w="76200" cap="flat" cmpd="sng">
                <a:solidFill>
                  <a:srgbClr val="FFC000"/>
                </a:solidFill>
                <a:tailEnd type="stealth" w="med" len="sm"/>
              </a:ln>
              <a:effectLst>
                <a:outerShdw blurRad="50800" dist="38100" dir="2700000" algn="tl" rotWithShape="0">
                  <a:prstClr val="black">
                    <a:alpha val="77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CasellaDiTesto 31"/>
            <p:cNvSpPr txBox="1"/>
            <p:nvPr/>
          </p:nvSpPr>
          <p:spPr>
            <a:xfrm>
              <a:off x="5437937" y="2514528"/>
              <a:ext cx="1062262" cy="644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j-lt"/>
                </a:rPr>
                <a:t>MA</a:t>
              </a:r>
              <a:endParaRPr lang="it-IT" sz="2400" b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0.04097 L 2.22222E-6 0.00116 L 2.22222E-6 -0.04097 Z " pathEditMode="relative" rAng="0" ptsTypes="AAA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50"/>
          </a:xfrm>
        </p:spPr>
        <p:txBody>
          <a:bodyPr>
            <a:normAutofit fontScale="92500" lnSpcReduction="10000"/>
          </a:bodyPr>
          <a:lstStyle/>
          <a:p>
            <a:r>
              <a:rPr lang="it-IT" smtClean="0"/>
              <a:t>No network impairment</a:t>
            </a:r>
          </a:p>
          <a:p>
            <a:r>
              <a:rPr lang="it-IT" smtClean="0"/>
              <a:t>100% bandwidth utilization</a:t>
            </a:r>
          </a:p>
          <a:p>
            <a:r>
              <a:rPr lang="it-IT" smtClean="0"/>
              <a:t>Varying packet size (until</a:t>
            </a:r>
            <a:br>
              <a:rPr lang="it-IT" smtClean="0"/>
            </a:br>
            <a:r>
              <a:rPr lang="it-IT" smtClean="0"/>
              <a:t>first dropped)</a:t>
            </a:r>
          </a:p>
          <a:p>
            <a:endParaRPr lang="it-IT" sz="3000" smtClean="0"/>
          </a:p>
          <a:p>
            <a:r>
              <a:rPr lang="it-IT" smtClean="0"/>
              <a:t>With disabled MAs:</a:t>
            </a:r>
          </a:p>
          <a:p>
            <a:endParaRPr lang="it-IT" smtClean="0"/>
          </a:p>
          <a:p>
            <a:r>
              <a:rPr lang="it-IT" smtClean="0"/>
              <a:t>With enabled MAs:</a:t>
            </a:r>
          </a:p>
          <a:p>
            <a:endParaRPr lang="it-IT" smtClean="0"/>
          </a:p>
          <a:p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5.24% reduction</a:t>
            </a:r>
          </a:p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Experiment 4:</a:t>
            </a:r>
            <a:br>
              <a:rPr lang="it-IT" smtClean="0"/>
            </a:br>
            <a:r>
              <a:rPr lang="it-IT" sz="2800" smtClean="0"/>
              <a:t>Throughput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pic>
        <p:nvPicPr>
          <p:cNvPr id="52229" name="Picture 5" descr="C:\Users\Max\AppData\Local\Microsoft\Windows\Temporary Internet Files\Content.IE5\9FDFTSYS\MPj040541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785926"/>
            <a:ext cx="2360294" cy="1685924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4794861" y="4446638"/>
            <a:ext cx="31432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it-IT" sz="3000" kern="0" smtClean="0">
                <a:solidFill>
                  <a:srgbClr val="FFFFFF"/>
                </a:solidFill>
                <a:latin typeface="Verdana"/>
              </a:rPr>
              <a:t>450 bytes long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794861" y="5429264"/>
            <a:ext cx="30636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kern="0" smtClean="0">
                <a:solidFill>
                  <a:srgbClr val="FFFFFF"/>
                </a:solidFill>
                <a:latin typeface="Verdana"/>
              </a:rPr>
              <a:t>476 bytes long</a:t>
            </a: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794861" y="3955325"/>
            <a:ext cx="31261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kern="0" smtClean="0">
                <a:solidFill>
                  <a:srgbClr val="FFFFFF"/>
                </a:solidFill>
                <a:latin typeface="Verdana"/>
              </a:rPr>
              <a:t>265,957 pkts/s</a:t>
            </a:r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794861" y="4937951"/>
            <a:ext cx="31261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kern="0" smtClean="0">
                <a:solidFill>
                  <a:srgbClr val="FFFFFF"/>
                </a:solidFill>
                <a:latin typeface="Verdana"/>
              </a:rPr>
              <a:t>252,016 pkts/s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Conclusions and Future Work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457200" y="1600200"/>
            <a:ext cx="6829444" cy="4637088"/>
          </a:xfrm>
        </p:spPr>
        <p:txBody>
          <a:bodyPr/>
          <a:lstStyle/>
          <a:p>
            <a:r>
              <a:rPr lang="it-IT" smtClean="0"/>
              <a:t>Take away</a:t>
            </a:r>
          </a:p>
          <a:p>
            <a:pPr lvl="1"/>
            <a:r>
              <a:rPr lang="it-IT" smtClean="0"/>
              <a:t>IP covert channel for OWD measurements is feasible</a:t>
            </a:r>
          </a:p>
          <a:p>
            <a:pPr lvl="1"/>
            <a:r>
              <a:rPr lang="it-IT" smtClean="0"/>
              <a:t>Formal analysis of measurement errors</a:t>
            </a:r>
          </a:p>
          <a:p>
            <a:r>
              <a:rPr lang="it-IT" smtClean="0"/>
              <a:t>What next</a:t>
            </a:r>
          </a:p>
          <a:p>
            <a:pPr lvl="1"/>
            <a:r>
              <a:rPr lang="it-IT" smtClean="0"/>
              <a:t>Different techniques to exploit the covert channel</a:t>
            </a:r>
          </a:p>
          <a:p>
            <a:pPr lvl="1"/>
            <a:r>
              <a:rPr lang="it-IT" smtClean="0"/>
              <a:t>Different kinds of measurements</a:t>
            </a:r>
          </a:p>
        </p:txBody>
      </p:sp>
      <p:pic>
        <p:nvPicPr>
          <p:cNvPr id="14" name="Picture 2" descr="C:\Users\Max\AppData\Local\Microsoft\Windows\Temporary Internet Files\Content.IE5\HBYJ2LU3\MCj04338680000[1]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768" y="1417639"/>
            <a:ext cx="1828572" cy="18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o 28"/>
          <p:cNvGrpSpPr/>
          <p:nvPr/>
        </p:nvGrpSpPr>
        <p:grpSpPr>
          <a:xfrm>
            <a:off x="3194666" y="2607169"/>
            <a:ext cx="5516423" cy="3050528"/>
            <a:chOff x="3194666" y="2607169"/>
            <a:chExt cx="5516423" cy="3050528"/>
          </a:xfrm>
        </p:grpSpPr>
        <p:sp>
          <p:nvSpPr>
            <p:cNvPr id="28" name="Rettangolo 27"/>
            <p:cNvSpPr/>
            <p:nvPr/>
          </p:nvSpPr>
          <p:spPr>
            <a:xfrm>
              <a:off x="3204674" y="2607169"/>
              <a:ext cx="5506415" cy="613287"/>
            </a:xfrm>
            <a:prstGeom prst="rect">
              <a:avLst/>
            </a:prstGeom>
            <a:solidFill>
              <a:srgbClr val="00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3194666" y="3220456"/>
              <a:ext cx="5506415" cy="24372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E34A3-B94D-4216-8D5F-F30D81C71A08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957882" y="5657697"/>
            <a:ext cx="2743199" cy="1089613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endParaRPr lang="it-IT" sz="200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Passive_3"/>
          <p:cNvSpPr txBox="1"/>
          <p:nvPr/>
        </p:nvSpPr>
        <p:spPr>
          <a:xfrm>
            <a:off x="5977055" y="5715016"/>
            <a:ext cx="2540036" cy="988430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txBody>
          <a:bodyPr wrap="square" rIns="0" rtlCol="0">
            <a:noAutofit/>
          </a:bodyPr>
          <a:lstStyle/>
          <a:p>
            <a:r>
              <a:rPr lang="it-IT" sz="2000" smtClean="0">
                <a:solidFill>
                  <a:schemeClr val="bg1"/>
                </a:solidFill>
                <a:latin typeface="+mj-lt"/>
              </a:rPr>
              <a:t>Lossy Difference Aggregation </a:t>
            </a:r>
            <a:r>
              <a:rPr lang="it-IT" sz="200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[Kompella09]</a:t>
            </a:r>
          </a:p>
        </p:txBody>
      </p:sp>
      <p:sp>
        <p:nvSpPr>
          <p:cNvPr id="19" name="Passive_1"/>
          <p:cNvSpPr txBox="1"/>
          <p:nvPr/>
        </p:nvSpPr>
        <p:spPr>
          <a:xfrm>
            <a:off x="5977055" y="5713455"/>
            <a:ext cx="2709746" cy="988430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txBody>
          <a:bodyPr wrap="square" rIns="0" rtlCol="0">
            <a:noAutofit/>
          </a:bodyPr>
          <a:lstStyle/>
          <a:p>
            <a:r>
              <a:rPr lang="it-IT" sz="2000" smtClean="0">
                <a:solidFill>
                  <a:schemeClr val="bg1"/>
                </a:solidFill>
                <a:latin typeface="+mj-lt"/>
              </a:rPr>
              <a:t>CAIDA reports &amp; traces (CoralReef),</a:t>
            </a:r>
          </a:p>
          <a:p>
            <a:r>
              <a:rPr lang="it-IT" sz="2000" smtClean="0">
                <a:solidFill>
                  <a:schemeClr val="bg1"/>
                </a:solidFill>
                <a:latin typeface="+mj-lt"/>
              </a:rPr>
              <a:t>Sprint IPMON</a:t>
            </a:r>
          </a:p>
        </p:txBody>
      </p:sp>
      <p:sp>
        <p:nvSpPr>
          <p:cNvPr id="20" name="Passive_2"/>
          <p:cNvSpPr txBox="1"/>
          <p:nvPr/>
        </p:nvSpPr>
        <p:spPr>
          <a:xfrm>
            <a:off x="5999039" y="5702302"/>
            <a:ext cx="2540036" cy="988430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txBody>
          <a:bodyPr wrap="square" rIns="0" rtlCol="0">
            <a:noAutofit/>
          </a:bodyPr>
          <a:lstStyle/>
          <a:p>
            <a:r>
              <a:rPr lang="it-IT" sz="2000" smtClean="0">
                <a:solidFill>
                  <a:schemeClr val="bg1"/>
                </a:solidFill>
                <a:latin typeface="+mj-lt"/>
              </a:rPr>
              <a:t>Ipanema patent,</a:t>
            </a:r>
          </a:p>
          <a:p>
            <a:r>
              <a:rPr lang="it-IT" sz="2000" smtClean="0">
                <a:solidFill>
                  <a:schemeClr val="bg1"/>
                </a:solidFill>
                <a:latin typeface="+mj-lt"/>
              </a:rPr>
              <a:t>Distributed infrastr. </a:t>
            </a:r>
            <a:r>
              <a:rPr lang="it-IT" sz="200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[Arlos05]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214680" y="5657697"/>
            <a:ext cx="2743199" cy="1089613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endParaRPr lang="it-IT" sz="2000" smtClean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" name="Segnaposto contenuto 5"/>
          <p:cNvGraphicFramePr>
            <a:graphicFrameLocks noGrp="1"/>
          </p:cNvGraphicFramePr>
          <p:nvPr>
            <p:ph idx="1"/>
          </p:nvPr>
        </p:nvGraphicFramePr>
        <p:xfrm>
          <a:off x="3214678" y="2004710"/>
          <a:ext cx="5486400" cy="602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</a:tblGrid>
              <a:tr h="602459">
                <a:tc>
                  <a:txBody>
                    <a:bodyPr/>
                    <a:lstStyle/>
                    <a:p>
                      <a:pPr algn="ctr"/>
                      <a:r>
                        <a:rPr lang="it-IT" sz="28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Active</a:t>
                      </a:r>
                      <a:endParaRPr lang="it-IT" sz="28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Passive</a:t>
                      </a:r>
                      <a:endParaRPr lang="it-IT" sz="28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Segnaposto contenuto 5"/>
          <p:cNvGraphicFramePr>
            <a:graphicFrameLocks noGrp="1"/>
          </p:cNvGraphicFramePr>
          <p:nvPr>
            <p:ph idx="1"/>
          </p:nvPr>
        </p:nvGraphicFramePr>
        <p:xfrm>
          <a:off x="5957878" y="3214269"/>
          <a:ext cx="27432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</a:tblGrid>
              <a:tr h="305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endParaRPr kumimoji="0" lang="it-IT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Segnaposto contenuto 5"/>
          <p:cNvGraphicFramePr>
            <a:graphicFrameLocks noGrp="1"/>
          </p:cNvGraphicFramePr>
          <p:nvPr>
            <p:ph idx="1"/>
          </p:nvPr>
        </p:nvGraphicFramePr>
        <p:xfrm>
          <a:off x="3214678" y="3214269"/>
          <a:ext cx="274320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</a:tblGrid>
              <a:tr h="486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it-IT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it-IT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it-IT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endParaRPr kumimoji="0" lang="it-IT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State of the Art</a:t>
            </a:r>
            <a:endParaRPr lang="it-IT"/>
          </a:p>
        </p:txBody>
      </p:sp>
      <p:graphicFrame>
        <p:nvGraphicFramePr>
          <p:cNvPr id="8" name="Caratteristiche_1"/>
          <p:cNvGraphicFramePr>
            <a:graphicFrameLocks noGrp="1"/>
          </p:cNvGraphicFramePr>
          <p:nvPr>
            <p:ph idx="1"/>
          </p:nvPr>
        </p:nvGraphicFramePr>
        <p:xfrm>
          <a:off x="285720" y="2607169"/>
          <a:ext cx="2928958" cy="1827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958"/>
              </a:tblGrid>
              <a:tr h="60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24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-way measures</a:t>
                      </a:r>
                      <a:endParaRPr lang="it-IT" sz="2400" kern="120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609100">
                <a:tc>
                  <a:txBody>
                    <a:bodyPr/>
                    <a:lstStyle/>
                    <a:p>
                      <a:r>
                        <a:rPr lang="it-IT" sz="2400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Intrusive</a:t>
                      </a:r>
                      <a:endParaRPr lang="it-IT" sz="24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60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Probes</a:t>
                      </a:r>
                      <a:r>
                        <a:rPr lang="it-IT" sz="24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</a:t>
                      </a:r>
                      <a:r>
                        <a:rPr lang="it-IT" sz="2400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it-IT" sz="2400" kern="120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3214678" y="1475154"/>
          <a:ext cx="5486400" cy="520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0"/>
              </a:tblGrid>
              <a:tr h="520028">
                <a:tc>
                  <a:txBody>
                    <a:bodyPr/>
                    <a:lstStyle/>
                    <a:p>
                      <a:pPr algn="ctr"/>
                      <a:r>
                        <a:rPr lang="it-IT" sz="2800" smtClean="0">
                          <a:solidFill>
                            <a:schemeClr val="bg1"/>
                          </a:solidFill>
                          <a:latin typeface="+mj-lt"/>
                        </a:rPr>
                        <a:t>Measurement</a:t>
                      </a:r>
                      <a:r>
                        <a:rPr lang="it-IT" sz="2800" baseline="0" smtClean="0">
                          <a:solidFill>
                            <a:schemeClr val="bg1"/>
                          </a:solidFill>
                          <a:latin typeface="+mj-lt"/>
                        </a:rPr>
                        <a:t> System</a:t>
                      </a:r>
                      <a:endParaRPr lang="it-IT" sz="28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5" name="Active_1"/>
          <p:cNvSpPr txBox="1"/>
          <p:nvPr/>
        </p:nvSpPr>
        <p:spPr>
          <a:xfrm>
            <a:off x="3233854" y="5702301"/>
            <a:ext cx="2552592" cy="1010734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it-IT" sz="2000" smtClean="0">
                <a:solidFill>
                  <a:schemeClr val="bg1"/>
                </a:solidFill>
                <a:latin typeface="+mj-lt"/>
              </a:rPr>
              <a:t>Cisco IP-SLA,</a:t>
            </a:r>
          </a:p>
          <a:p>
            <a:r>
              <a:rPr lang="it-IT" sz="2000" smtClean="0">
                <a:solidFill>
                  <a:schemeClr val="bg1"/>
                </a:solidFill>
                <a:latin typeface="+mj-lt"/>
              </a:rPr>
              <a:t>Juniper RPM,</a:t>
            </a:r>
          </a:p>
          <a:p>
            <a:r>
              <a:rPr lang="it-IT" sz="2000" smtClean="0">
                <a:solidFill>
                  <a:schemeClr val="bg1"/>
                </a:solidFill>
                <a:latin typeface="+mj-lt"/>
              </a:rPr>
              <a:t>H3C HWPing</a:t>
            </a:r>
          </a:p>
        </p:txBody>
      </p:sp>
      <p:sp>
        <p:nvSpPr>
          <p:cNvPr id="17" name="Active_2"/>
          <p:cNvSpPr txBox="1"/>
          <p:nvPr/>
        </p:nvSpPr>
        <p:spPr>
          <a:xfrm>
            <a:off x="3246061" y="5713455"/>
            <a:ext cx="2697541" cy="988430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it-IT" sz="2000" smtClean="0">
                <a:solidFill>
                  <a:schemeClr val="bg1"/>
                </a:solidFill>
                <a:latin typeface="+mj-lt"/>
              </a:rPr>
              <a:t>NLANR AMP,</a:t>
            </a:r>
          </a:p>
          <a:p>
            <a:r>
              <a:rPr lang="it-IT" sz="2000" smtClean="0">
                <a:solidFill>
                  <a:schemeClr val="bg1"/>
                </a:solidFill>
                <a:latin typeface="+mj-lt"/>
              </a:rPr>
              <a:t>CAIDA Archipelago,</a:t>
            </a:r>
          </a:p>
          <a:p>
            <a:r>
              <a:rPr lang="it-IT" sz="2000" smtClean="0">
                <a:solidFill>
                  <a:schemeClr val="bg1"/>
                </a:solidFill>
                <a:latin typeface="+mj-lt"/>
              </a:rPr>
              <a:t>OWAMP</a:t>
            </a:r>
          </a:p>
        </p:txBody>
      </p:sp>
      <p:sp>
        <p:nvSpPr>
          <p:cNvPr id="16" name="Active_3"/>
          <p:cNvSpPr txBox="1"/>
          <p:nvPr/>
        </p:nvSpPr>
        <p:spPr>
          <a:xfrm>
            <a:off x="3233857" y="5713455"/>
            <a:ext cx="2697541" cy="988430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it-IT" sz="2000" smtClean="0">
                <a:solidFill>
                  <a:schemeClr val="bg1"/>
                </a:solidFill>
                <a:latin typeface="+mj-lt"/>
              </a:rPr>
              <a:t>C API </a:t>
            </a:r>
            <a:r>
              <a:rPr lang="it-IT" sz="200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[Harfoush02]</a:t>
            </a:r>
          </a:p>
          <a:p>
            <a:r>
              <a:rPr lang="it-IT" sz="2000" smtClean="0">
                <a:solidFill>
                  <a:schemeClr val="bg1"/>
                </a:solidFill>
                <a:latin typeface="+mj-lt"/>
              </a:rPr>
              <a:t>IPMP </a:t>
            </a:r>
            <a:r>
              <a:rPr lang="it-IT" sz="200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[Luckie02]</a:t>
            </a:r>
          </a:p>
          <a:p>
            <a:r>
              <a:rPr lang="it-IT" sz="2000" smtClean="0">
                <a:solidFill>
                  <a:schemeClr val="bg1"/>
                </a:solidFill>
                <a:latin typeface="+mj-lt"/>
              </a:rPr>
              <a:t>Pathload </a:t>
            </a:r>
            <a:r>
              <a:rPr lang="it-IT" sz="200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[Jain02]</a:t>
            </a:r>
          </a:p>
        </p:txBody>
      </p:sp>
      <p:sp>
        <p:nvSpPr>
          <p:cNvPr id="22" name="Angolo ripiegato 21"/>
          <p:cNvSpPr/>
          <p:nvPr/>
        </p:nvSpPr>
        <p:spPr>
          <a:xfrm>
            <a:off x="3386033" y="4153659"/>
            <a:ext cx="4114927" cy="1847111"/>
          </a:xfrm>
          <a:prstGeom prst="foldedCorner">
            <a:avLst/>
          </a:prstGeom>
          <a:effectLst>
            <a:outerShdw blurRad="50800" dist="1651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t" anchorCtr="0"/>
          <a:lstStyle/>
          <a:p>
            <a:pPr marL="176213" indent="-176213">
              <a:buFont typeface="Arial" pitchFamily="34" charset="0"/>
              <a:buChar char="•"/>
            </a:pPr>
            <a:r>
              <a:rPr lang="en-US" sz="2400" b="1" smtClean="0">
                <a:solidFill>
                  <a:schemeClr val="tx1"/>
                </a:solidFill>
                <a:latin typeface="+mj-lt"/>
              </a:rPr>
              <a:t>Control </a:t>
            </a:r>
            <a:r>
              <a:rPr lang="en-US" sz="2400" smtClean="0">
                <a:solidFill>
                  <a:schemeClr val="tx1"/>
                </a:solidFill>
                <a:latin typeface="+mj-lt"/>
              </a:rPr>
              <a:t>packets</a:t>
            </a:r>
          </a:p>
          <a:p>
            <a:pPr marL="620713" lvl="1" indent="-163513">
              <a:buFont typeface="Arial" pitchFamily="34" charset="0"/>
              <a:buChar char="•"/>
            </a:pPr>
            <a:r>
              <a:rPr lang="en-US" sz="2400" smtClean="0">
                <a:solidFill>
                  <a:schemeClr val="tx1"/>
                </a:solidFill>
                <a:latin typeface="+mj-lt"/>
              </a:rPr>
              <a:t>sync, negotiation, aggregate results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2400" b="1" smtClean="0">
                <a:solidFill>
                  <a:schemeClr val="tx1"/>
                </a:solidFill>
                <a:latin typeface="+mj-lt"/>
              </a:rPr>
              <a:t>Probe </a:t>
            </a:r>
            <a:r>
              <a:rPr lang="en-US" sz="2400" smtClean="0">
                <a:solidFill>
                  <a:schemeClr val="tx1"/>
                </a:solidFill>
                <a:latin typeface="+mj-lt"/>
              </a:rPr>
              <a:t>packets</a:t>
            </a:r>
          </a:p>
        </p:txBody>
      </p:sp>
      <p:graphicFrame>
        <p:nvGraphicFramePr>
          <p:cNvPr id="23" name="Caratteristiche_2"/>
          <p:cNvGraphicFramePr>
            <a:graphicFrameLocks noGrp="1"/>
          </p:cNvGraphicFramePr>
          <p:nvPr>
            <p:ph idx="1"/>
          </p:nvPr>
        </p:nvGraphicFramePr>
        <p:xfrm>
          <a:off x="285721" y="4434469"/>
          <a:ext cx="2928958" cy="121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958"/>
              </a:tblGrid>
              <a:tr h="60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kern="120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Traffic sampling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609100">
                <a:tc>
                  <a:txBody>
                    <a:bodyPr/>
                    <a:lstStyle/>
                    <a:p>
                      <a:r>
                        <a:rPr lang="it-IT" sz="2400" smtClean="0">
                          <a:solidFill>
                            <a:schemeClr val="bg1"/>
                          </a:solidFill>
                          <a:latin typeface="+mj-lt"/>
                        </a:rPr>
                        <a:t>Out-of-band ch.</a:t>
                      </a:r>
                      <a:endParaRPr lang="it-IT" sz="24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Segnaposto contenuto 5"/>
          <p:cNvGraphicFramePr>
            <a:graphicFrameLocks noGrp="1"/>
          </p:cNvGraphicFramePr>
          <p:nvPr>
            <p:ph idx="1"/>
          </p:nvPr>
        </p:nvGraphicFramePr>
        <p:xfrm>
          <a:off x="5953760" y="4433469"/>
          <a:ext cx="27432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0" name="Segnaposto contenuto 5"/>
          <p:cNvGraphicFramePr>
            <a:graphicFrameLocks noGrp="1"/>
          </p:cNvGraphicFramePr>
          <p:nvPr>
            <p:ph idx="1"/>
          </p:nvPr>
        </p:nvGraphicFramePr>
        <p:xfrm>
          <a:off x="3214678" y="2604669"/>
          <a:ext cx="27432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</a:tblGrid>
              <a:tr h="486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it-IT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Segnaposto contenuto 5"/>
          <p:cNvGraphicFramePr>
            <a:graphicFrameLocks noGrp="1"/>
          </p:cNvGraphicFramePr>
          <p:nvPr>
            <p:ph idx="1"/>
          </p:nvPr>
        </p:nvGraphicFramePr>
        <p:xfrm>
          <a:off x="5958349" y="2604669"/>
          <a:ext cx="27432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</a:tblGrid>
              <a:tr h="486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it-IT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Ideal"/>
          <p:cNvGraphicFramePr>
            <a:graphicFrameLocks noGrp="1"/>
          </p:cNvGraphicFramePr>
          <p:nvPr>
            <p:ph idx="1"/>
          </p:nvPr>
        </p:nvGraphicFramePr>
        <p:xfrm>
          <a:off x="3214681" y="2002153"/>
          <a:ext cx="5486399" cy="36555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399"/>
              </a:tblGrid>
              <a:tr h="607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Ideal</a:t>
                      </a:r>
                      <a:endParaRPr lang="it-IT" sz="40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it-IT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endParaRPr kumimoji="0" lang="it-IT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endParaRPr kumimoji="0" lang="it-IT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endParaRPr kumimoji="0" lang="it-IT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endParaRPr kumimoji="0" lang="it-IT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4" name="Ovale 13"/>
          <p:cNvSpPr/>
          <p:nvPr/>
        </p:nvSpPr>
        <p:spPr>
          <a:xfrm>
            <a:off x="5629244" y="2557418"/>
            <a:ext cx="657268" cy="65726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2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8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14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17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5" grpId="0" animBg="1"/>
      <p:bldP spid="25" grpId="1" animBg="1"/>
      <p:bldP spid="19" grpId="0" animBg="1"/>
      <p:bldP spid="19" grpId="1" animBg="1"/>
      <p:bldP spid="20" grpId="0" animBg="1"/>
      <p:bldP spid="20" grpId="1" animBg="1"/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16" grpId="0" animBg="1"/>
      <p:bldP spid="16" grpId="1" animBg="1"/>
      <p:bldP spid="22" grpId="0" animBg="1"/>
      <p:bldP spid="22" grpId="1" animBg="1"/>
      <p:bldP spid="22" grpId="2" animBg="1"/>
      <p:bldP spid="22" grpId="3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51"/>
          </a:xfrm>
        </p:spPr>
        <p:txBody>
          <a:bodyPr/>
          <a:lstStyle/>
          <a:p>
            <a:r>
              <a:rPr lang="it-IT" smtClean="0">
                <a:latin typeface="+mj-lt"/>
              </a:rPr>
              <a:t>A measurement architecture</a:t>
            </a:r>
          </a:p>
          <a:p>
            <a:pPr lvl="1"/>
            <a:r>
              <a:rPr lang="it-IT" smtClean="0"/>
              <a:t>passive</a:t>
            </a:r>
            <a:endParaRPr lang="it-IT"/>
          </a:p>
          <a:p>
            <a:pPr lvl="1"/>
            <a:r>
              <a:rPr lang="it-IT" smtClean="0">
                <a:latin typeface="+mj-lt"/>
              </a:rPr>
              <a:t>nonintrusive</a:t>
            </a:r>
          </a:p>
          <a:p>
            <a:pPr lvl="1"/>
            <a:r>
              <a:rPr lang="it-IT" smtClean="0"/>
              <a:t>no sampling</a:t>
            </a:r>
          </a:p>
          <a:p>
            <a:pPr lvl="1"/>
            <a:r>
              <a:rPr lang="it-IT" smtClean="0"/>
              <a:t>unaffected by lost or</a:t>
            </a:r>
            <a:br>
              <a:rPr lang="it-IT" smtClean="0"/>
            </a:br>
            <a:r>
              <a:rPr lang="it-IT" smtClean="0"/>
              <a:t>out-of-sequence packets</a:t>
            </a:r>
            <a:endParaRPr lang="it-IT" sz="2000" smtClean="0">
              <a:latin typeface="+mj-lt"/>
            </a:endParaRPr>
          </a:p>
          <a:p>
            <a:r>
              <a:rPr lang="it-IT" smtClean="0">
                <a:latin typeface="+mj-lt"/>
              </a:rPr>
              <a:t>A formal establishment</a:t>
            </a:r>
            <a:br>
              <a:rPr lang="it-IT" smtClean="0">
                <a:latin typeface="+mj-lt"/>
              </a:rPr>
            </a:br>
            <a:r>
              <a:rPr lang="it-IT" smtClean="0">
                <a:latin typeface="+mj-lt"/>
              </a:rPr>
              <a:t>of measurement accuracy</a:t>
            </a:r>
            <a:endParaRPr lang="it-IT" sz="2000" smtClean="0"/>
          </a:p>
          <a:p>
            <a:r>
              <a:rPr lang="it-IT" smtClean="0"/>
              <a:t>Experimental evalution</a:t>
            </a:r>
            <a:endParaRPr lang="it-IT" smtClean="0">
              <a:latin typeface="+mj-lt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Our Contributions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929710"/>
            <a:ext cx="2257412" cy="223506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</p:pic>
      <p:grpSp>
        <p:nvGrpSpPr>
          <p:cNvPr id="10" name="Gruppo 512"/>
          <p:cNvGrpSpPr/>
          <p:nvPr/>
        </p:nvGrpSpPr>
        <p:grpSpPr>
          <a:xfrm>
            <a:off x="6862472" y="2382422"/>
            <a:ext cx="1391244" cy="1329637"/>
            <a:chOff x="2915031" y="5674976"/>
            <a:chExt cx="948635" cy="906627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5031" y="5972003"/>
              <a:ext cx="6381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Connettore 1 11"/>
            <p:cNvCxnSpPr/>
            <p:nvPr/>
          </p:nvCxnSpPr>
          <p:spPr>
            <a:xfrm flipV="1">
              <a:off x="3394072" y="5674976"/>
              <a:ext cx="469594" cy="453412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o 55"/>
          <p:cNvGrpSpPr/>
          <p:nvPr/>
        </p:nvGrpSpPr>
        <p:grpSpPr>
          <a:xfrm>
            <a:off x="5958916" y="2311104"/>
            <a:ext cx="2470736" cy="2475218"/>
            <a:chOff x="5554675" y="4772050"/>
            <a:chExt cx="1749425" cy="1752600"/>
          </a:xfrm>
        </p:grpSpPr>
        <p:pic>
          <p:nvPicPr>
            <p:cNvPr id="1063" name="Picture 39" descr="C:\Users\max\AppData\Local\Microsoft\Windows\Temporary Internet Files\Content.IE5\A6PNX371\MCj0424246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4675" y="4772050"/>
              <a:ext cx="1749425" cy="1752600"/>
            </a:xfrm>
            <a:prstGeom prst="rect">
              <a:avLst/>
            </a:prstGeom>
            <a:noFill/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6945" t="39820" r="66597" b="33722"/>
            <a:stretch>
              <a:fillRect/>
            </a:stretch>
          </p:blipFill>
          <p:spPr bwMode="auto">
            <a:xfrm>
              <a:off x="5721274" y="4935655"/>
              <a:ext cx="930666" cy="92144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88000"/>
                </a:srgbClr>
              </a:outerShdw>
            </a:effectLst>
          </p:spPr>
        </p:pic>
      </p:grpSp>
      <p:pic>
        <p:nvPicPr>
          <p:cNvPr id="1065" name="Picture 41" descr="C:\Users\max\AppData\Local\Microsoft\Windows\Temporary Internet Files\Content.IE5\A6PNX371\MCj0432604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786324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-0.05053 -0.08032 " pathEditMode="relative" rAng="0" ptsTypes="AA">
                                      <p:cBhvr>
                                        <p:cTn id="42" dur="2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egnaposto contenuto 86"/>
          <p:cNvSpPr>
            <a:spLocks noGrp="1"/>
          </p:cNvSpPr>
          <p:nvPr>
            <p:ph idx="1"/>
          </p:nvPr>
        </p:nvSpPr>
        <p:spPr>
          <a:xfrm>
            <a:off x="457200" y="5120499"/>
            <a:ext cx="8229600" cy="1116791"/>
          </a:xfrm>
        </p:spPr>
        <p:txBody>
          <a:bodyPr/>
          <a:lstStyle/>
          <a:p>
            <a:r>
              <a:rPr lang="it-IT" smtClean="0"/>
              <a:t>We exploit unused bits of the IP header</a:t>
            </a:r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Covert Channel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cxnSp>
        <p:nvCxnSpPr>
          <p:cNvPr id="7" name="Connettore 1 6"/>
          <p:cNvCxnSpPr/>
          <p:nvPr/>
        </p:nvCxnSpPr>
        <p:spPr>
          <a:xfrm>
            <a:off x="750067" y="4857760"/>
            <a:ext cx="7643866" cy="0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uppo 88"/>
          <p:cNvGrpSpPr/>
          <p:nvPr/>
        </p:nvGrpSpPr>
        <p:grpSpPr>
          <a:xfrm>
            <a:off x="-5167368" y="3770780"/>
            <a:ext cx="5424504" cy="1102061"/>
            <a:chOff x="-5167368" y="3770780"/>
            <a:chExt cx="5424504" cy="1102061"/>
          </a:xfrm>
        </p:grpSpPr>
        <p:grpSp>
          <p:nvGrpSpPr>
            <p:cNvPr id="38" name="Gruppo 37"/>
            <p:cNvGrpSpPr/>
            <p:nvPr/>
          </p:nvGrpSpPr>
          <p:grpSpPr>
            <a:xfrm flipH="1">
              <a:off x="-1000164" y="3927485"/>
              <a:ext cx="1257300" cy="930275"/>
              <a:chOff x="4344988" y="2519363"/>
              <a:chExt cx="1257300" cy="930275"/>
            </a:xfrm>
          </p:grpSpPr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5113338" y="2582863"/>
                <a:ext cx="396875" cy="384175"/>
              </a:xfrm>
              <a:custGeom>
                <a:avLst/>
                <a:gdLst/>
                <a:ahLst/>
                <a:cxnLst>
                  <a:cxn ang="0">
                    <a:pos x="237" y="0"/>
                  </a:cxn>
                  <a:cxn ang="0">
                    <a:pos x="0" y="0"/>
                  </a:cxn>
                  <a:cxn ang="0">
                    <a:pos x="0" y="228"/>
                  </a:cxn>
                  <a:cxn ang="0">
                    <a:pos x="1" y="233"/>
                  </a:cxn>
                  <a:cxn ang="0">
                    <a:pos x="4" y="238"/>
                  </a:cxn>
                  <a:cxn ang="0">
                    <a:pos x="9" y="241"/>
                  </a:cxn>
                  <a:cxn ang="0">
                    <a:pos x="14" y="242"/>
                  </a:cxn>
                  <a:cxn ang="0">
                    <a:pos x="20" y="241"/>
                  </a:cxn>
                  <a:cxn ang="0">
                    <a:pos x="24" y="238"/>
                  </a:cxn>
                  <a:cxn ang="0">
                    <a:pos x="26" y="233"/>
                  </a:cxn>
                  <a:cxn ang="0">
                    <a:pos x="28" y="228"/>
                  </a:cxn>
                  <a:cxn ang="0">
                    <a:pos x="28" y="200"/>
                  </a:cxn>
                  <a:cxn ang="0">
                    <a:pos x="28" y="137"/>
                  </a:cxn>
                  <a:cxn ang="0">
                    <a:pos x="28" y="69"/>
                  </a:cxn>
                  <a:cxn ang="0">
                    <a:pos x="28" y="28"/>
                  </a:cxn>
                  <a:cxn ang="0">
                    <a:pos x="33" y="28"/>
                  </a:cxn>
                  <a:cxn ang="0">
                    <a:pos x="42" y="28"/>
                  </a:cxn>
                  <a:cxn ang="0">
                    <a:pos x="52" y="28"/>
                  </a:cxn>
                  <a:cxn ang="0">
                    <a:pos x="64" y="28"/>
                  </a:cxn>
                  <a:cxn ang="0">
                    <a:pos x="79" y="28"/>
                  </a:cxn>
                  <a:cxn ang="0">
                    <a:pos x="93" y="28"/>
                  </a:cxn>
                  <a:cxn ang="0">
                    <a:pos x="109" y="28"/>
                  </a:cxn>
                  <a:cxn ang="0">
                    <a:pos x="125" y="28"/>
                  </a:cxn>
                  <a:cxn ang="0">
                    <a:pos x="141" y="28"/>
                  </a:cxn>
                  <a:cxn ang="0">
                    <a:pos x="157" y="28"/>
                  </a:cxn>
                  <a:cxn ang="0">
                    <a:pos x="172" y="28"/>
                  </a:cxn>
                  <a:cxn ang="0">
                    <a:pos x="185" y="28"/>
                  </a:cxn>
                  <a:cxn ang="0">
                    <a:pos x="198" y="28"/>
                  </a:cxn>
                  <a:cxn ang="0">
                    <a:pos x="209" y="28"/>
                  </a:cxn>
                  <a:cxn ang="0">
                    <a:pos x="217" y="28"/>
                  </a:cxn>
                  <a:cxn ang="0">
                    <a:pos x="222" y="28"/>
                  </a:cxn>
                  <a:cxn ang="0">
                    <a:pos x="222" y="69"/>
                  </a:cxn>
                  <a:cxn ang="0">
                    <a:pos x="222" y="137"/>
                  </a:cxn>
                  <a:cxn ang="0">
                    <a:pos x="222" y="199"/>
                  </a:cxn>
                  <a:cxn ang="0">
                    <a:pos x="222" y="227"/>
                  </a:cxn>
                  <a:cxn ang="0">
                    <a:pos x="223" y="231"/>
                  </a:cxn>
                  <a:cxn ang="0">
                    <a:pos x="227" y="235"/>
                  </a:cxn>
                  <a:cxn ang="0">
                    <a:pos x="231" y="239"/>
                  </a:cxn>
                  <a:cxn ang="0">
                    <a:pos x="237" y="240"/>
                  </a:cxn>
                  <a:cxn ang="0">
                    <a:pos x="242" y="239"/>
                  </a:cxn>
                  <a:cxn ang="0">
                    <a:pos x="247" y="235"/>
                  </a:cxn>
                  <a:cxn ang="0">
                    <a:pos x="249" y="231"/>
                  </a:cxn>
                  <a:cxn ang="0">
                    <a:pos x="250" y="227"/>
                  </a:cxn>
                  <a:cxn ang="0">
                    <a:pos x="250" y="0"/>
                  </a:cxn>
                  <a:cxn ang="0">
                    <a:pos x="237" y="0"/>
                  </a:cxn>
                </a:cxnLst>
                <a:rect l="0" t="0" r="r" b="b"/>
                <a:pathLst>
                  <a:path w="250" h="242">
                    <a:moveTo>
                      <a:pt x="237" y="0"/>
                    </a:moveTo>
                    <a:lnTo>
                      <a:pt x="0" y="0"/>
                    </a:lnTo>
                    <a:lnTo>
                      <a:pt x="0" y="228"/>
                    </a:lnTo>
                    <a:lnTo>
                      <a:pt x="1" y="233"/>
                    </a:lnTo>
                    <a:lnTo>
                      <a:pt x="4" y="238"/>
                    </a:lnTo>
                    <a:lnTo>
                      <a:pt x="9" y="241"/>
                    </a:lnTo>
                    <a:lnTo>
                      <a:pt x="14" y="242"/>
                    </a:lnTo>
                    <a:lnTo>
                      <a:pt x="20" y="241"/>
                    </a:lnTo>
                    <a:lnTo>
                      <a:pt x="24" y="238"/>
                    </a:lnTo>
                    <a:lnTo>
                      <a:pt x="26" y="233"/>
                    </a:lnTo>
                    <a:lnTo>
                      <a:pt x="28" y="228"/>
                    </a:lnTo>
                    <a:lnTo>
                      <a:pt x="28" y="200"/>
                    </a:lnTo>
                    <a:lnTo>
                      <a:pt x="28" y="137"/>
                    </a:lnTo>
                    <a:lnTo>
                      <a:pt x="28" y="69"/>
                    </a:lnTo>
                    <a:lnTo>
                      <a:pt x="28" y="28"/>
                    </a:lnTo>
                    <a:lnTo>
                      <a:pt x="33" y="28"/>
                    </a:lnTo>
                    <a:lnTo>
                      <a:pt x="42" y="28"/>
                    </a:lnTo>
                    <a:lnTo>
                      <a:pt x="52" y="28"/>
                    </a:lnTo>
                    <a:lnTo>
                      <a:pt x="64" y="28"/>
                    </a:lnTo>
                    <a:lnTo>
                      <a:pt x="79" y="28"/>
                    </a:lnTo>
                    <a:lnTo>
                      <a:pt x="93" y="28"/>
                    </a:lnTo>
                    <a:lnTo>
                      <a:pt x="109" y="28"/>
                    </a:lnTo>
                    <a:lnTo>
                      <a:pt x="125" y="28"/>
                    </a:lnTo>
                    <a:lnTo>
                      <a:pt x="141" y="28"/>
                    </a:lnTo>
                    <a:lnTo>
                      <a:pt x="157" y="28"/>
                    </a:lnTo>
                    <a:lnTo>
                      <a:pt x="172" y="28"/>
                    </a:lnTo>
                    <a:lnTo>
                      <a:pt x="185" y="28"/>
                    </a:lnTo>
                    <a:lnTo>
                      <a:pt x="198" y="28"/>
                    </a:lnTo>
                    <a:lnTo>
                      <a:pt x="209" y="28"/>
                    </a:lnTo>
                    <a:lnTo>
                      <a:pt x="217" y="28"/>
                    </a:lnTo>
                    <a:lnTo>
                      <a:pt x="222" y="28"/>
                    </a:lnTo>
                    <a:lnTo>
                      <a:pt x="222" y="69"/>
                    </a:lnTo>
                    <a:lnTo>
                      <a:pt x="222" y="137"/>
                    </a:lnTo>
                    <a:lnTo>
                      <a:pt x="222" y="199"/>
                    </a:lnTo>
                    <a:lnTo>
                      <a:pt x="222" y="227"/>
                    </a:lnTo>
                    <a:lnTo>
                      <a:pt x="223" y="231"/>
                    </a:lnTo>
                    <a:lnTo>
                      <a:pt x="227" y="235"/>
                    </a:lnTo>
                    <a:lnTo>
                      <a:pt x="231" y="239"/>
                    </a:lnTo>
                    <a:lnTo>
                      <a:pt x="237" y="240"/>
                    </a:lnTo>
                    <a:lnTo>
                      <a:pt x="242" y="239"/>
                    </a:lnTo>
                    <a:lnTo>
                      <a:pt x="247" y="235"/>
                    </a:lnTo>
                    <a:lnTo>
                      <a:pt x="249" y="231"/>
                    </a:lnTo>
                    <a:lnTo>
                      <a:pt x="250" y="227"/>
                    </a:lnTo>
                    <a:lnTo>
                      <a:pt x="250" y="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5218113" y="2681288"/>
                <a:ext cx="192087" cy="20161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4357688" y="2928938"/>
                <a:ext cx="288925" cy="46990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0" y="296"/>
                  </a:cxn>
                  <a:cxn ang="0">
                    <a:pos x="182" y="296"/>
                  </a:cxn>
                  <a:cxn ang="0">
                    <a:pos x="182" y="247"/>
                  </a:cxn>
                  <a:cxn ang="0">
                    <a:pos x="154" y="247"/>
                  </a:cxn>
                  <a:cxn ang="0">
                    <a:pos x="154" y="248"/>
                  </a:cxn>
                  <a:cxn ang="0">
                    <a:pos x="154" y="250"/>
                  </a:cxn>
                  <a:cxn ang="0">
                    <a:pos x="154" y="257"/>
                  </a:cxn>
                  <a:cxn ang="0">
                    <a:pos x="154" y="268"/>
                  </a:cxn>
                  <a:cxn ang="0">
                    <a:pos x="146" y="268"/>
                  </a:cxn>
                  <a:cxn ang="0">
                    <a:pos x="132" y="268"/>
                  </a:cxn>
                  <a:cxn ang="0">
                    <a:pos x="118" y="268"/>
                  </a:cxn>
                  <a:cxn ang="0">
                    <a:pos x="101" y="268"/>
                  </a:cxn>
                  <a:cxn ang="0">
                    <a:pos x="84" y="268"/>
                  </a:cxn>
                  <a:cxn ang="0">
                    <a:pos x="68" y="268"/>
                  </a:cxn>
                  <a:cxn ang="0">
                    <a:pos x="53" y="268"/>
                  </a:cxn>
                  <a:cxn ang="0">
                    <a:pos x="41" y="268"/>
                  </a:cxn>
                  <a:cxn ang="0">
                    <a:pos x="48" y="252"/>
                  </a:cxn>
                  <a:cxn ang="0">
                    <a:pos x="58" y="230"/>
                  </a:cxn>
                  <a:cxn ang="0">
                    <a:pos x="69" y="203"/>
                  </a:cxn>
                  <a:cxn ang="0">
                    <a:pos x="81" y="174"/>
                  </a:cxn>
                  <a:cxn ang="0">
                    <a:pos x="92" y="146"/>
                  </a:cxn>
                  <a:cxn ang="0">
                    <a:pos x="102" y="122"/>
                  </a:cxn>
                  <a:cxn ang="0">
                    <a:pos x="110" y="103"/>
                  </a:cxn>
                  <a:cxn ang="0">
                    <a:pos x="114" y="93"/>
                  </a:cxn>
                  <a:cxn ang="0">
                    <a:pos x="120" y="93"/>
                  </a:cxn>
                  <a:cxn ang="0">
                    <a:pos x="128" y="93"/>
                  </a:cxn>
                  <a:cxn ang="0">
                    <a:pos x="136" y="93"/>
                  </a:cxn>
                  <a:cxn ang="0">
                    <a:pos x="143" y="93"/>
                  </a:cxn>
                  <a:cxn ang="0">
                    <a:pos x="150" y="93"/>
                  </a:cxn>
                  <a:cxn ang="0">
                    <a:pos x="156" y="93"/>
                  </a:cxn>
                  <a:cxn ang="0">
                    <a:pos x="160" y="93"/>
                  </a:cxn>
                  <a:cxn ang="0">
                    <a:pos x="161" y="93"/>
                  </a:cxn>
                  <a:cxn ang="0">
                    <a:pos x="181" y="0"/>
                  </a:cxn>
                  <a:cxn ang="0">
                    <a:pos x="116" y="0"/>
                  </a:cxn>
                </a:cxnLst>
                <a:rect l="0" t="0" r="r" b="b"/>
                <a:pathLst>
                  <a:path w="182" h="296">
                    <a:moveTo>
                      <a:pt x="116" y="0"/>
                    </a:moveTo>
                    <a:lnTo>
                      <a:pt x="0" y="296"/>
                    </a:lnTo>
                    <a:lnTo>
                      <a:pt x="182" y="296"/>
                    </a:lnTo>
                    <a:lnTo>
                      <a:pt x="182" y="247"/>
                    </a:lnTo>
                    <a:lnTo>
                      <a:pt x="154" y="247"/>
                    </a:lnTo>
                    <a:lnTo>
                      <a:pt x="154" y="248"/>
                    </a:lnTo>
                    <a:lnTo>
                      <a:pt x="154" y="250"/>
                    </a:lnTo>
                    <a:lnTo>
                      <a:pt x="154" y="257"/>
                    </a:lnTo>
                    <a:lnTo>
                      <a:pt x="154" y="268"/>
                    </a:lnTo>
                    <a:lnTo>
                      <a:pt x="146" y="268"/>
                    </a:lnTo>
                    <a:lnTo>
                      <a:pt x="132" y="268"/>
                    </a:lnTo>
                    <a:lnTo>
                      <a:pt x="118" y="268"/>
                    </a:lnTo>
                    <a:lnTo>
                      <a:pt x="101" y="268"/>
                    </a:lnTo>
                    <a:lnTo>
                      <a:pt x="84" y="268"/>
                    </a:lnTo>
                    <a:lnTo>
                      <a:pt x="68" y="268"/>
                    </a:lnTo>
                    <a:lnTo>
                      <a:pt x="53" y="268"/>
                    </a:lnTo>
                    <a:lnTo>
                      <a:pt x="41" y="268"/>
                    </a:lnTo>
                    <a:lnTo>
                      <a:pt x="48" y="252"/>
                    </a:lnTo>
                    <a:lnTo>
                      <a:pt x="58" y="230"/>
                    </a:lnTo>
                    <a:lnTo>
                      <a:pt x="69" y="203"/>
                    </a:lnTo>
                    <a:lnTo>
                      <a:pt x="81" y="174"/>
                    </a:lnTo>
                    <a:lnTo>
                      <a:pt x="92" y="146"/>
                    </a:lnTo>
                    <a:lnTo>
                      <a:pt x="102" y="122"/>
                    </a:lnTo>
                    <a:lnTo>
                      <a:pt x="110" y="103"/>
                    </a:lnTo>
                    <a:lnTo>
                      <a:pt x="114" y="93"/>
                    </a:lnTo>
                    <a:lnTo>
                      <a:pt x="120" y="93"/>
                    </a:lnTo>
                    <a:lnTo>
                      <a:pt x="128" y="93"/>
                    </a:lnTo>
                    <a:lnTo>
                      <a:pt x="136" y="93"/>
                    </a:lnTo>
                    <a:lnTo>
                      <a:pt x="143" y="93"/>
                    </a:lnTo>
                    <a:lnTo>
                      <a:pt x="150" y="93"/>
                    </a:lnTo>
                    <a:lnTo>
                      <a:pt x="156" y="93"/>
                    </a:lnTo>
                    <a:lnTo>
                      <a:pt x="160" y="93"/>
                    </a:lnTo>
                    <a:lnTo>
                      <a:pt x="161" y="93"/>
                    </a:lnTo>
                    <a:lnTo>
                      <a:pt x="181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4725988" y="2773363"/>
                <a:ext cx="144462" cy="18891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28" y="115"/>
                  </a:cxn>
                  <a:cxn ang="0">
                    <a:pos x="28" y="104"/>
                  </a:cxn>
                  <a:cxn ang="0">
                    <a:pos x="28" y="80"/>
                  </a:cxn>
                  <a:cxn ang="0">
                    <a:pos x="28" y="50"/>
                  </a:cxn>
                  <a:cxn ang="0">
                    <a:pos x="28" y="28"/>
                  </a:cxn>
                  <a:cxn ang="0">
                    <a:pos x="33" y="28"/>
                  </a:cxn>
                  <a:cxn ang="0">
                    <a:pos x="37" y="28"/>
                  </a:cxn>
                  <a:cxn ang="0">
                    <a:pos x="41" y="28"/>
                  </a:cxn>
                  <a:cxn ang="0">
                    <a:pos x="46" y="28"/>
                  </a:cxn>
                  <a:cxn ang="0">
                    <a:pos x="50" y="28"/>
                  </a:cxn>
                  <a:cxn ang="0">
                    <a:pos x="55" y="28"/>
                  </a:cxn>
                  <a:cxn ang="0">
                    <a:pos x="59" y="28"/>
                  </a:cxn>
                  <a:cxn ang="0">
                    <a:pos x="64" y="28"/>
                  </a:cxn>
                  <a:cxn ang="0">
                    <a:pos x="64" y="51"/>
                  </a:cxn>
                  <a:cxn ang="0">
                    <a:pos x="64" y="81"/>
                  </a:cxn>
                  <a:cxn ang="0">
                    <a:pos x="64" y="108"/>
                  </a:cxn>
                  <a:cxn ang="0">
                    <a:pos x="64" y="119"/>
                  </a:cxn>
                  <a:cxn ang="0">
                    <a:pos x="91" y="119"/>
                  </a:cxn>
                  <a:cxn ang="0">
                    <a:pos x="91" y="0"/>
                  </a:cxn>
                  <a:cxn ang="0">
                    <a:pos x="77" y="0"/>
                  </a:cxn>
                </a:cxnLst>
                <a:rect l="0" t="0" r="r" b="b"/>
                <a:pathLst>
                  <a:path w="91" h="119">
                    <a:moveTo>
                      <a:pt x="77" y="0"/>
                    </a:moveTo>
                    <a:lnTo>
                      <a:pt x="0" y="0"/>
                    </a:lnTo>
                    <a:lnTo>
                      <a:pt x="0" y="115"/>
                    </a:lnTo>
                    <a:lnTo>
                      <a:pt x="28" y="115"/>
                    </a:lnTo>
                    <a:lnTo>
                      <a:pt x="28" y="104"/>
                    </a:lnTo>
                    <a:lnTo>
                      <a:pt x="28" y="80"/>
                    </a:lnTo>
                    <a:lnTo>
                      <a:pt x="28" y="50"/>
                    </a:lnTo>
                    <a:lnTo>
                      <a:pt x="28" y="28"/>
                    </a:lnTo>
                    <a:lnTo>
                      <a:pt x="33" y="28"/>
                    </a:lnTo>
                    <a:lnTo>
                      <a:pt x="37" y="28"/>
                    </a:lnTo>
                    <a:lnTo>
                      <a:pt x="41" y="28"/>
                    </a:lnTo>
                    <a:lnTo>
                      <a:pt x="46" y="28"/>
                    </a:lnTo>
                    <a:lnTo>
                      <a:pt x="50" y="28"/>
                    </a:lnTo>
                    <a:lnTo>
                      <a:pt x="55" y="28"/>
                    </a:lnTo>
                    <a:lnTo>
                      <a:pt x="59" y="28"/>
                    </a:lnTo>
                    <a:lnTo>
                      <a:pt x="64" y="28"/>
                    </a:lnTo>
                    <a:lnTo>
                      <a:pt x="64" y="51"/>
                    </a:lnTo>
                    <a:lnTo>
                      <a:pt x="64" y="81"/>
                    </a:lnTo>
                    <a:lnTo>
                      <a:pt x="64" y="108"/>
                    </a:lnTo>
                    <a:lnTo>
                      <a:pt x="64" y="119"/>
                    </a:lnTo>
                    <a:lnTo>
                      <a:pt x="91" y="119"/>
                    </a:lnTo>
                    <a:lnTo>
                      <a:pt x="91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4684713" y="2698750"/>
                <a:ext cx="222250" cy="119063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0" y="0"/>
                  </a:cxn>
                  <a:cxn ang="0">
                    <a:pos x="0" y="75"/>
                  </a:cxn>
                  <a:cxn ang="0">
                    <a:pos x="140" y="75"/>
                  </a:cxn>
                  <a:cxn ang="0">
                    <a:pos x="140" y="0"/>
                  </a:cxn>
                  <a:cxn ang="0">
                    <a:pos x="126" y="0"/>
                  </a:cxn>
                </a:cxnLst>
                <a:rect l="0" t="0" r="r" b="b"/>
                <a:pathLst>
                  <a:path w="140" h="75">
                    <a:moveTo>
                      <a:pt x="126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140" y="75"/>
                    </a:lnTo>
                    <a:lnTo>
                      <a:pt x="140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4727575" y="2743200"/>
                <a:ext cx="134937" cy="30163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85" y="5"/>
                  </a:cxn>
                  <a:cxn ang="0">
                    <a:pos x="85" y="9"/>
                  </a:cxn>
                  <a:cxn ang="0">
                    <a:pos x="85" y="13"/>
                  </a:cxn>
                  <a:cxn ang="0">
                    <a:pos x="85" y="19"/>
                  </a:cxn>
                  <a:cxn ang="0">
                    <a:pos x="77" y="19"/>
                  </a:cxn>
                  <a:cxn ang="0">
                    <a:pos x="67" y="19"/>
                  </a:cxn>
                  <a:cxn ang="0">
                    <a:pos x="55" y="19"/>
                  </a:cxn>
                  <a:cxn ang="0">
                    <a:pos x="43" y="19"/>
                  </a:cxn>
                  <a:cxn ang="0">
                    <a:pos x="30" y="19"/>
                  </a:cxn>
                  <a:cxn ang="0">
                    <a:pos x="18" y="1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8" y="0"/>
                  </a:cxn>
                  <a:cxn ang="0">
                    <a:pos x="30" y="0"/>
                  </a:cxn>
                  <a:cxn ang="0">
                    <a:pos x="43" y="0"/>
                  </a:cxn>
                  <a:cxn ang="0">
                    <a:pos x="55" y="0"/>
                  </a:cxn>
                  <a:cxn ang="0">
                    <a:pos x="67" y="0"/>
                  </a:cxn>
                  <a:cxn ang="0">
                    <a:pos x="77" y="0"/>
                  </a:cxn>
                  <a:cxn ang="0">
                    <a:pos x="85" y="0"/>
                  </a:cxn>
                </a:cxnLst>
                <a:rect l="0" t="0" r="r" b="b"/>
                <a:pathLst>
                  <a:path w="85" h="19">
                    <a:moveTo>
                      <a:pt x="85" y="0"/>
                    </a:moveTo>
                    <a:lnTo>
                      <a:pt x="85" y="5"/>
                    </a:lnTo>
                    <a:lnTo>
                      <a:pt x="85" y="9"/>
                    </a:lnTo>
                    <a:lnTo>
                      <a:pt x="85" y="13"/>
                    </a:lnTo>
                    <a:lnTo>
                      <a:pt x="85" y="19"/>
                    </a:lnTo>
                    <a:lnTo>
                      <a:pt x="77" y="19"/>
                    </a:lnTo>
                    <a:lnTo>
                      <a:pt x="67" y="19"/>
                    </a:lnTo>
                    <a:lnTo>
                      <a:pt x="55" y="19"/>
                    </a:lnTo>
                    <a:lnTo>
                      <a:pt x="43" y="19"/>
                    </a:lnTo>
                    <a:lnTo>
                      <a:pt x="30" y="19"/>
                    </a:lnTo>
                    <a:lnTo>
                      <a:pt x="18" y="1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43" y="0"/>
                    </a:lnTo>
                    <a:lnTo>
                      <a:pt x="55" y="0"/>
                    </a:lnTo>
                    <a:lnTo>
                      <a:pt x="67" y="0"/>
                    </a:lnTo>
                    <a:lnTo>
                      <a:pt x="77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5024438" y="2519363"/>
                <a:ext cx="577850" cy="103188"/>
              </a:xfrm>
              <a:custGeom>
                <a:avLst/>
                <a:gdLst/>
                <a:ahLst/>
                <a:cxnLst>
                  <a:cxn ang="0">
                    <a:pos x="349" y="0"/>
                  </a:cxn>
                  <a:cxn ang="0">
                    <a:pos x="0" y="0"/>
                  </a:cxn>
                  <a:cxn ang="0">
                    <a:pos x="0" y="65"/>
                  </a:cxn>
                  <a:cxn ang="0">
                    <a:pos x="364" y="65"/>
                  </a:cxn>
                  <a:cxn ang="0">
                    <a:pos x="364" y="0"/>
                  </a:cxn>
                  <a:cxn ang="0">
                    <a:pos x="349" y="0"/>
                  </a:cxn>
                </a:cxnLst>
                <a:rect l="0" t="0" r="r" b="b"/>
                <a:pathLst>
                  <a:path w="364" h="65">
                    <a:moveTo>
                      <a:pt x="349" y="0"/>
                    </a:moveTo>
                    <a:lnTo>
                      <a:pt x="0" y="0"/>
                    </a:lnTo>
                    <a:lnTo>
                      <a:pt x="0" y="65"/>
                    </a:lnTo>
                    <a:lnTo>
                      <a:pt x="364" y="65"/>
                    </a:lnTo>
                    <a:lnTo>
                      <a:pt x="364" y="0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4602163" y="2928938"/>
                <a:ext cx="971550" cy="415925"/>
              </a:xfrm>
              <a:custGeom>
                <a:avLst/>
                <a:gdLst/>
                <a:ahLst/>
                <a:cxnLst>
                  <a:cxn ang="0">
                    <a:pos x="598" y="0"/>
                  </a:cxn>
                  <a:cxn ang="0">
                    <a:pos x="0" y="0"/>
                  </a:cxn>
                  <a:cxn ang="0">
                    <a:pos x="0" y="262"/>
                  </a:cxn>
                  <a:cxn ang="0">
                    <a:pos x="612" y="262"/>
                  </a:cxn>
                  <a:cxn ang="0">
                    <a:pos x="612" y="0"/>
                  </a:cxn>
                  <a:cxn ang="0">
                    <a:pos x="598" y="0"/>
                  </a:cxn>
                </a:cxnLst>
                <a:rect l="0" t="0" r="r" b="b"/>
                <a:pathLst>
                  <a:path w="612" h="262">
                    <a:moveTo>
                      <a:pt x="598" y="0"/>
                    </a:moveTo>
                    <a:lnTo>
                      <a:pt x="0" y="0"/>
                    </a:lnTo>
                    <a:lnTo>
                      <a:pt x="0" y="262"/>
                    </a:lnTo>
                    <a:lnTo>
                      <a:pt x="612" y="262"/>
                    </a:lnTo>
                    <a:lnTo>
                      <a:pt x="612" y="0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4646613" y="2973388"/>
                <a:ext cx="882650" cy="327025"/>
              </a:xfrm>
              <a:custGeom>
                <a:avLst/>
                <a:gdLst/>
                <a:ahLst/>
                <a:cxnLst>
                  <a:cxn ang="0">
                    <a:pos x="556" y="0"/>
                  </a:cxn>
                  <a:cxn ang="0">
                    <a:pos x="556" y="38"/>
                  </a:cxn>
                  <a:cxn ang="0">
                    <a:pos x="556" y="103"/>
                  </a:cxn>
                  <a:cxn ang="0">
                    <a:pos x="556" y="167"/>
                  </a:cxn>
                  <a:cxn ang="0">
                    <a:pos x="556" y="206"/>
                  </a:cxn>
                  <a:cxn ang="0">
                    <a:pos x="546" y="206"/>
                  </a:cxn>
                  <a:cxn ang="0">
                    <a:pos x="526" y="206"/>
                  </a:cxn>
                  <a:cxn ang="0">
                    <a:pos x="497" y="206"/>
                  </a:cxn>
                  <a:cxn ang="0">
                    <a:pos x="462" y="206"/>
                  </a:cxn>
                  <a:cxn ang="0">
                    <a:pos x="421" y="206"/>
                  </a:cxn>
                  <a:cxn ang="0">
                    <a:pos x="375" y="206"/>
                  </a:cxn>
                  <a:cxn ang="0">
                    <a:pos x="327" y="206"/>
                  </a:cxn>
                  <a:cxn ang="0">
                    <a:pos x="278" y="206"/>
                  </a:cxn>
                  <a:cxn ang="0">
                    <a:pos x="228" y="206"/>
                  </a:cxn>
                  <a:cxn ang="0">
                    <a:pos x="180" y="206"/>
                  </a:cxn>
                  <a:cxn ang="0">
                    <a:pos x="135" y="206"/>
                  </a:cxn>
                  <a:cxn ang="0">
                    <a:pos x="94" y="206"/>
                  </a:cxn>
                  <a:cxn ang="0">
                    <a:pos x="59" y="206"/>
                  </a:cxn>
                  <a:cxn ang="0">
                    <a:pos x="30" y="206"/>
                  </a:cxn>
                  <a:cxn ang="0">
                    <a:pos x="10" y="206"/>
                  </a:cxn>
                  <a:cxn ang="0">
                    <a:pos x="0" y="206"/>
                  </a:cxn>
                  <a:cxn ang="0">
                    <a:pos x="0" y="167"/>
                  </a:cxn>
                  <a:cxn ang="0">
                    <a:pos x="0" y="103"/>
                  </a:cxn>
                  <a:cxn ang="0">
                    <a:pos x="0" y="38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30" y="0"/>
                  </a:cxn>
                  <a:cxn ang="0">
                    <a:pos x="59" y="0"/>
                  </a:cxn>
                  <a:cxn ang="0">
                    <a:pos x="94" y="0"/>
                  </a:cxn>
                  <a:cxn ang="0">
                    <a:pos x="135" y="0"/>
                  </a:cxn>
                  <a:cxn ang="0">
                    <a:pos x="180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7" y="0"/>
                  </a:cxn>
                  <a:cxn ang="0">
                    <a:pos x="375" y="0"/>
                  </a:cxn>
                  <a:cxn ang="0">
                    <a:pos x="421" y="0"/>
                  </a:cxn>
                  <a:cxn ang="0">
                    <a:pos x="462" y="0"/>
                  </a:cxn>
                  <a:cxn ang="0">
                    <a:pos x="497" y="0"/>
                  </a:cxn>
                  <a:cxn ang="0">
                    <a:pos x="526" y="0"/>
                  </a:cxn>
                  <a:cxn ang="0">
                    <a:pos x="546" y="0"/>
                  </a:cxn>
                  <a:cxn ang="0">
                    <a:pos x="556" y="0"/>
                  </a:cxn>
                </a:cxnLst>
                <a:rect l="0" t="0" r="r" b="b"/>
                <a:pathLst>
                  <a:path w="556" h="206">
                    <a:moveTo>
                      <a:pt x="556" y="0"/>
                    </a:moveTo>
                    <a:lnTo>
                      <a:pt x="556" y="38"/>
                    </a:lnTo>
                    <a:lnTo>
                      <a:pt x="556" y="103"/>
                    </a:lnTo>
                    <a:lnTo>
                      <a:pt x="556" y="167"/>
                    </a:lnTo>
                    <a:lnTo>
                      <a:pt x="556" y="206"/>
                    </a:lnTo>
                    <a:lnTo>
                      <a:pt x="546" y="206"/>
                    </a:lnTo>
                    <a:lnTo>
                      <a:pt x="526" y="206"/>
                    </a:lnTo>
                    <a:lnTo>
                      <a:pt x="497" y="206"/>
                    </a:lnTo>
                    <a:lnTo>
                      <a:pt x="462" y="206"/>
                    </a:lnTo>
                    <a:lnTo>
                      <a:pt x="421" y="206"/>
                    </a:lnTo>
                    <a:lnTo>
                      <a:pt x="375" y="206"/>
                    </a:lnTo>
                    <a:lnTo>
                      <a:pt x="327" y="206"/>
                    </a:lnTo>
                    <a:lnTo>
                      <a:pt x="278" y="206"/>
                    </a:lnTo>
                    <a:lnTo>
                      <a:pt x="228" y="206"/>
                    </a:lnTo>
                    <a:lnTo>
                      <a:pt x="180" y="206"/>
                    </a:lnTo>
                    <a:lnTo>
                      <a:pt x="135" y="206"/>
                    </a:lnTo>
                    <a:lnTo>
                      <a:pt x="94" y="206"/>
                    </a:lnTo>
                    <a:lnTo>
                      <a:pt x="59" y="206"/>
                    </a:lnTo>
                    <a:lnTo>
                      <a:pt x="30" y="206"/>
                    </a:lnTo>
                    <a:lnTo>
                      <a:pt x="10" y="206"/>
                    </a:lnTo>
                    <a:lnTo>
                      <a:pt x="0" y="206"/>
                    </a:lnTo>
                    <a:lnTo>
                      <a:pt x="0" y="167"/>
                    </a:lnTo>
                    <a:lnTo>
                      <a:pt x="0" y="103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30" y="0"/>
                    </a:lnTo>
                    <a:lnTo>
                      <a:pt x="59" y="0"/>
                    </a:lnTo>
                    <a:lnTo>
                      <a:pt x="94" y="0"/>
                    </a:lnTo>
                    <a:lnTo>
                      <a:pt x="135" y="0"/>
                    </a:lnTo>
                    <a:lnTo>
                      <a:pt x="180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7" y="0"/>
                    </a:lnTo>
                    <a:lnTo>
                      <a:pt x="375" y="0"/>
                    </a:lnTo>
                    <a:lnTo>
                      <a:pt x="421" y="0"/>
                    </a:lnTo>
                    <a:lnTo>
                      <a:pt x="462" y="0"/>
                    </a:lnTo>
                    <a:lnTo>
                      <a:pt x="497" y="0"/>
                    </a:lnTo>
                    <a:lnTo>
                      <a:pt x="526" y="0"/>
                    </a:lnTo>
                    <a:lnTo>
                      <a:pt x="546" y="0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4664075" y="3209925"/>
                <a:ext cx="241300" cy="239713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1" y="91"/>
                  </a:cxn>
                  <a:cxn ang="0">
                    <a:pos x="6" y="104"/>
                  </a:cxn>
                  <a:cxn ang="0">
                    <a:pos x="14" y="117"/>
                  </a:cxn>
                  <a:cxn ang="0">
                    <a:pos x="23" y="129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0" y="150"/>
                  </a:cxn>
                  <a:cxn ang="0">
                    <a:pos x="76" y="151"/>
                  </a:cxn>
                  <a:cxn ang="0">
                    <a:pos x="92" y="150"/>
                  </a:cxn>
                  <a:cxn ang="0">
                    <a:pos x="106" y="145"/>
                  </a:cxn>
                  <a:cxn ang="0">
                    <a:pos x="118" y="137"/>
                  </a:cxn>
                  <a:cxn ang="0">
                    <a:pos x="129" y="129"/>
                  </a:cxn>
                  <a:cxn ang="0">
                    <a:pos x="139" y="117"/>
                  </a:cxn>
                  <a:cxn ang="0">
                    <a:pos x="146" y="104"/>
                  </a:cxn>
                  <a:cxn ang="0">
                    <a:pos x="150" y="91"/>
                  </a:cxn>
                  <a:cxn ang="0">
                    <a:pos x="152" y="75"/>
                  </a:cxn>
                  <a:cxn ang="0">
                    <a:pos x="150" y="60"/>
                  </a:cxn>
                  <a:cxn ang="0">
                    <a:pos x="146" y="45"/>
                  </a:cxn>
                  <a:cxn ang="0">
                    <a:pos x="139" y="33"/>
                  </a:cxn>
                  <a:cxn ang="0">
                    <a:pos x="129" y="22"/>
                  </a:cxn>
                  <a:cxn ang="0">
                    <a:pos x="118" y="12"/>
                  </a:cxn>
                  <a:cxn ang="0">
                    <a:pos x="106" y="5"/>
                  </a:cxn>
                  <a:cxn ang="0">
                    <a:pos x="92" y="1"/>
                  </a:cxn>
                  <a:cxn ang="0">
                    <a:pos x="76" y="0"/>
                  </a:cxn>
                  <a:cxn ang="0">
                    <a:pos x="60" y="1"/>
                  </a:cxn>
                  <a:cxn ang="0">
                    <a:pos x="47" y="5"/>
                  </a:cxn>
                  <a:cxn ang="0">
                    <a:pos x="34" y="12"/>
                  </a:cxn>
                  <a:cxn ang="0">
                    <a:pos x="23" y="22"/>
                  </a:cxn>
                  <a:cxn ang="0">
                    <a:pos x="14" y="33"/>
                  </a:cxn>
                  <a:cxn ang="0">
                    <a:pos x="6" y="45"/>
                  </a:cxn>
                  <a:cxn ang="0">
                    <a:pos x="1" y="60"/>
                  </a:cxn>
                  <a:cxn ang="0">
                    <a:pos x="0" y="75"/>
                  </a:cxn>
                </a:cxnLst>
                <a:rect l="0" t="0" r="r" b="b"/>
                <a:pathLst>
                  <a:path w="152" h="151">
                    <a:moveTo>
                      <a:pt x="0" y="75"/>
                    </a:moveTo>
                    <a:lnTo>
                      <a:pt x="1" y="91"/>
                    </a:lnTo>
                    <a:lnTo>
                      <a:pt x="6" y="104"/>
                    </a:lnTo>
                    <a:lnTo>
                      <a:pt x="14" y="117"/>
                    </a:lnTo>
                    <a:lnTo>
                      <a:pt x="23" y="129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0" y="150"/>
                    </a:lnTo>
                    <a:lnTo>
                      <a:pt x="76" y="151"/>
                    </a:lnTo>
                    <a:lnTo>
                      <a:pt x="92" y="150"/>
                    </a:lnTo>
                    <a:lnTo>
                      <a:pt x="106" y="145"/>
                    </a:lnTo>
                    <a:lnTo>
                      <a:pt x="118" y="137"/>
                    </a:lnTo>
                    <a:lnTo>
                      <a:pt x="129" y="129"/>
                    </a:lnTo>
                    <a:lnTo>
                      <a:pt x="139" y="117"/>
                    </a:lnTo>
                    <a:lnTo>
                      <a:pt x="146" y="104"/>
                    </a:lnTo>
                    <a:lnTo>
                      <a:pt x="150" y="91"/>
                    </a:lnTo>
                    <a:lnTo>
                      <a:pt x="152" y="75"/>
                    </a:lnTo>
                    <a:lnTo>
                      <a:pt x="150" y="60"/>
                    </a:lnTo>
                    <a:lnTo>
                      <a:pt x="146" y="45"/>
                    </a:lnTo>
                    <a:lnTo>
                      <a:pt x="139" y="33"/>
                    </a:lnTo>
                    <a:lnTo>
                      <a:pt x="129" y="22"/>
                    </a:lnTo>
                    <a:lnTo>
                      <a:pt x="118" y="12"/>
                    </a:lnTo>
                    <a:lnTo>
                      <a:pt x="106" y="5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3" y="22"/>
                    </a:lnTo>
                    <a:lnTo>
                      <a:pt x="14" y="33"/>
                    </a:lnTo>
                    <a:lnTo>
                      <a:pt x="6" y="45"/>
                    </a:lnTo>
                    <a:lnTo>
                      <a:pt x="1" y="6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4708525" y="3252788"/>
                <a:ext cx="152400" cy="15240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" y="38"/>
                  </a:cxn>
                  <a:cxn ang="0">
                    <a:pos x="3" y="29"/>
                  </a:cxn>
                  <a:cxn ang="0">
                    <a:pos x="9" y="21"/>
                  </a:cxn>
                  <a:cxn ang="0">
                    <a:pos x="15" y="14"/>
                  </a:cxn>
                  <a:cxn ang="0">
                    <a:pos x="21" y="8"/>
                  </a:cxn>
                  <a:cxn ang="0">
                    <a:pos x="30" y="4"/>
                  </a:cxn>
                  <a:cxn ang="0">
                    <a:pos x="39" y="1"/>
                  </a:cxn>
                  <a:cxn ang="0">
                    <a:pos x="48" y="0"/>
                  </a:cxn>
                  <a:cxn ang="0">
                    <a:pos x="58" y="1"/>
                  </a:cxn>
                  <a:cxn ang="0">
                    <a:pos x="67" y="4"/>
                  </a:cxn>
                  <a:cxn ang="0">
                    <a:pos x="75" y="8"/>
                  </a:cxn>
                  <a:cxn ang="0">
                    <a:pos x="82" y="14"/>
                  </a:cxn>
                  <a:cxn ang="0">
                    <a:pos x="88" y="21"/>
                  </a:cxn>
                  <a:cxn ang="0">
                    <a:pos x="92" y="29"/>
                  </a:cxn>
                  <a:cxn ang="0">
                    <a:pos x="95" y="38"/>
                  </a:cxn>
                  <a:cxn ang="0">
                    <a:pos x="96" y="48"/>
                  </a:cxn>
                  <a:cxn ang="0">
                    <a:pos x="95" y="57"/>
                  </a:cxn>
                  <a:cxn ang="0">
                    <a:pos x="92" y="66"/>
                  </a:cxn>
                  <a:cxn ang="0">
                    <a:pos x="88" y="75"/>
                  </a:cxn>
                  <a:cxn ang="0">
                    <a:pos x="82" y="82"/>
                  </a:cxn>
                  <a:cxn ang="0">
                    <a:pos x="75" y="87"/>
                  </a:cxn>
                  <a:cxn ang="0">
                    <a:pos x="67" y="93"/>
                  </a:cxn>
                  <a:cxn ang="0">
                    <a:pos x="58" y="95"/>
                  </a:cxn>
                  <a:cxn ang="0">
                    <a:pos x="48" y="96"/>
                  </a:cxn>
                  <a:cxn ang="0">
                    <a:pos x="39" y="95"/>
                  </a:cxn>
                  <a:cxn ang="0">
                    <a:pos x="30" y="93"/>
                  </a:cxn>
                  <a:cxn ang="0">
                    <a:pos x="21" y="87"/>
                  </a:cxn>
                  <a:cxn ang="0">
                    <a:pos x="15" y="82"/>
                  </a:cxn>
                  <a:cxn ang="0">
                    <a:pos x="9" y="75"/>
                  </a:cxn>
                  <a:cxn ang="0">
                    <a:pos x="3" y="66"/>
                  </a:cxn>
                  <a:cxn ang="0">
                    <a:pos x="1" y="57"/>
                  </a:cxn>
                  <a:cxn ang="0">
                    <a:pos x="0" y="48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1" y="38"/>
                    </a:lnTo>
                    <a:lnTo>
                      <a:pt x="3" y="29"/>
                    </a:lnTo>
                    <a:lnTo>
                      <a:pt x="9" y="21"/>
                    </a:lnTo>
                    <a:lnTo>
                      <a:pt x="15" y="14"/>
                    </a:lnTo>
                    <a:lnTo>
                      <a:pt x="21" y="8"/>
                    </a:lnTo>
                    <a:lnTo>
                      <a:pt x="30" y="4"/>
                    </a:lnTo>
                    <a:lnTo>
                      <a:pt x="39" y="1"/>
                    </a:lnTo>
                    <a:lnTo>
                      <a:pt x="48" y="0"/>
                    </a:lnTo>
                    <a:lnTo>
                      <a:pt x="58" y="1"/>
                    </a:lnTo>
                    <a:lnTo>
                      <a:pt x="67" y="4"/>
                    </a:lnTo>
                    <a:lnTo>
                      <a:pt x="75" y="8"/>
                    </a:lnTo>
                    <a:lnTo>
                      <a:pt x="82" y="14"/>
                    </a:lnTo>
                    <a:lnTo>
                      <a:pt x="88" y="21"/>
                    </a:lnTo>
                    <a:lnTo>
                      <a:pt x="92" y="29"/>
                    </a:lnTo>
                    <a:lnTo>
                      <a:pt x="95" y="38"/>
                    </a:lnTo>
                    <a:lnTo>
                      <a:pt x="96" y="48"/>
                    </a:lnTo>
                    <a:lnTo>
                      <a:pt x="95" y="57"/>
                    </a:lnTo>
                    <a:lnTo>
                      <a:pt x="92" y="66"/>
                    </a:lnTo>
                    <a:lnTo>
                      <a:pt x="88" y="75"/>
                    </a:lnTo>
                    <a:lnTo>
                      <a:pt x="82" y="82"/>
                    </a:lnTo>
                    <a:lnTo>
                      <a:pt x="75" y="87"/>
                    </a:lnTo>
                    <a:lnTo>
                      <a:pt x="67" y="93"/>
                    </a:lnTo>
                    <a:lnTo>
                      <a:pt x="58" y="95"/>
                    </a:lnTo>
                    <a:lnTo>
                      <a:pt x="48" y="96"/>
                    </a:lnTo>
                    <a:lnTo>
                      <a:pt x="39" y="95"/>
                    </a:lnTo>
                    <a:lnTo>
                      <a:pt x="30" y="93"/>
                    </a:lnTo>
                    <a:lnTo>
                      <a:pt x="21" y="87"/>
                    </a:lnTo>
                    <a:lnTo>
                      <a:pt x="15" y="82"/>
                    </a:lnTo>
                    <a:lnTo>
                      <a:pt x="9" y="75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4932363" y="3209925"/>
                <a:ext cx="238125" cy="239713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1" y="91"/>
                  </a:cxn>
                  <a:cxn ang="0">
                    <a:pos x="6" y="104"/>
                  </a:cxn>
                  <a:cxn ang="0">
                    <a:pos x="13" y="117"/>
                  </a:cxn>
                  <a:cxn ang="0">
                    <a:pos x="23" y="129"/>
                  </a:cxn>
                  <a:cxn ang="0">
                    <a:pos x="34" y="137"/>
                  </a:cxn>
                  <a:cxn ang="0">
                    <a:pos x="46" y="145"/>
                  </a:cxn>
                  <a:cxn ang="0">
                    <a:pos x="59" y="150"/>
                  </a:cxn>
                  <a:cxn ang="0">
                    <a:pos x="75" y="151"/>
                  </a:cxn>
                  <a:cxn ang="0">
                    <a:pos x="90" y="150"/>
                  </a:cxn>
                  <a:cxn ang="0">
                    <a:pos x="105" y="145"/>
                  </a:cxn>
                  <a:cxn ang="0">
                    <a:pos x="117" y="137"/>
                  </a:cxn>
                  <a:cxn ang="0">
                    <a:pos x="128" y="129"/>
                  </a:cxn>
                  <a:cxn ang="0">
                    <a:pos x="138" y="117"/>
                  </a:cxn>
                  <a:cxn ang="0">
                    <a:pos x="145" y="104"/>
                  </a:cxn>
                  <a:cxn ang="0">
                    <a:pos x="149" y="91"/>
                  </a:cxn>
                  <a:cxn ang="0">
                    <a:pos x="150" y="75"/>
                  </a:cxn>
                  <a:cxn ang="0">
                    <a:pos x="149" y="60"/>
                  </a:cxn>
                  <a:cxn ang="0">
                    <a:pos x="145" y="45"/>
                  </a:cxn>
                  <a:cxn ang="0">
                    <a:pos x="138" y="33"/>
                  </a:cxn>
                  <a:cxn ang="0">
                    <a:pos x="128" y="22"/>
                  </a:cxn>
                  <a:cxn ang="0">
                    <a:pos x="117" y="12"/>
                  </a:cxn>
                  <a:cxn ang="0">
                    <a:pos x="105" y="5"/>
                  </a:cxn>
                  <a:cxn ang="0">
                    <a:pos x="90" y="1"/>
                  </a:cxn>
                  <a:cxn ang="0">
                    <a:pos x="75" y="0"/>
                  </a:cxn>
                  <a:cxn ang="0">
                    <a:pos x="59" y="1"/>
                  </a:cxn>
                  <a:cxn ang="0">
                    <a:pos x="46" y="5"/>
                  </a:cxn>
                  <a:cxn ang="0">
                    <a:pos x="34" y="12"/>
                  </a:cxn>
                  <a:cxn ang="0">
                    <a:pos x="23" y="22"/>
                  </a:cxn>
                  <a:cxn ang="0">
                    <a:pos x="13" y="33"/>
                  </a:cxn>
                  <a:cxn ang="0">
                    <a:pos x="6" y="45"/>
                  </a:cxn>
                  <a:cxn ang="0">
                    <a:pos x="1" y="60"/>
                  </a:cxn>
                  <a:cxn ang="0">
                    <a:pos x="0" y="75"/>
                  </a:cxn>
                </a:cxnLst>
                <a:rect l="0" t="0" r="r" b="b"/>
                <a:pathLst>
                  <a:path w="150" h="151">
                    <a:moveTo>
                      <a:pt x="0" y="75"/>
                    </a:moveTo>
                    <a:lnTo>
                      <a:pt x="1" y="91"/>
                    </a:lnTo>
                    <a:lnTo>
                      <a:pt x="6" y="104"/>
                    </a:lnTo>
                    <a:lnTo>
                      <a:pt x="13" y="117"/>
                    </a:lnTo>
                    <a:lnTo>
                      <a:pt x="23" y="129"/>
                    </a:lnTo>
                    <a:lnTo>
                      <a:pt x="34" y="137"/>
                    </a:lnTo>
                    <a:lnTo>
                      <a:pt x="46" y="145"/>
                    </a:lnTo>
                    <a:lnTo>
                      <a:pt x="59" y="150"/>
                    </a:lnTo>
                    <a:lnTo>
                      <a:pt x="75" y="151"/>
                    </a:lnTo>
                    <a:lnTo>
                      <a:pt x="90" y="150"/>
                    </a:lnTo>
                    <a:lnTo>
                      <a:pt x="105" y="145"/>
                    </a:lnTo>
                    <a:lnTo>
                      <a:pt x="117" y="137"/>
                    </a:lnTo>
                    <a:lnTo>
                      <a:pt x="128" y="129"/>
                    </a:lnTo>
                    <a:lnTo>
                      <a:pt x="138" y="117"/>
                    </a:lnTo>
                    <a:lnTo>
                      <a:pt x="145" y="104"/>
                    </a:lnTo>
                    <a:lnTo>
                      <a:pt x="149" y="91"/>
                    </a:lnTo>
                    <a:lnTo>
                      <a:pt x="150" y="75"/>
                    </a:lnTo>
                    <a:lnTo>
                      <a:pt x="149" y="60"/>
                    </a:lnTo>
                    <a:lnTo>
                      <a:pt x="145" y="45"/>
                    </a:lnTo>
                    <a:lnTo>
                      <a:pt x="138" y="33"/>
                    </a:lnTo>
                    <a:lnTo>
                      <a:pt x="128" y="22"/>
                    </a:lnTo>
                    <a:lnTo>
                      <a:pt x="117" y="12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5" y="0"/>
                    </a:lnTo>
                    <a:lnTo>
                      <a:pt x="59" y="1"/>
                    </a:lnTo>
                    <a:lnTo>
                      <a:pt x="46" y="5"/>
                    </a:lnTo>
                    <a:lnTo>
                      <a:pt x="34" y="12"/>
                    </a:lnTo>
                    <a:lnTo>
                      <a:pt x="23" y="22"/>
                    </a:lnTo>
                    <a:lnTo>
                      <a:pt x="13" y="33"/>
                    </a:lnTo>
                    <a:lnTo>
                      <a:pt x="6" y="45"/>
                    </a:lnTo>
                    <a:lnTo>
                      <a:pt x="1" y="6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4975225" y="3252788"/>
                <a:ext cx="152400" cy="15240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" y="38"/>
                  </a:cxn>
                  <a:cxn ang="0">
                    <a:pos x="3" y="29"/>
                  </a:cxn>
                  <a:cxn ang="0">
                    <a:pos x="9" y="21"/>
                  </a:cxn>
                  <a:cxn ang="0">
                    <a:pos x="15" y="14"/>
                  </a:cxn>
                  <a:cxn ang="0">
                    <a:pos x="21" y="8"/>
                  </a:cxn>
                  <a:cxn ang="0">
                    <a:pos x="30" y="4"/>
                  </a:cxn>
                  <a:cxn ang="0">
                    <a:pos x="39" y="1"/>
                  </a:cxn>
                  <a:cxn ang="0">
                    <a:pos x="48" y="0"/>
                  </a:cxn>
                  <a:cxn ang="0">
                    <a:pos x="58" y="1"/>
                  </a:cxn>
                  <a:cxn ang="0">
                    <a:pos x="67" y="4"/>
                  </a:cxn>
                  <a:cxn ang="0">
                    <a:pos x="75" y="8"/>
                  </a:cxn>
                  <a:cxn ang="0">
                    <a:pos x="82" y="14"/>
                  </a:cxn>
                  <a:cxn ang="0">
                    <a:pos x="88" y="21"/>
                  </a:cxn>
                  <a:cxn ang="0">
                    <a:pos x="92" y="29"/>
                  </a:cxn>
                  <a:cxn ang="0">
                    <a:pos x="95" y="38"/>
                  </a:cxn>
                  <a:cxn ang="0">
                    <a:pos x="96" y="48"/>
                  </a:cxn>
                  <a:cxn ang="0">
                    <a:pos x="95" y="57"/>
                  </a:cxn>
                  <a:cxn ang="0">
                    <a:pos x="92" y="66"/>
                  </a:cxn>
                  <a:cxn ang="0">
                    <a:pos x="88" y="75"/>
                  </a:cxn>
                  <a:cxn ang="0">
                    <a:pos x="82" y="82"/>
                  </a:cxn>
                  <a:cxn ang="0">
                    <a:pos x="75" y="87"/>
                  </a:cxn>
                  <a:cxn ang="0">
                    <a:pos x="67" y="93"/>
                  </a:cxn>
                  <a:cxn ang="0">
                    <a:pos x="58" y="95"/>
                  </a:cxn>
                  <a:cxn ang="0">
                    <a:pos x="48" y="96"/>
                  </a:cxn>
                  <a:cxn ang="0">
                    <a:pos x="39" y="95"/>
                  </a:cxn>
                  <a:cxn ang="0">
                    <a:pos x="30" y="93"/>
                  </a:cxn>
                  <a:cxn ang="0">
                    <a:pos x="21" y="87"/>
                  </a:cxn>
                  <a:cxn ang="0">
                    <a:pos x="15" y="82"/>
                  </a:cxn>
                  <a:cxn ang="0">
                    <a:pos x="9" y="75"/>
                  </a:cxn>
                  <a:cxn ang="0">
                    <a:pos x="3" y="66"/>
                  </a:cxn>
                  <a:cxn ang="0">
                    <a:pos x="1" y="57"/>
                  </a:cxn>
                  <a:cxn ang="0">
                    <a:pos x="0" y="48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1" y="38"/>
                    </a:lnTo>
                    <a:lnTo>
                      <a:pt x="3" y="29"/>
                    </a:lnTo>
                    <a:lnTo>
                      <a:pt x="9" y="21"/>
                    </a:lnTo>
                    <a:lnTo>
                      <a:pt x="15" y="14"/>
                    </a:lnTo>
                    <a:lnTo>
                      <a:pt x="21" y="8"/>
                    </a:lnTo>
                    <a:lnTo>
                      <a:pt x="30" y="4"/>
                    </a:lnTo>
                    <a:lnTo>
                      <a:pt x="39" y="1"/>
                    </a:lnTo>
                    <a:lnTo>
                      <a:pt x="48" y="0"/>
                    </a:lnTo>
                    <a:lnTo>
                      <a:pt x="58" y="1"/>
                    </a:lnTo>
                    <a:lnTo>
                      <a:pt x="67" y="4"/>
                    </a:lnTo>
                    <a:lnTo>
                      <a:pt x="75" y="8"/>
                    </a:lnTo>
                    <a:lnTo>
                      <a:pt x="82" y="14"/>
                    </a:lnTo>
                    <a:lnTo>
                      <a:pt x="88" y="21"/>
                    </a:lnTo>
                    <a:lnTo>
                      <a:pt x="92" y="29"/>
                    </a:lnTo>
                    <a:lnTo>
                      <a:pt x="95" y="38"/>
                    </a:lnTo>
                    <a:lnTo>
                      <a:pt x="96" y="48"/>
                    </a:lnTo>
                    <a:lnTo>
                      <a:pt x="95" y="57"/>
                    </a:lnTo>
                    <a:lnTo>
                      <a:pt x="92" y="66"/>
                    </a:lnTo>
                    <a:lnTo>
                      <a:pt x="88" y="75"/>
                    </a:lnTo>
                    <a:lnTo>
                      <a:pt x="82" y="82"/>
                    </a:lnTo>
                    <a:lnTo>
                      <a:pt x="75" y="87"/>
                    </a:lnTo>
                    <a:lnTo>
                      <a:pt x="67" y="93"/>
                    </a:lnTo>
                    <a:lnTo>
                      <a:pt x="58" y="95"/>
                    </a:lnTo>
                    <a:lnTo>
                      <a:pt x="48" y="96"/>
                    </a:lnTo>
                    <a:lnTo>
                      <a:pt x="39" y="95"/>
                    </a:lnTo>
                    <a:lnTo>
                      <a:pt x="30" y="93"/>
                    </a:lnTo>
                    <a:lnTo>
                      <a:pt x="21" y="87"/>
                    </a:lnTo>
                    <a:lnTo>
                      <a:pt x="15" y="82"/>
                    </a:lnTo>
                    <a:lnTo>
                      <a:pt x="9" y="75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5189538" y="3068638"/>
                <a:ext cx="377825" cy="374650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2" y="142"/>
                  </a:cxn>
                  <a:cxn ang="0">
                    <a:pos x="8" y="164"/>
                  </a:cxn>
                  <a:cxn ang="0">
                    <a:pos x="20" y="184"/>
                  </a:cxn>
                  <a:cxn ang="0">
                    <a:pos x="34" y="202"/>
                  </a:cxn>
                  <a:cxn ang="0">
                    <a:pos x="52" y="216"/>
                  </a:cxn>
                  <a:cxn ang="0">
                    <a:pos x="72" y="228"/>
                  </a:cxn>
                  <a:cxn ang="0">
                    <a:pos x="94" y="234"/>
                  </a:cxn>
                  <a:cxn ang="0">
                    <a:pos x="119" y="236"/>
                  </a:cxn>
                  <a:cxn ang="0">
                    <a:pos x="143" y="234"/>
                  </a:cxn>
                  <a:cxn ang="0">
                    <a:pos x="165" y="228"/>
                  </a:cxn>
                  <a:cxn ang="0">
                    <a:pos x="185" y="216"/>
                  </a:cxn>
                  <a:cxn ang="0">
                    <a:pos x="203" y="202"/>
                  </a:cxn>
                  <a:cxn ang="0">
                    <a:pos x="218" y="184"/>
                  </a:cxn>
                  <a:cxn ang="0">
                    <a:pos x="229" y="164"/>
                  </a:cxn>
                  <a:cxn ang="0">
                    <a:pos x="235" y="142"/>
                  </a:cxn>
                  <a:cxn ang="0">
                    <a:pos x="238" y="119"/>
                  </a:cxn>
                  <a:cxn ang="0">
                    <a:pos x="235" y="94"/>
                  </a:cxn>
                  <a:cxn ang="0">
                    <a:pos x="229" y="72"/>
                  </a:cxn>
                  <a:cxn ang="0">
                    <a:pos x="218" y="52"/>
                  </a:cxn>
                  <a:cxn ang="0">
                    <a:pos x="203" y="34"/>
                  </a:cxn>
                  <a:cxn ang="0">
                    <a:pos x="185" y="20"/>
                  </a:cxn>
                  <a:cxn ang="0">
                    <a:pos x="165" y="8"/>
                  </a:cxn>
                  <a:cxn ang="0">
                    <a:pos x="143" y="2"/>
                  </a:cxn>
                  <a:cxn ang="0">
                    <a:pos x="119" y="0"/>
                  </a:cxn>
                  <a:cxn ang="0">
                    <a:pos x="94" y="2"/>
                  </a:cxn>
                  <a:cxn ang="0">
                    <a:pos x="72" y="8"/>
                  </a:cxn>
                  <a:cxn ang="0">
                    <a:pos x="52" y="20"/>
                  </a:cxn>
                  <a:cxn ang="0">
                    <a:pos x="34" y="34"/>
                  </a:cxn>
                  <a:cxn ang="0">
                    <a:pos x="20" y="52"/>
                  </a:cxn>
                  <a:cxn ang="0">
                    <a:pos x="8" y="72"/>
                  </a:cxn>
                  <a:cxn ang="0">
                    <a:pos x="2" y="94"/>
                  </a:cxn>
                  <a:cxn ang="0">
                    <a:pos x="0" y="119"/>
                  </a:cxn>
                </a:cxnLst>
                <a:rect l="0" t="0" r="r" b="b"/>
                <a:pathLst>
                  <a:path w="238" h="236">
                    <a:moveTo>
                      <a:pt x="0" y="119"/>
                    </a:moveTo>
                    <a:lnTo>
                      <a:pt x="2" y="142"/>
                    </a:lnTo>
                    <a:lnTo>
                      <a:pt x="8" y="164"/>
                    </a:lnTo>
                    <a:lnTo>
                      <a:pt x="20" y="184"/>
                    </a:lnTo>
                    <a:lnTo>
                      <a:pt x="34" y="202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94" y="234"/>
                    </a:lnTo>
                    <a:lnTo>
                      <a:pt x="119" y="236"/>
                    </a:lnTo>
                    <a:lnTo>
                      <a:pt x="143" y="234"/>
                    </a:lnTo>
                    <a:lnTo>
                      <a:pt x="165" y="228"/>
                    </a:lnTo>
                    <a:lnTo>
                      <a:pt x="185" y="216"/>
                    </a:lnTo>
                    <a:lnTo>
                      <a:pt x="203" y="202"/>
                    </a:lnTo>
                    <a:lnTo>
                      <a:pt x="218" y="184"/>
                    </a:lnTo>
                    <a:lnTo>
                      <a:pt x="229" y="164"/>
                    </a:lnTo>
                    <a:lnTo>
                      <a:pt x="235" y="142"/>
                    </a:lnTo>
                    <a:lnTo>
                      <a:pt x="238" y="119"/>
                    </a:lnTo>
                    <a:lnTo>
                      <a:pt x="235" y="94"/>
                    </a:lnTo>
                    <a:lnTo>
                      <a:pt x="229" y="72"/>
                    </a:lnTo>
                    <a:lnTo>
                      <a:pt x="218" y="52"/>
                    </a:lnTo>
                    <a:lnTo>
                      <a:pt x="203" y="34"/>
                    </a:lnTo>
                    <a:lnTo>
                      <a:pt x="185" y="20"/>
                    </a:lnTo>
                    <a:lnTo>
                      <a:pt x="165" y="8"/>
                    </a:lnTo>
                    <a:lnTo>
                      <a:pt x="143" y="2"/>
                    </a:lnTo>
                    <a:lnTo>
                      <a:pt x="119" y="0"/>
                    </a:lnTo>
                    <a:lnTo>
                      <a:pt x="94" y="2"/>
                    </a:lnTo>
                    <a:lnTo>
                      <a:pt x="72" y="8"/>
                    </a:lnTo>
                    <a:lnTo>
                      <a:pt x="52" y="20"/>
                    </a:lnTo>
                    <a:lnTo>
                      <a:pt x="34" y="34"/>
                    </a:lnTo>
                    <a:lnTo>
                      <a:pt x="20" y="52"/>
                    </a:lnTo>
                    <a:lnTo>
                      <a:pt x="8" y="72"/>
                    </a:lnTo>
                    <a:lnTo>
                      <a:pt x="2" y="94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5232400" y="3111500"/>
                <a:ext cx="290512" cy="288925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3" y="73"/>
                  </a:cxn>
                  <a:cxn ang="0">
                    <a:pos x="7" y="56"/>
                  </a:cxn>
                  <a:cxn ang="0">
                    <a:pos x="16" y="40"/>
                  </a:cxn>
                  <a:cxn ang="0">
                    <a:pos x="27" y="27"/>
                  </a:cxn>
                  <a:cxn ang="0">
                    <a:pos x="40" y="16"/>
                  </a:cxn>
                  <a:cxn ang="0">
                    <a:pos x="56" y="7"/>
                  </a:cxn>
                  <a:cxn ang="0">
                    <a:pos x="74" y="3"/>
                  </a:cxn>
                  <a:cxn ang="0">
                    <a:pos x="92" y="0"/>
                  </a:cxn>
                  <a:cxn ang="0">
                    <a:pos x="109" y="3"/>
                  </a:cxn>
                  <a:cxn ang="0">
                    <a:pos x="127" y="7"/>
                  </a:cxn>
                  <a:cxn ang="0">
                    <a:pos x="143" y="16"/>
                  </a:cxn>
                  <a:cxn ang="0">
                    <a:pos x="156" y="27"/>
                  </a:cxn>
                  <a:cxn ang="0">
                    <a:pos x="167" y="40"/>
                  </a:cxn>
                  <a:cxn ang="0">
                    <a:pos x="176" y="56"/>
                  </a:cxn>
                  <a:cxn ang="0">
                    <a:pos x="181" y="73"/>
                  </a:cxn>
                  <a:cxn ang="0">
                    <a:pos x="183" y="92"/>
                  </a:cxn>
                  <a:cxn ang="0">
                    <a:pos x="181" y="109"/>
                  </a:cxn>
                  <a:cxn ang="0">
                    <a:pos x="176" y="127"/>
                  </a:cxn>
                  <a:cxn ang="0">
                    <a:pos x="167" y="142"/>
                  </a:cxn>
                  <a:cxn ang="0">
                    <a:pos x="156" y="155"/>
                  </a:cxn>
                  <a:cxn ang="0">
                    <a:pos x="143" y="166"/>
                  </a:cxn>
                  <a:cxn ang="0">
                    <a:pos x="127" y="175"/>
                  </a:cxn>
                  <a:cxn ang="0">
                    <a:pos x="109" y="179"/>
                  </a:cxn>
                  <a:cxn ang="0">
                    <a:pos x="92" y="182"/>
                  </a:cxn>
                  <a:cxn ang="0">
                    <a:pos x="74" y="179"/>
                  </a:cxn>
                  <a:cxn ang="0">
                    <a:pos x="56" y="175"/>
                  </a:cxn>
                  <a:cxn ang="0">
                    <a:pos x="40" y="166"/>
                  </a:cxn>
                  <a:cxn ang="0">
                    <a:pos x="27" y="155"/>
                  </a:cxn>
                  <a:cxn ang="0">
                    <a:pos x="16" y="142"/>
                  </a:cxn>
                  <a:cxn ang="0">
                    <a:pos x="7" y="127"/>
                  </a:cxn>
                  <a:cxn ang="0">
                    <a:pos x="3" y="109"/>
                  </a:cxn>
                  <a:cxn ang="0">
                    <a:pos x="0" y="92"/>
                  </a:cxn>
                </a:cxnLst>
                <a:rect l="0" t="0" r="r" b="b"/>
                <a:pathLst>
                  <a:path w="183" h="182">
                    <a:moveTo>
                      <a:pt x="0" y="92"/>
                    </a:moveTo>
                    <a:lnTo>
                      <a:pt x="3" y="73"/>
                    </a:lnTo>
                    <a:lnTo>
                      <a:pt x="7" y="56"/>
                    </a:lnTo>
                    <a:lnTo>
                      <a:pt x="16" y="40"/>
                    </a:lnTo>
                    <a:lnTo>
                      <a:pt x="27" y="27"/>
                    </a:lnTo>
                    <a:lnTo>
                      <a:pt x="40" y="16"/>
                    </a:lnTo>
                    <a:lnTo>
                      <a:pt x="56" y="7"/>
                    </a:lnTo>
                    <a:lnTo>
                      <a:pt x="74" y="3"/>
                    </a:lnTo>
                    <a:lnTo>
                      <a:pt x="92" y="0"/>
                    </a:lnTo>
                    <a:lnTo>
                      <a:pt x="109" y="3"/>
                    </a:lnTo>
                    <a:lnTo>
                      <a:pt x="127" y="7"/>
                    </a:lnTo>
                    <a:lnTo>
                      <a:pt x="143" y="16"/>
                    </a:lnTo>
                    <a:lnTo>
                      <a:pt x="156" y="27"/>
                    </a:lnTo>
                    <a:lnTo>
                      <a:pt x="167" y="40"/>
                    </a:lnTo>
                    <a:lnTo>
                      <a:pt x="176" y="56"/>
                    </a:lnTo>
                    <a:lnTo>
                      <a:pt x="181" y="73"/>
                    </a:lnTo>
                    <a:lnTo>
                      <a:pt x="183" y="92"/>
                    </a:lnTo>
                    <a:lnTo>
                      <a:pt x="181" y="109"/>
                    </a:lnTo>
                    <a:lnTo>
                      <a:pt x="176" y="127"/>
                    </a:lnTo>
                    <a:lnTo>
                      <a:pt x="167" y="142"/>
                    </a:lnTo>
                    <a:lnTo>
                      <a:pt x="156" y="155"/>
                    </a:lnTo>
                    <a:lnTo>
                      <a:pt x="143" y="166"/>
                    </a:lnTo>
                    <a:lnTo>
                      <a:pt x="127" y="175"/>
                    </a:lnTo>
                    <a:lnTo>
                      <a:pt x="109" y="179"/>
                    </a:lnTo>
                    <a:lnTo>
                      <a:pt x="92" y="182"/>
                    </a:lnTo>
                    <a:lnTo>
                      <a:pt x="74" y="179"/>
                    </a:lnTo>
                    <a:lnTo>
                      <a:pt x="56" y="175"/>
                    </a:lnTo>
                    <a:lnTo>
                      <a:pt x="40" y="166"/>
                    </a:lnTo>
                    <a:lnTo>
                      <a:pt x="27" y="155"/>
                    </a:lnTo>
                    <a:lnTo>
                      <a:pt x="16" y="142"/>
                    </a:lnTo>
                    <a:lnTo>
                      <a:pt x="7" y="127"/>
                    </a:lnTo>
                    <a:lnTo>
                      <a:pt x="3" y="109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5311775" y="3190875"/>
                <a:ext cx="131762" cy="130175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2" y="33"/>
                  </a:cxn>
                  <a:cxn ang="0">
                    <a:pos x="4" y="25"/>
                  </a:cxn>
                  <a:cxn ang="0">
                    <a:pos x="7" y="18"/>
                  </a:cxn>
                  <a:cxn ang="0">
                    <a:pos x="13" y="13"/>
                  </a:cxn>
                  <a:cxn ang="0">
                    <a:pos x="19" y="7"/>
                  </a:cxn>
                  <a:cxn ang="0">
                    <a:pos x="26" y="4"/>
                  </a:cxn>
                  <a:cxn ang="0">
                    <a:pos x="34" y="2"/>
                  </a:cxn>
                  <a:cxn ang="0">
                    <a:pos x="42" y="0"/>
                  </a:cxn>
                  <a:cxn ang="0">
                    <a:pos x="49" y="2"/>
                  </a:cxn>
                  <a:cxn ang="0">
                    <a:pos x="57" y="4"/>
                  </a:cxn>
                  <a:cxn ang="0">
                    <a:pos x="64" y="7"/>
                  </a:cxn>
                  <a:cxn ang="0">
                    <a:pos x="70" y="13"/>
                  </a:cxn>
                  <a:cxn ang="0">
                    <a:pos x="76" y="18"/>
                  </a:cxn>
                  <a:cxn ang="0">
                    <a:pos x="79" y="25"/>
                  </a:cxn>
                  <a:cxn ang="0">
                    <a:pos x="82" y="33"/>
                  </a:cxn>
                  <a:cxn ang="0">
                    <a:pos x="83" y="42"/>
                  </a:cxn>
                  <a:cxn ang="0">
                    <a:pos x="82" y="49"/>
                  </a:cxn>
                  <a:cxn ang="0">
                    <a:pos x="79" y="57"/>
                  </a:cxn>
                  <a:cxn ang="0">
                    <a:pos x="76" y="64"/>
                  </a:cxn>
                  <a:cxn ang="0">
                    <a:pos x="70" y="69"/>
                  </a:cxn>
                  <a:cxn ang="0">
                    <a:pos x="64" y="75"/>
                  </a:cxn>
                  <a:cxn ang="0">
                    <a:pos x="57" y="78"/>
                  </a:cxn>
                  <a:cxn ang="0">
                    <a:pos x="49" y="80"/>
                  </a:cxn>
                  <a:cxn ang="0">
                    <a:pos x="42" y="82"/>
                  </a:cxn>
                  <a:cxn ang="0">
                    <a:pos x="34" y="80"/>
                  </a:cxn>
                  <a:cxn ang="0">
                    <a:pos x="26" y="78"/>
                  </a:cxn>
                  <a:cxn ang="0">
                    <a:pos x="19" y="75"/>
                  </a:cxn>
                  <a:cxn ang="0">
                    <a:pos x="13" y="69"/>
                  </a:cxn>
                  <a:cxn ang="0">
                    <a:pos x="7" y="64"/>
                  </a:cxn>
                  <a:cxn ang="0">
                    <a:pos x="4" y="57"/>
                  </a:cxn>
                  <a:cxn ang="0">
                    <a:pos x="2" y="49"/>
                  </a:cxn>
                  <a:cxn ang="0">
                    <a:pos x="0" y="42"/>
                  </a:cxn>
                </a:cxnLst>
                <a:rect l="0" t="0" r="r" b="b"/>
                <a:pathLst>
                  <a:path w="83" h="82">
                    <a:moveTo>
                      <a:pt x="0" y="42"/>
                    </a:moveTo>
                    <a:lnTo>
                      <a:pt x="2" y="33"/>
                    </a:lnTo>
                    <a:lnTo>
                      <a:pt x="4" y="25"/>
                    </a:lnTo>
                    <a:lnTo>
                      <a:pt x="7" y="18"/>
                    </a:lnTo>
                    <a:lnTo>
                      <a:pt x="13" y="13"/>
                    </a:lnTo>
                    <a:lnTo>
                      <a:pt x="19" y="7"/>
                    </a:lnTo>
                    <a:lnTo>
                      <a:pt x="26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7" y="4"/>
                    </a:lnTo>
                    <a:lnTo>
                      <a:pt x="64" y="7"/>
                    </a:lnTo>
                    <a:lnTo>
                      <a:pt x="70" y="13"/>
                    </a:lnTo>
                    <a:lnTo>
                      <a:pt x="76" y="18"/>
                    </a:lnTo>
                    <a:lnTo>
                      <a:pt x="79" y="25"/>
                    </a:lnTo>
                    <a:lnTo>
                      <a:pt x="82" y="33"/>
                    </a:lnTo>
                    <a:lnTo>
                      <a:pt x="83" y="42"/>
                    </a:lnTo>
                    <a:lnTo>
                      <a:pt x="82" y="49"/>
                    </a:lnTo>
                    <a:lnTo>
                      <a:pt x="79" y="57"/>
                    </a:lnTo>
                    <a:lnTo>
                      <a:pt x="76" y="64"/>
                    </a:lnTo>
                    <a:lnTo>
                      <a:pt x="70" y="69"/>
                    </a:lnTo>
                    <a:lnTo>
                      <a:pt x="64" y="75"/>
                    </a:lnTo>
                    <a:lnTo>
                      <a:pt x="57" y="78"/>
                    </a:lnTo>
                    <a:lnTo>
                      <a:pt x="49" y="80"/>
                    </a:lnTo>
                    <a:lnTo>
                      <a:pt x="42" y="82"/>
                    </a:lnTo>
                    <a:lnTo>
                      <a:pt x="34" y="80"/>
                    </a:lnTo>
                    <a:lnTo>
                      <a:pt x="26" y="78"/>
                    </a:lnTo>
                    <a:lnTo>
                      <a:pt x="19" y="75"/>
                    </a:lnTo>
                    <a:lnTo>
                      <a:pt x="13" y="69"/>
                    </a:lnTo>
                    <a:lnTo>
                      <a:pt x="7" y="64"/>
                    </a:lnTo>
                    <a:lnTo>
                      <a:pt x="4" y="57"/>
                    </a:lnTo>
                    <a:lnTo>
                      <a:pt x="2" y="49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4641850" y="2954338"/>
                <a:ext cx="646112" cy="201613"/>
              </a:xfrm>
              <a:custGeom>
                <a:avLst/>
                <a:gdLst/>
                <a:ahLst/>
                <a:cxnLst>
                  <a:cxn ang="0">
                    <a:pos x="299" y="113"/>
                  </a:cxn>
                  <a:cxn ang="0">
                    <a:pos x="295" y="113"/>
                  </a:cxn>
                  <a:cxn ang="0">
                    <a:pos x="285" y="113"/>
                  </a:cxn>
                  <a:cxn ang="0">
                    <a:pos x="269" y="113"/>
                  </a:cxn>
                  <a:cxn ang="0">
                    <a:pos x="249" y="113"/>
                  </a:cxn>
                  <a:cxn ang="0">
                    <a:pos x="227" y="113"/>
                  </a:cxn>
                  <a:cxn ang="0">
                    <a:pos x="201" y="113"/>
                  </a:cxn>
                  <a:cxn ang="0">
                    <a:pos x="174" y="113"/>
                  </a:cxn>
                  <a:cxn ang="0">
                    <a:pos x="147" y="113"/>
                  </a:cxn>
                  <a:cxn ang="0">
                    <a:pos x="119" y="113"/>
                  </a:cxn>
                  <a:cxn ang="0">
                    <a:pos x="93" y="113"/>
                  </a:cxn>
                  <a:cxn ang="0">
                    <a:pos x="68" y="113"/>
                  </a:cxn>
                  <a:cxn ang="0">
                    <a:pos x="45" y="113"/>
                  </a:cxn>
                  <a:cxn ang="0">
                    <a:pos x="27" y="113"/>
                  </a:cxn>
                  <a:cxn ang="0">
                    <a:pos x="12" y="113"/>
                  </a:cxn>
                  <a:cxn ang="0">
                    <a:pos x="3" y="113"/>
                  </a:cxn>
                  <a:cxn ang="0">
                    <a:pos x="0" y="113"/>
                  </a:cxn>
                  <a:cxn ang="0">
                    <a:pos x="0" y="127"/>
                  </a:cxn>
                  <a:cxn ang="0">
                    <a:pos x="305" y="127"/>
                  </a:cxn>
                  <a:cxn ang="0">
                    <a:pos x="407" y="9"/>
                  </a:cxn>
                  <a:cxn ang="0">
                    <a:pos x="397" y="0"/>
                  </a:cxn>
                  <a:cxn ang="0">
                    <a:pos x="392" y="5"/>
                  </a:cxn>
                  <a:cxn ang="0">
                    <a:pos x="382" y="17"/>
                  </a:cxn>
                  <a:cxn ang="0">
                    <a:pos x="367" y="35"/>
                  </a:cxn>
                  <a:cxn ang="0">
                    <a:pos x="349" y="55"/>
                  </a:cxn>
                  <a:cxn ang="0">
                    <a:pos x="331" y="75"/>
                  </a:cxn>
                  <a:cxn ang="0">
                    <a:pos x="316" y="94"/>
                  </a:cxn>
                  <a:cxn ang="0">
                    <a:pos x="305" y="107"/>
                  </a:cxn>
                  <a:cxn ang="0">
                    <a:pos x="299" y="113"/>
                  </a:cxn>
                </a:cxnLst>
                <a:rect l="0" t="0" r="r" b="b"/>
                <a:pathLst>
                  <a:path w="407" h="127">
                    <a:moveTo>
                      <a:pt x="299" y="113"/>
                    </a:moveTo>
                    <a:lnTo>
                      <a:pt x="295" y="113"/>
                    </a:lnTo>
                    <a:lnTo>
                      <a:pt x="285" y="113"/>
                    </a:lnTo>
                    <a:lnTo>
                      <a:pt x="269" y="113"/>
                    </a:lnTo>
                    <a:lnTo>
                      <a:pt x="249" y="113"/>
                    </a:lnTo>
                    <a:lnTo>
                      <a:pt x="227" y="113"/>
                    </a:lnTo>
                    <a:lnTo>
                      <a:pt x="201" y="113"/>
                    </a:lnTo>
                    <a:lnTo>
                      <a:pt x="174" y="113"/>
                    </a:lnTo>
                    <a:lnTo>
                      <a:pt x="147" y="113"/>
                    </a:lnTo>
                    <a:lnTo>
                      <a:pt x="119" y="113"/>
                    </a:lnTo>
                    <a:lnTo>
                      <a:pt x="93" y="113"/>
                    </a:lnTo>
                    <a:lnTo>
                      <a:pt x="68" y="113"/>
                    </a:lnTo>
                    <a:lnTo>
                      <a:pt x="45" y="113"/>
                    </a:lnTo>
                    <a:lnTo>
                      <a:pt x="27" y="113"/>
                    </a:lnTo>
                    <a:lnTo>
                      <a:pt x="12" y="113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0" y="127"/>
                    </a:lnTo>
                    <a:lnTo>
                      <a:pt x="305" y="127"/>
                    </a:lnTo>
                    <a:lnTo>
                      <a:pt x="407" y="9"/>
                    </a:lnTo>
                    <a:lnTo>
                      <a:pt x="397" y="0"/>
                    </a:lnTo>
                    <a:lnTo>
                      <a:pt x="392" y="5"/>
                    </a:lnTo>
                    <a:lnTo>
                      <a:pt x="382" y="17"/>
                    </a:lnTo>
                    <a:lnTo>
                      <a:pt x="367" y="35"/>
                    </a:lnTo>
                    <a:lnTo>
                      <a:pt x="349" y="55"/>
                    </a:lnTo>
                    <a:lnTo>
                      <a:pt x="331" y="75"/>
                    </a:lnTo>
                    <a:lnTo>
                      <a:pt x="316" y="94"/>
                    </a:lnTo>
                    <a:lnTo>
                      <a:pt x="305" y="107"/>
                    </a:lnTo>
                    <a:lnTo>
                      <a:pt x="299" y="11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4344988" y="2843213"/>
                <a:ext cx="190500" cy="258763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31" y="3"/>
                  </a:cxn>
                  <a:cxn ang="0">
                    <a:pos x="22" y="7"/>
                  </a:cxn>
                  <a:cxn ang="0">
                    <a:pos x="16" y="16"/>
                  </a:cxn>
                  <a:cxn ang="0">
                    <a:pos x="10" y="26"/>
                  </a:cxn>
                  <a:cxn ang="0">
                    <a:pos x="6" y="38"/>
                  </a:cxn>
                  <a:cxn ang="0">
                    <a:pos x="2" y="51"/>
                  </a:cxn>
                  <a:cxn ang="0">
                    <a:pos x="1" y="66"/>
                  </a:cxn>
                  <a:cxn ang="0">
                    <a:pos x="0" y="80"/>
                  </a:cxn>
                  <a:cxn ang="0">
                    <a:pos x="1" y="96"/>
                  </a:cxn>
                  <a:cxn ang="0">
                    <a:pos x="2" y="110"/>
                  </a:cxn>
                  <a:cxn ang="0">
                    <a:pos x="6" y="124"/>
                  </a:cxn>
                  <a:cxn ang="0">
                    <a:pos x="10" y="136"/>
                  </a:cxn>
                  <a:cxn ang="0">
                    <a:pos x="16" y="147"/>
                  </a:cxn>
                  <a:cxn ang="0">
                    <a:pos x="22" y="155"/>
                  </a:cxn>
                  <a:cxn ang="0">
                    <a:pos x="31" y="160"/>
                  </a:cxn>
                  <a:cxn ang="0">
                    <a:pos x="41" y="163"/>
                  </a:cxn>
                  <a:cxn ang="0">
                    <a:pos x="42" y="163"/>
                  </a:cxn>
                  <a:cxn ang="0">
                    <a:pos x="45" y="163"/>
                  </a:cxn>
                  <a:cxn ang="0">
                    <a:pos x="46" y="163"/>
                  </a:cxn>
                  <a:cxn ang="0">
                    <a:pos x="47" y="162"/>
                  </a:cxn>
                  <a:cxn ang="0">
                    <a:pos x="48" y="163"/>
                  </a:cxn>
                  <a:cxn ang="0">
                    <a:pos x="49" y="163"/>
                  </a:cxn>
                  <a:cxn ang="0">
                    <a:pos x="49" y="163"/>
                  </a:cxn>
                  <a:cxn ang="0">
                    <a:pos x="50" y="163"/>
                  </a:cxn>
                  <a:cxn ang="0">
                    <a:pos x="67" y="160"/>
                  </a:cxn>
                  <a:cxn ang="0">
                    <a:pos x="81" y="154"/>
                  </a:cxn>
                  <a:cxn ang="0">
                    <a:pos x="92" y="144"/>
                  </a:cxn>
                  <a:cxn ang="0">
                    <a:pos x="102" y="133"/>
                  </a:cxn>
                  <a:cxn ang="0">
                    <a:pos x="110" y="119"/>
                  </a:cxn>
                  <a:cxn ang="0">
                    <a:pos x="116" y="106"/>
                  </a:cxn>
                  <a:cxn ang="0">
                    <a:pos x="119" y="93"/>
                  </a:cxn>
                  <a:cxn ang="0">
                    <a:pos x="120" y="80"/>
                  </a:cxn>
                  <a:cxn ang="0">
                    <a:pos x="119" y="69"/>
                  </a:cxn>
                  <a:cxn ang="0">
                    <a:pos x="116" y="56"/>
                  </a:cxn>
                  <a:cxn ang="0">
                    <a:pos x="110" y="43"/>
                  </a:cxn>
                  <a:cxn ang="0">
                    <a:pos x="102" y="30"/>
                  </a:cxn>
                  <a:cxn ang="0">
                    <a:pos x="92" y="18"/>
                  </a:cxn>
                  <a:cxn ang="0">
                    <a:pos x="81" y="9"/>
                  </a:cxn>
                  <a:cxn ang="0">
                    <a:pos x="67" y="3"/>
                  </a:cxn>
                  <a:cxn ang="0">
                    <a:pos x="50" y="0"/>
                  </a:cxn>
                </a:cxnLst>
                <a:rect l="0" t="0" r="r" b="b"/>
                <a:pathLst>
                  <a:path w="120" h="163">
                    <a:moveTo>
                      <a:pt x="50" y="0"/>
                    </a:moveTo>
                    <a:lnTo>
                      <a:pt x="49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1" y="3"/>
                    </a:lnTo>
                    <a:lnTo>
                      <a:pt x="22" y="7"/>
                    </a:lnTo>
                    <a:lnTo>
                      <a:pt x="16" y="16"/>
                    </a:lnTo>
                    <a:lnTo>
                      <a:pt x="10" y="26"/>
                    </a:lnTo>
                    <a:lnTo>
                      <a:pt x="6" y="38"/>
                    </a:lnTo>
                    <a:lnTo>
                      <a:pt x="2" y="51"/>
                    </a:lnTo>
                    <a:lnTo>
                      <a:pt x="1" y="66"/>
                    </a:lnTo>
                    <a:lnTo>
                      <a:pt x="0" y="80"/>
                    </a:lnTo>
                    <a:lnTo>
                      <a:pt x="1" y="96"/>
                    </a:lnTo>
                    <a:lnTo>
                      <a:pt x="2" y="110"/>
                    </a:lnTo>
                    <a:lnTo>
                      <a:pt x="6" y="124"/>
                    </a:lnTo>
                    <a:lnTo>
                      <a:pt x="10" y="136"/>
                    </a:lnTo>
                    <a:lnTo>
                      <a:pt x="16" y="147"/>
                    </a:lnTo>
                    <a:lnTo>
                      <a:pt x="22" y="155"/>
                    </a:lnTo>
                    <a:lnTo>
                      <a:pt x="31" y="160"/>
                    </a:lnTo>
                    <a:lnTo>
                      <a:pt x="41" y="163"/>
                    </a:lnTo>
                    <a:lnTo>
                      <a:pt x="42" y="163"/>
                    </a:lnTo>
                    <a:lnTo>
                      <a:pt x="45" y="163"/>
                    </a:lnTo>
                    <a:lnTo>
                      <a:pt x="46" y="163"/>
                    </a:lnTo>
                    <a:lnTo>
                      <a:pt x="47" y="162"/>
                    </a:lnTo>
                    <a:lnTo>
                      <a:pt x="48" y="163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0" y="163"/>
                    </a:lnTo>
                    <a:lnTo>
                      <a:pt x="67" y="160"/>
                    </a:lnTo>
                    <a:lnTo>
                      <a:pt x="81" y="154"/>
                    </a:lnTo>
                    <a:lnTo>
                      <a:pt x="92" y="144"/>
                    </a:lnTo>
                    <a:lnTo>
                      <a:pt x="102" y="133"/>
                    </a:lnTo>
                    <a:lnTo>
                      <a:pt x="110" y="119"/>
                    </a:lnTo>
                    <a:lnTo>
                      <a:pt x="116" y="106"/>
                    </a:lnTo>
                    <a:lnTo>
                      <a:pt x="119" y="93"/>
                    </a:lnTo>
                    <a:lnTo>
                      <a:pt x="120" y="80"/>
                    </a:lnTo>
                    <a:lnTo>
                      <a:pt x="119" y="69"/>
                    </a:lnTo>
                    <a:lnTo>
                      <a:pt x="116" y="56"/>
                    </a:lnTo>
                    <a:lnTo>
                      <a:pt x="110" y="43"/>
                    </a:lnTo>
                    <a:lnTo>
                      <a:pt x="102" y="30"/>
                    </a:lnTo>
                    <a:lnTo>
                      <a:pt x="92" y="18"/>
                    </a:lnTo>
                    <a:lnTo>
                      <a:pt x="81" y="9"/>
                    </a:lnTo>
                    <a:lnTo>
                      <a:pt x="6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4386263" y="2900363"/>
                <a:ext cx="47625" cy="157163"/>
              </a:xfrm>
              <a:custGeom>
                <a:avLst/>
                <a:gdLst/>
                <a:ahLst/>
                <a:cxnLst>
                  <a:cxn ang="0">
                    <a:pos x="30" y="49"/>
                  </a:cxn>
                  <a:cxn ang="0">
                    <a:pos x="29" y="69"/>
                  </a:cxn>
                  <a:cxn ang="0">
                    <a:pos x="25" y="84"/>
                  </a:cxn>
                  <a:cxn ang="0">
                    <a:pos x="21" y="94"/>
                  </a:cxn>
                  <a:cxn ang="0">
                    <a:pos x="14" y="99"/>
                  </a:cxn>
                  <a:cxn ang="0">
                    <a:pos x="9" y="94"/>
                  </a:cxn>
                  <a:cxn ang="0">
                    <a:pos x="4" y="84"/>
                  </a:cxn>
                  <a:cxn ang="0">
                    <a:pos x="1" y="69"/>
                  </a:cxn>
                  <a:cxn ang="0">
                    <a:pos x="0" y="49"/>
                  </a:cxn>
                  <a:cxn ang="0">
                    <a:pos x="1" y="30"/>
                  </a:cxn>
                  <a:cxn ang="0">
                    <a:pos x="4" y="14"/>
                  </a:cxn>
                  <a:cxn ang="0">
                    <a:pos x="9" y="3"/>
                  </a:cxn>
                  <a:cxn ang="0">
                    <a:pos x="14" y="0"/>
                  </a:cxn>
                  <a:cxn ang="0">
                    <a:pos x="21" y="3"/>
                  </a:cxn>
                  <a:cxn ang="0">
                    <a:pos x="25" y="14"/>
                  </a:cxn>
                  <a:cxn ang="0">
                    <a:pos x="29" y="30"/>
                  </a:cxn>
                  <a:cxn ang="0">
                    <a:pos x="30" y="49"/>
                  </a:cxn>
                </a:cxnLst>
                <a:rect l="0" t="0" r="r" b="b"/>
                <a:pathLst>
                  <a:path w="30" h="99">
                    <a:moveTo>
                      <a:pt x="30" y="49"/>
                    </a:moveTo>
                    <a:lnTo>
                      <a:pt x="29" y="69"/>
                    </a:lnTo>
                    <a:lnTo>
                      <a:pt x="25" y="84"/>
                    </a:lnTo>
                    <a:lnTo>
                      <a:pt x="21" y="94"/>
                    </a:lnTo>
                    <a:lnTo>
                      <a:pt x="14" y="99"/>
                    </a:lnTo>
                    <a:lnTo>
                      <a:pt x="9" y="94"/>
                    </a:lnTo>
                    <a:lnTo>
                      <a:pt x="4" y="84"/>
                    </a:lnTo>
                    <a:lnTo>
                      <a:pt x="1" y="69"/>
                    </a:lnTo>
                    <a:lnTo>
                      <a:pt x="0" y="49"/>
                    </a:lnTo>
                    <a:lnTo>
                      <a:pt x="1" y="30"/>
                    </a:lnTo>
                    <a:lnTo>
                      <a:pt x="4" y="14"/>
                    </a:lnTo>
                    <a:lnTo>
                      <a:pt x="9" y="3"/>
                    </a:lnTo>
                    <a:lnTo>
                      <a:pt x="14" y="0"/>
                    </a:lnTo>
                    <a:lnTo>
                      <a:pt x="21" y="3"/>
                    </a:lnTo>
                    <a:lnTo>
                      <a:pt x="25" y="14"/>
                    </a:lnTo>
                    <a:lnTo>
                      <a:pt x="29" y="30"/>
                    </a:lnTo>
                    <a:lnTo>
                      <a:pt x="30" y="49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4379913" y="3025775"/>
                <a:ext cx="249237" cy="350838"/>
              </a:xfrm>
              <a:custGeom>
                <a:avLst/>
                <a:gdLst/>
                <a:ahLst/>
                <a:cxnLst>
                  <a:cxn ang="0">
                    <a:pos x="157" y="221"/>
                  </a:cxn>
                  <a:cxn ang="0">
                    <a:pos x="0" y="221"/>
                  </a:cxn>
                  <a:cxn ang="0">
                    <a:pos x="87" y="39"/>
                  </a:cxn>
                  <a:cxn ang="0">
                    <a:pos x="157" y="0"/>
                  </a:cxn>
                  <a:cxn ang="0">
                    <a:pos x="157" y="221"/>
                  </a:cxn>
                </a:cxnLst>
                <a:rect l="0" t="0" r="r" b="b"/>
                <a:pathLst>
                  <a:path w="157" h="221">
                    <a:moveTo>
                      <a:pt x="157" y="221"/>
                    </a:moveTo>
                    <a:lnTo>
                      <a:pt x="0" y="221"/>
                    </a:lnTo>
                    <a:lnTo>
                      <a:pt x="87" y="39"/>
                    </a:lnTo>
                    <a:lnTo>
                      <a:pt x="157" y="0"/>
                    </a:lnTo>
                    <a:lnTo>
                      <a:pt x="157" y="221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66" name="Gruppo 65"/>
            <p:cNvGrpSpPr/>
            <p:nvPr/>
          </p:nvGrpSpPr>
          <p:grpSpPr>
            <a:xfrm>
              <a:off x="-3024228" y="4633128"/>
              <a:ext cx="1928826" cy="239713"/>
              <a:chOff x="2714612" y="3165471"/>
              <a:chExt cx="1928826" cy="239713"/>
            </a:xfrm>
          </p:grpSpPr>
          <p:grpSp>
            <p:nvGrpSpPr>
              <p:cNvPr id="64" name="Gruppo 63"/>
              <p:cNvGrpSpPr/>
              <p:nvPr/>
            </p:nvGrpSpPr>
            <p:grpSpPr>
              <a:xfrm>
                <a:off x="4156866" y="3165471"/>
                <a:ext cx="241300" cy="239713"/>
                <a:chOff x="4197345" y="3165471"/>
                <a:chExt cx="241300" cy="239713"/>
              </a:xfrm>
            </p:grpSpPr>
            <p:sp>
              <p:nvSpPr>
                <p:cNvPr id="51" name="Freeform 22"/>
                <p:cNvSpPr>
                  <a:spLocks/>
                </p:cNvSpPr>
                <p:nvPr/>
              </p:nvSpPr>
              <p:spPr bwMode="auto">
                <a:xfrm flipH="1">
                  <a:off x="4197345" y="3165471"/>
                  <a:ext cx="241300" cy="239713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1" y="91"/>
                    </a:cxn>
                    <a:cxn ang="0">
                      <a:pos x="6" y="104"/>
                    </a:cxn>
                    <a:cxn ang="0">
                      <a:pos x="14" y="117"/>
                    </a:cxn>
                    <a:cxn ang="0">
                      <a:pos x="23" y="129"/>
                    </a:cxn>
                    <a:cxn ang="0">
                      <a:pos x="34" y="137"/>
                    </a:cxn>
                    <a:cxn ang="0">
                      <a:pos x="47" y="145"/>
                    </a:cxn>
                    <a:cxn ang="0">
                      <a:pos x="60" y="150"/>
                    </a:cxn>
                    <a:cxn ang="0">
                      <a:pos x="76" y="151"/>
                    </a:cxn>
                    <a:cxn ang="0">
                      <a:pos x="92" y="150"/>
                    </a:cxn>
                    <a:cxn ang="0">
                      <a:pos x="106" y="145"/>
                    </a:cxn>
                    <a:cxn ang="0">
                      <a:pos x="118" y="137"/>
                    </a:cxn>
                    <a:cxn ang="0">
                      <a:pos x="129" y="129"/>
                    </a:cxn>
                    <a:cxn ang="0">
                      <a:pos x="139" y="117"/>
                    </a:cxn>
                    <a:cxn ang="0">
                      <a:pos x="146" y="104"/>
                    </a:cxn>
                    <a:cxn ang="0">
                      <a:pos x="150" y="91"/>
                    </a:cxn>
                    <a:cxn ang="0">
                      <a:pos x="152" y="75"/>
                    </a:cxn>
                    <a:cxn ang="0">
                      <a:pos x="150" y="60"/>
                    </a:cxn>
                    <a:cxn ang="0">
                      <a:pos x="146" y="45"/>
                    </a:cxn>
                    <a:cxn ang="0">
                      <a:pos x="139" y="33"/>
                    </a:cxn>
                    <a:cxn ang="0">
                      <a:pos x="129" y="22"/>
                    </a:cxn>
                    <a:cxn ang="0">
                      <a:pos x="118" y="12"/>
                    </a:cxn>
                    <a:cxn ang="0">
                      <a:pos x="106" y="5"/>
                    </a:cxn>
                    <a:cxn ang="0">
                      <a:pos x="92" y="1"/>
                    </a:cxn>
                    <a:cxn ang="0">
                      <a:pos x="76" y="0"/>
                    </a:cxn>
                    <a:cxn ang="0">
                      <a:pos x="60" y="1"/>
                    </a:cxn>
                    <a:cxn ang="0">
                      <a:pos x="47" y="5"/>
                    </a:cxn>
                    <a:cxn ang="0">
                      <a:pos x="34" y="12"/>
                    </a:cxn>
                    <a:cxn ang="0">
                      <a:pos x="23" y="22"/>
                    </a:cxn>
                    <a:cxn ang="0">
                      <a:pos x="14" y="33"/>
                    </a:cxn>
                    <a:cxn ang="0">
                      <a:pos x="6" y="45"/>
                    </a:cxn>
                    <a:cxn ang="0">
                      <a:pos x="1" y="60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152" h="151">
                      <a:moveTo>
                        <a:pt x="0" y="75"/>
                      </a:moveTo>
                      <a:lnTo>
                        <a:pt x="1" y="91"/>
                      </a:lnTo>
                      <a:lnTo>
                        <a:pt x="6" y="104"/>
                      </a:lnTo>
                      <a:lnTo>
                        <a:pt x="14" y="117"/>
                      </a:lnTo>
                      <a:lnTo>
                        <a:pt x="23" y="129"/>
                      </a:lnTo>
                      <a:lnTo>
                        <a:pt x="34" y="137"/>
                      </a:lnTo>
                      <a:lnTo>
                        <a:pt x="47" y="145"/>
                      </a:lnTo>
                      <a:lnTo>
                        <a:pt x="60" y="150"/>
                      </a:lnTo>
                      <a:lnTo>
                        <a:pt x="76" y="151"/>
                      </a:lnTo>
                      <a:lnTo>
                        <a:pt x="92" y="150"/>
                      </a:lnTo>
                      <a:lnTo>
                        <a:pt x="106" y="145"/>
                      </a:lnTo>
                      <a:lnTo>
                        <a:pt x="118" y="137"/>
                      </a:lnTo>
                      <a:lnTo>
                        <a:pt x="129" y="129"/>
                      </a:lnTo>
                      <a:lnTo>
                        <a:pt x="139" y="117"/>
                      </a:lnTo>
                      <a:lnTo>
                        <a:pt x="146" y="104"/>
                      </a:lnTo>
                      <a:lnTo>
                        <a:pt x="150" y="91"/>
                      </a:lnTo>
                      <a:lnTo>
                        <a:pt x="152" y="75"/>
                      </a:lnTo>
                      <a:lnTo>
                        <a:pt x="150" y="60"/>
                      </a:lnTo>
                      <a:lnTo>
                        <a:pt x="146" y="45"/>
                      </a:lnTo>
                      <a:lnTo>
                        <a:pt x="139" y="33"/>
                      </a:lnTo>
                      <a:lnTo>
                        <a:pt x="129" y="22"/>
                      </a:lnTo>
                      <a:lnTo>
                        <a:pt x="118" y="12"/>
                      </a:lnTo>
                      <a:lnTo>
                        <a:pt x="106" y="5"/>
                      </a:lnTo>
                      <a:lnTo>
                        <a:pt x="92" y="1"/>
                      </a:lnTo>
                      <a:lnTo>
                        <a:pt x="76" y="0"/>
                      </a:lnTo>
                      <a:lnTo>
                        <a:pt x="60" y="1"/>
                      </a:lnTo>
                      <a:lnTo>
                        <a:pt x="47" y="5"/>
                      </a:lnTo>
                      <a:lnTo>
                        <a:pt x="34" y="12"/>
                      </a:lnTo>
                      <a:lnTo>
                        <a:pt x="23" y="22"/>
                      </a:lnTo>
                      <a:lnTo>
                        <a:pt x="14" y="33"/>
                      </a:lnTo>
                      <a:lnTo>
                        <a:pt x="6" y="45"/>
                      </a:lnTo>
                      <a:lnTo>
                        <a:pt x="1" y="60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2" name="Freeform 23"/>
                <p:cNvSpPr>
                  <a:spLocks/>
                </p:cNvSpPr>
                <p:nvPr/>
              </p:nvSpPr>
              <p:spPr bwMode="auto">
                <a:xfrm flipH="1">
                  <a:off x="4241795" y="3208334"/>
                  <a:ext cx="152400" cy="152400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" y="38"/>
                    </a:cxn>
                    <a:cxn ang="0">
                      <a:pos x="3" y="29"/>
                    </a:cxn>
                    <a:cxn ang="0">
                      <a:pos x="9" y="21"/>
                    </a:cxn>
                    <a:cxn ang="0">
                      <a:pos x="15" y="14"/>
                    </a:cxn>
                    <a:cxn ang="0">
                      <a:pos x="21" y="8"/>
                    </a:cxn>
                    <a:cxn ang="0">
                      <a:pos x="30" y="4"/>
                    </a:cxn>
                    <a:cxn ang="0">
                      <a:pos x="39" y="1"/>
                    </a:cxn>
                    <a:cxn ang="0">
                      <a:pos x="48" y="0"/>
                    </a:cxn>
                    <a:cxn ang="0">
                      <a:pos x="58" y="1"/>
                    </a:cxn>
                    <a:cxn ang="0">
                      <a:pos x="67" y="4"/>
                    </a:cxn>
                    <a:cxn ang="0">
                      <a:pos x="75" y="8"/>
                    </a:cxn>
                    <a:cxn ang="0">
                      <a:pos x="82" y="14"/>
                    </a:cxn>
                    <a:cxn ang="0">
                      <a:pos x="88" y="21"/>
                    </a:cxn>
                    <a:cxn ang="0">
                      <a:pos x="92" y="29"/>
                    </a:cxn>
                    <a:cxn ang="0">
                      <a:pos x="95" y="38"/>
                    </a:cxn>
                    <a:cxn ang="0">
                      <a:pos x="96" y="48"/>
                    </a:cxn>
                    <a:cxn ang="0">
                      <a:pos x="95" y="57"/>
                    </a:cxn>
                    <a:cxn ang="0">
                      <a:pos x="92" y="66"/>
                    </a:cxn>
                    <a:cxn ang="0">
                      <a:pos x="88" y="75"/>
                    </a:cxn>
                    <a:cxn ang="0">
                      <a:pos x="82" y="82"/>
                    </a:cxn>
                    <a:cxn ang="0">
                      <a:pos x="75" y="87"/>
                    </a:cxn>
                    <a:cxn ang="0">
                      <a:pos x="67" y="93"/>
                    </a:cxn>
                    <a:cxn ang="0">
                      <a:pos x="58" y="95"/>
                    </a:cxn>
                    <a:cxn ang="0">
                      <a:pos x="48" y="96"/>
                    </a:cxn>
                    <a:cxn ang="0">
                      <a:pos x="39" y="95"/>
                    </a:cxn>
                    <a:cxn ang="0">
                      <a:pos x="30" y="93"/>
                    </a:cxn>
                    <a:cxn ang="0">
                      <a:pos x="21" y="87"/>
                    </a:cxn>
                    <a:cxn ang="0">
                      <a:pos x="15" y="82"/>
                    </a:cxn>
                    <a:cxn ang="0">
                      <a:pos x="9" y="75"/>
                    </a:cxn>
                    <a:cxn ang="0">
                      <a:pos x="3" y="66"/>
                    </a:cxn>
                    <a:cxn ang="0">
                      <a:pos x="1" y="57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96">
                      <a:moveTo>
                        <a:pt x="0" y="48"/>
                      </a:moveTo>
                      <a:lnTo>
                        <a:pt x="1" y="38"/>
                      </a:lnTo>
                      <a:lnTo>
                        <a:pt x="3" y="29"/>
                      </a:lnTo>
                      <a:lnTo>
                        <a:pt x="9" y="21"/>
                      </a:lnTo>
                      <a:lnTo>
                        <a:pt x="15" y="14"/>
                      </a:lnTo>
                      <a:lnTo>
                        <a:pt x="21" y="8"/>
                      </a:lnTo>
                      <a:lnTo>
                        <a:pt x="30" y="4"/>
                      </a:lnTo>
                      <a:lnTo>
                        <a:pt x="39" y="1"/>
                      </a:lnTo>
                      <a:lnTo>
                        <a:pt x="48" y="0"/>
                      </a:lnTo>
                      <a:lnTo>
                        <a:pt x="58" y="1"/>
                      </a:lnTo>
                      <a:lnTo>
                        <a:pt x="67" y="4"/>
                      </a:lnTo>
                      <a:lnTo>
                        <a:pt x="75" y="8"/>
                      </a:lnTo>
                      <a:lnTo>
                        <a:pt x="82" y="14"/>
                      </a:lnTo>
                      <a:lnTo>
                        <a:pt x="88" y="21"/>
                      </a:lnTo>
                      <a:lnTo>
                        <a:pt x="92" y="29"/>
                      </a:lnTo>
                      <a:lnTo>
                        <a:pt x="95" y="38"/>
                      </a:lnTo>
                      <a:lnTo>
                        <a:pt x="96" y="48"/>
                      </a:lnTo>
                      <a:lnTo>
                        <a:pt x="95" y="57"/>
                      </a:lnTo>
                      <a:lnTo>
                        <a:pt x="92" y="66"/>
                      </a:lnTo>
                      <a:lnTo>
                        <a:pt x="88" y="75"/>
                      </a:lnTo>
                      <a:lnTo>
                        <a:pt x="82" y="82"/>
                      </a:lnTo>
                      <a:lnTo>
                        <a:pt x="75" y="87"/>
                      </a:lnTo>
                      <a:lnTo>
                        <a:pt x="67" y="93"/>
                      </a:lnTo>
                      <a:lnTo>
                        <a:pt x="58" y="95"/>
                      </a:lnTo>
                      <a:lnTo>
                        <a:pt x="48" y="96"/>
                      </a:lnTo>
                      <a:lnTo>
                        <a:pt x="39" y="95"/>
                      </a:lnTo>
                      <a:lnTo>
                        <a:pt x="30" y="93"/>
                      </a:lnTo>
                      <a:lnTo>
                        <a:pt x="21" y="87"/>
                      </a:lnTo>
                      <a:lnTo>
                        <a:pt x="15" y="82"/>
                      </a:lnTo>
                      <a:lnTo>
                        <a:pt x="9" y="75"/>
                      </a:lnTo>
                      <a:lnTo>
                        <a:pt x="3" y="66"/>
                      </a:lnTo>
                      <a:lnTo>
                        <a:pt x="1" y="57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63" name="Gruppo 62"/>
              <p:cNvGrpSpPr/>
              <p:nvPr/>
            </p:nvGrpSpPr>
            <p:grpSpPr>
              <a:xfrm>
                <a:off x="2959885" y="3165471"/>
                <a:ext cx="238125" cy="239713"/>
                <a:chOff x="3000364" y="3165471"/>
                <a:chExt cx="238125" cy="239713"/>
              </a:xfrm>
            </p:grpSpPr>
            <p:sp>
              <p:nvSpPr>
                <p:cNvPr id="53" name="Freeform 24"/>
                <p:cNvSpPr>
                  <a:spLocks/>
                </p:cNvSpPr>
                <p:nvPr/>
              </p:nvSpPr>
              <p:spPr bwMode="auto">
                <a:xfrm flipH="1">
                  <a:off x="3000364" y="3165471"/>
                  <a:ext cx="238125" cy="239713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1" y="91"/>
                    </a:cxn>
                    <a:cxn ang="0">
                      <a:pos x="6" y="104"/>
                    </a:cxn>
                    <a:cxn ang="0">
                      <a:pos x="13" y="117"/>
                    </a:cxn>
                    <a:cxn ang="0">
                      <a:pos x="23" y="129"/>
                    </a:cxn>
                    <a:cxn ang="0">
                      <a:pos x="34" y="137"/>
                    </a:cxn>
                    <a:cxn ang="0">
                      <a:pos x="46" y="145"/>
                    </a:cxn>
                    <a:cxn ang="0">
                      <a:pos x="59" y="150"/>
                    </a:cxn>
                    <a:cxn ang="0">
                      <a:pos x="75" y="151"/>
                    </a:cxn>
                    <a:cxn ang="0">
                      <a:pos x="90" y="150"/>
                    </a:cxn>
                    <a:cxn ang="0">
                      <a:pos x="105" y="145"/>
                    </a:cxn>
                    <a:cxn ang="0">
                      <a:pos x="117" y="137"/>
                    </a:cxn>
                    <a:cxn ang="0">
                      <a:pos x="128" y="129"/>
                    </a:cxn>
                    <a:cxn ang="0">
                      <a:pos x="138" y="117"/>
                    </a:cxn>
                    <a:cxn ang="0">
                      <a:pos x="145" y="104"/>
                    </a:cxn>
                    <a:cxn ang="0">
                      <a:pos x="149" y="91"/>
                    </a:cxn>
                    <a:cxn ang="0">
                      <a:pos x="150" y="75"/>
                    </a:cxn>
                    <a:cxn ang="0">
                      <a:pos x="149" y="60"/>
                    </a:cxn>
                    <a:cxn ang="0">
                      <a:pos x="145" y="45"/>
                    </a:cxn>
                    <a:cxn ang="0">
                      <a:pos x="138" y="33"/>
                    </a:cxn>
                    <a:cxn ang="0">
                      <a:pos x="128" y="22"/>
                    </a:cxn>
                    <a:cxn ang="0">
                      <a:pos x="117" y="12"/>
                    </a:cxn>
                    <a:cxn ang="0">
                      <a:pos x="105" y="5"/>
                    </a:cxn>
                    <a:cxn ang="0">
                      <a:pos x="90" y="1"/>
                    </a:cxn>
                    <a:cxn ang="0">
                      <a:pos x="75" y="0"/>
                    </a:cxn>
                    <a:cxn ang="0">
                      <a:pos x="59" y="1"/>
                    </a:cxn>
                    <a:cxn ang="0">
                      <a:pos x="46" y="5"/>
                    </a:cxn>
                    <a:cxn ang="0">
                      <a:pos x="34" y="12"/>
                    </a:cxn>
                    <a:cxn ang="0">
                      <a:pos x="23" y="22"/>
                    </a:cxn>
                    <a:cxn ang="0">
                      <a:pos x="13" y="33"/>
                    </a:cxn>
                    <a:cxn ang="0">
                      <a:pos x="6" y="45"/>
                    </a:cxn>
                    <a:cxn ang="0">
                      <a:pos x="1" y="60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150" h="151">
                      <a:moveTo>
                        <a:pt x="0" y="75"/>
                      </a:moveTo>
                      <a:lnTo>
                        <a:pt x="1" y="91"/>
                      </a:lnTo>
                      <a:lnTo>
                        <a:pt x="6" y="104"/>
                      </a:lnTo>
                      <a:lnTo>
                        <a:pt x="13" y="117"/>
                      </a:lnTo>
                      <a:lnTo>
                        <a:pt x="23" y="129"/>
                      </a:lnTo>
                      <a:lnTo>
                        <a:pt x="34" y="137"/>
                      </a:lnTo>
                      <a:lnTo>
                        <a:pt x="46" y="145"/>
                      </a:lnTo>
                      <a:lnTo>
                        <a:pt x="59" y="150"/>
                      </a:lnTo>
                      <a:lnTo>
                        <a:pt x="75" y="151"/>
                      </a:lnTo>
                      <a:lnTo>
                        <a:pt x="90" y="150"/>
                      </a:lnTo>
                      <a:lnTo>
                        <a:pt x="105" y="145"/>
                      </a:lnTo>
                      <a:lnTo>
                        <a:pt x="117" y="137"/>
                      </a:lnTo>
                      <a:lnTo>
                        <a:pt x="128" y="129"/>
                      </a:lnTo>
                      <a:lnTo>
                        <a:pt x="138" y="117"/>
                      </a:lnTo>
                      <a:lnTo>
                        <a:pt x="145" y="104"/>
                      </a:lnTo>
                      <a:lnTo>
                        <a:pt x="149" y="91"/>
                      </a:lnTo>
                      <a:lnTo>
                        <a:pt x="150" y="75"/>
                      </a:lnTo>
                      <a:lnTo>
                        <a:pt x="149" y="60"/>
                      </a:lnTo>
                      <a:lnTo>
                        <a:pt x="145" y="45"/>
                      </a:lnTo>
                      <a:lnTo>
                        <a:pt x="138" y="33"/>
                      </a:lnTo>
                      <a:lnTo>
                        <a:pt x="128" y="22"/>
                      </a:lnTo>
                      <a:lnTo>
                        <a:pt x="117" y="12"/>
                      </a:lnTo>
                      <a:lnTo>
                        <a:pt x="105" y="5"/>
                      </a:lnTo>
                      <a:lnTo>
                        <a:pt x="90" y="1"/>
                      </a:lnTo>
                      <a:lnTo>
                        <a:pt x="75" y="0"/>
                      </a:lnTo>
                      <a:lnTo>
                        <a:pt x="59" y="1"/>
                      </a:lnTo>
                      <a:lnTo>
                        <a:pt x="46" y="5"/>
                      </a:lnTo>
                      <a:lnTo>
                        <a:pt x="34" y="12"/>
                      </a:lnTo>
                      <a:lnTo>
                        <a:pt x="23" y="22"/>
                      </a:lnTo>
                      <a:lnTo>
                        <a:pt x="13" y="33"/>
                      </a:lnTo>
                      <a:lnTo>
                        <a:pt x="6" y="45"/>
                      </a:lnTo>
                      <a:lnTo>
                        <a:pt x="1" y="60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4" name="Freeform 25"/>
                <p:cNvSpPr>
                  <a:spLocks/>
                </p:cNvSpPr>
                <p:nvPr/>
              </p:nvSpPr>
              <p:spPr bwMode="auto">
                <a:xfrm flipH="1">
                  <a:off x="3043227" y="3208334"/>
                  <a:ext cx="152400" cy="152400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" y="38"/>
                    </a:cxn>
                    <a:cxn ang="0">
                      <a:pos x="3" y="29"/>
                    </a:cxn>
                    <a:cxn ang="0">
                      <a:pos x="9" y="21"/>
                    </a:cxn>
                    <a:cxn ang="0">
                      <a:pos x="15" y="14"/>
                    </a:cxn>
                    <a:cxn ang="0">
                      <a:pos x="21" y="8"/>
                    </a:cxn>
                    <a:cxn ang="0">
                      <a:pos x="30" y="4"/>
                    </a:cxn>
                    <a:cxn ang="0">
                      <a:pos x="39" y="1"/>
                    </a:cxn>
                    <a:cxn ang="0">
                      <a:pos x="48" y="0"/>
                    </a:cxn>
                    <a:cxn ang="0">
                      <a:pos x="58" y="1"/>
                    </a:cxn>
                    <a:cxn ang="0">
                      <a:pos x="67" y="4"/>
                    </a:cxn>
                    <a:cxn ang="0">
                      <a:pos x="75" y="8"/>
                    </a:cxn>
                    <a:cxn ang="0">
                      <a:pos x="82" y="14"/>
                    </a:cxn>
                    <a:cxn ang="0">
                      <a:pos x="88" y="21"/>
                    </a:cxn>
                    <a:cxn ang="0">
                      <a:pos x="92" y="29"/>
                    </a:cxn>
                    <a:cxn ang="0">
                      <a:pos x="95" y="38"/>
                    </a:cxn>
                    <a:cxn ang="0">
                      <a:pos x="96" y="48"/>
                    </a:cxn>
                    <a:cxn ang="0">
                      <a:pos x="95" y="57"/>
                    </a:cxn>
                    <a:cxn ang="0">
                      <a:pos x="92" y="66"/>
                    </a:cxn>
                    <a:cxn ang="0">
                      <a:pos x="88" y="75"/>
                    </a:cxn>
                    <a:cxn ang="0">
                      <a:pos x="82" y="82"/>
                    </a:cxn>
                    <a:cxn ang="0">
                      <a:pos x="75" y="87"/>
                    </a:cxn>
                    <a:cxn ang="0">
                      <a:pos x="67" y="93"/>
                    </a:cxn>
                    <a:cxn ang="0">
                      <a:pos x="58" y="95"/>
                    </a:cxn>
                    <a:cxn ang="0">
                      <a:pos x="48" y="96"/>
                    </a:cxn>
                    <a:cxn ang="0">
                      <a:pos x="39" y="95"/>
                    </a:cxn>
                    <a:cxn ang="0">
                      <a:pos x="30" y="93"/>
                    </a:cxn>
                    <a:cxn ang="0">
                      <a:pos x="21" y="87"/>
                    </a:cxn>
                    <a:cxn ang="0">
                      <a:pos x="15" y="82"/>
                    </a:cxn>
                    <a:cxn ang="0">
                      <a:pos x="9" y="75"/>
                    </a:cxn>
                    <a:cxn ang="0">
                      <a:pos x="3" y="66"/>
                    </a:cxn>
                    <a:cxn ang="0">
                      <a:pos x="1" y="57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96">
                      <a:moveTo>
                        <a:pt x="0" y="48"/>
                      </a:moveTo>
                      <a:lnTo>
                        <a:pt x="1" y="38"/>
                      </a:lnTo>
                      <a:lnTo>
                        <a:pt x="3" y="29"/>
                      </a:lnTo>
                      <a:lnTo>
                        <a:pt x="9" y="21"/>
                      </a:lnTo>
                      <a:lnTo>
                        <a:pt x="15" y="14"/>
                      </a:lnTo>
                      <a:lnTo>
                        <a:pt x="21" y="8"/>
                      </a:lnTo>
                      <a:lnTo>
                        <a:pt x="30" y="4"/>
                      </a:lnTo>
                      <a:lnTo>
                        <a:pt x="39" y="1"/>
                      </a:lnTo>
                      <a:lnTo>
                        <a:pt x="48" y="0"/>
                      </a:lnTo>
                      <a:lnTo>
                        <a:pt x="58" y="1"/>
                      </a:lnTo>
                      <a:lnTo>
                        <a:pt x="67" y="4"/>
                      </a:lnTo>
                      <a:lnTo>
                        <a:pt x="75" y="8"/>
                      </a:lnTo>
                      <a:lnTo>
                        <a:pt x="82" y="14"/>
                      </a:lnTo>
                      <a:lnTo>
                        <a:pt x="88" y="21"/>
                      </a:lnTo>
                      <a:lnTo>
                        <a:pt x="92" y="29"/>
                      </a:lnTo>
                      <a:lnTo>
                        <a:pt x="95" y="38"/>
                      </a:lnTo>
                      <a:lnTo>
                        <a:pt x="96" y="48"/>
                      </a:lnTo>
                      <a:lnTo>
                        <a:pt x="95" y="57"/>
                      </a:lnTo>
                      <a:lnTo>
                        <a:pt x="92" y="66"/>
                      </a:lnTo>
                      <a:lnTo>
                        <a:pt x="88" y="75"/>
                      </a:lnTo>
                      <a:lnTo>
                        <a:pt x="82" y="82"/>
                      </a:lnTo>
                      <a:lnTo>
                        <a:pt x="75" y="87"/>
                      </a:lnTo>
                      <a:lnTo>
                        <a:pt x="67" y="93"/>
                      </a:lnTo>
                      <a:lnTo>
                        <a:pt x="58" y="95"/>
                      </a:lnTo>
                      <a:lnTo>
                        <a:pt x="48" y="96"/>
                      </a:lnTo>
                      <a:lnTo>
                        <a:pt x="39" y="95"/>
                      </a:lnTo>
                      <a:lnTo>
                        <a:pt x="30" y="93"/>
                      </a:lnTo>
                      <a:lnTo>
                        <a:pt x="21" y="87"/>
                      </a:lnTo>
                      <a:lnTo>
                        <a:pt x="15" y="82"/>
                      </a:lnTo>
                      <a:lnTo>
                        <a:pt x="9" y="75"/>
                      </a:lnTo>
                      <a:lnTo>
                        <a:pt x="3" y="66"/>
                      </a:lnTo>
                      <a:lnTo>
                        <a:pt x="1" y="57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62" name="Rettangolo 61"/>
              <p:cNvSpPr/>
              <p:nvPr/>
            </p:nvSpPr>
            <p:spPr>
              <a:xfrm>
                <a:off x="2714612" y="3165471"/>
                <a:ext cx="1928826" cy="4571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73" name="Gruppo 72"/>
            <p:cNvGrpSpPr/>
            <p:nvPr/>
          </p:nvGrpSpPr>
          <p:grpSpPr>
            <a:xfrm>
              <a:off x="-2905470" y="3770780"/>
              <a:ext cx="1691310" cy="833627"/>
              <a:chOff x="4427153" y="4196516"/>
              <a:chExt cx="905530" cy="446325"/>
            </a:xfrm>
          </p:grpSpPr>
          <p:pic>
            <p:nvPicPr>
              <p:cNvPr id="70" name="Picture 35" descr="C:\Users\max\AppData\Local\Microsoft\Windows\Temporary Internet Files\Content.IE5\9HMZFA0G\MPj04096620000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877" t="49401" r="24089" b="26154"/>
              <a:stretch>
                <a:fillRect/>
              </a:stretch>
            </p:blipFill>
            <p:spPr bwMode="auto">
              <a:xfrm>
                <a:off x="4427153" y="4196519"/>
                <a:ext cx="905529" cy="446322"/>
              </a:xfrm>
              <a:prstGeom prst="rect">
                <a:avLst/>
              </a:prstGeom>
              <a:noFill/>
            </p:spPr>
          </p:pic>
          <p:sp>
            <p:nvSpPr>
              <p:cNvPr id="72" name="CasellaDiTesto 71"/>
              <p:cNvSpPr txBox="1"/>
              <p:nvPr/>
            </p:nvSpPr>
            <p:spPr>
              <a:xfrm>
                <a:off x="4427154" y="4196516"/>
                <a:ext cx="905529" cy="443427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noAutofit/>
              </a:bodyPr>
              <a:lstStyle/>
              <a:p>
                <a:pPr algn="ctr"/>
                <a:r>
                  <a:rPr lang="it-IT" sz="2800" b="1" smtClean="0">
                    <a:latin typeface="+mj-lt"/>
                  </a:rPr>
                  <a:t>data</a:t>
                </a:r>
                <a:endParaRPr lang="it-IT" b="1">
                  <a:latin typeface="+mj-lt"/>
                </a:endParaRPr>
              </a:p>
            </p:txBody>
          </p:sp>
        </p:grpSp>
        <p:grpSp>
          <p:nvGrpSpPr>
            <p:cNvPr id="74" name="Gruppo 73"/>
            <p:cNvGrpSpPr/>
            <p:nvPr/>
          </p:nvGrpSpPr>
          <p:grpSpPr>
            <a:xfrm>
              <a:off x="-5167368" y="4633128"/>
              <a:ext cx="1928826" cy="239713"/>
              <a:chOff x="2714612" y="3165471"/>
              <a:chExt cx="1928826" cy="239713"/>
            </a:xfrm>
          </p:grpSpPr>
          <p:grpSp>
            <p:nvGrpSpPr>
              <p:cNvPr id="75" name="Gruppo 74"/>
              <p:cNvGrpSpPr/>
              <p:nvPr/>
            </p:nvGrpSpPr>
            <p:grpSpPr>
              <a:xfrm>
                <a:off x="4156866" y="3165471"/>
                <a:ext cx="241300" cy="239713"/>
                <a:chOff x="4197345" y="3165471"/>
                <a:chExt cx="241300" cy="239713"/>
              </a:xfrm>
            </p:grpSpPr>
            <p:sp>
              <p:nvSpPr>
                <p:cNvPr id="80" name="Freeform 22"/>
                <p:cNvSpPr>
                  <a:spLocks/>
                </p:cNvSpPr>
                <p:nvPr/>
              </p:nvSpPr>
              <p:spPr bwMode="auto">
                <a:xfrm flipH="1">
                  <a:off x="4197345" y="3165471"/>
                  <a:ext cx="241300" cy="239713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1" y="91"/>
                    </a:cxn>
                    <a:cxn ang="0">
                      <a:pos x="6" y="104"/>
                    </a:cxn>
                    <a:cxn ang="0">
                      <a:pos x="14" y="117"/>
                    </a:cxn>
                    <a:cxn ang="0">
                      <a:pos x="23" y="129"/>
                    </a:cxn>
                    <a:cxn ang="0">
                      <a:pos x="34" y="137"/>
                    </a:cxn>
                    <a:cxn ang="0">
                      <a:pos x="47" y="145"/>
                    </a:cxn>
                    <a:cxn ang="0">
                      <a:pos x="60" y="150"/>
                    </a:cxn>
                    <a:cxn ang="0">
                      <a:pos x="76" y="151"/>
                    </a:cxn>
                    <a:cxn ang="0">
                      <a:pos x="92" y="150"/>
                    </a:cxn>
                    <a:cxn ang="0">
                      <a:pos x="106" y="145"/>
                    </a:cxn>
                    <a:cxn ang="0">
                      <a:pos x="118" y="137"/>
                    </a:cxn>
                    <a:cxn ang="0">
                      <a:pos x="129" y="129"/>
                    </a:cxn>
                    <a:cxn ang="0">
                      <a:pos x="139" y="117"/>
                    </a:cxn>
                    <a:cxn ang="0">
                      <a:pos x="146" y="104"/>
                    </a:cxn>
                    <a:cxn ang="0">
                      <a:pos x="150" y="91"/>
                    </a:cxn>
                    <a:cxn ang="0">
                      <a:pos x="152" y="75"/>
                    </a:cxn>
                    <a:cxn ang="0">
                      <a:pos x="150" y="60"/>
                    </a:cxn>
                    <a:cxn ang="0">
                      <a:pos x="146" y="45"/>
                    </a:cxn>
                    <a:cxn ang="0">
                      <a:pos x="139" y="33"/>
                    </a:cxn>
                    <a:cxn ang="0">
                      <a:pos x="129" y="22"/>
                    </a:cxn>
                    <a:cxn ang="0">
                      <a:pos x="118" y="12"/>
                    </a:cxn>
                    <a:cxn ang="0">
                      <a:pos x="106" y="5"/>
                    </a:cxn>
                    <a:cxn ang="0">
                      <a:pos x="92" y="1"/>
                    </a:cxn>
                    <a:cxn ang="0">
                      <a:pos x="76" y="0"/>
                    </a:cxn>
                    <a:cxn ang="0">
                      <a:pos x="60" y="1"/>
                    </a:cxn>
                    <a:cxn ang="0">
                      <a:pos x="47" y="5"/>
                    </a:cxn>
                    <a:cxn ang="0">
                      <a:pos x="34" y="12"/>
                    </a:cxn>
                    <a:cxn ang="0">
                      <a:pos x="23" y="22"/>
                    </a:cxn>
                    <a:cxn ang="0">
                      <a:pos x="14" y="33"/>
                    </a:cxn>
                    <a:cxn ang="0">
                      <a:pos x="6" y="45"/>
                    </a:cxn>
                    <a:cxn ang="0">
                      <a:pos x="1" y="60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152" h="151">
                      <a:moveTo>
                        <a:pt x="0" y="75"/>
                      </a:moveTo>
                      <a:lnTo>
                        <a:pt x="1" y="91"/>
                      </a:lnTo>
                      <a:lnTo>
                        <a:pt x="6" y="104"/>
                      </a:lnTo>
                      <a:lnTo>
                        <a:pt x="14" y="117"/>
                      </a:lnTo>
                      <a:lnTo>
                        <a:pt x="23" y="129"/>
                      </a:lnTo>
                      <a:lnTo>
                        <a:pt x="34" y="137"/>
                      </a:lnTo>
                      <a:lnTo>
                        <a:pt x="47" y="145"/>
                      </a:lnTo>
                      <a:lnTo>
                        <a:pt x="60" y="150"/>
                      </a:lnTo>
                      <a:lnTo>
                        <a:pt x="76" y="151"/>
                      </a:lnTo>
                      <a:lnTo>
                        <a:pt x="92" y="150"/>
                      </a:lnTo>
                      <a:lnTo>
                        <a:pt x="106" y="145"/>
                      </a:lnTo>
                      <a:lnTo>
                        <a:pt x="118" y="137"/>
                      </a:lnTo>
                      <a:lnTo>
                        <a:pt x="129" y="129"/>
                      </a:lnTo>
                      <a:lnTo>
                        <a:pt x="139" y="117"/>
                      </a:lnTo>
                      <a:lnTo>
                        <a:pt x="146" y="104"/>
                      </a:lnTo>
                      <a:lnTo>
                        <a:pt x="150" y="91"/>
                      </a:lnTo>
                      <a:lnTo>
                        <a:pt x="152" y="75"/>
                      </a:lnTo>
                      <a:lnTo>
                        <a:pt x="150" y="60"/>
                      </a:lnTo>
                      <a:lnTo>
                        <a:pt x="146" y="45"/>
                      </a:lnTo>
                      <a:lnTo>
                        <a:pt x="139" y="33"/>
                      </a:lnTo>
                      <a:lnTo>
                        <a:pt x="129" y="22"/>
                      </a:lnTo>
                      <a:lnTo>
                        <a:pt x="118" y="12"/>
                      </a:lnTo>
                      <a:lnTo>
                        <a:pt x="106" y="5"/>
                      </a:lnTo>
                      <a:lnTo>
                        <a:pt x="92" y="1"/>
                      </a:lnTo>
                      <a:lnTo>
                        <a:pt x="76" y="0"/>
                      </a:lnTo>
                      <a:lnTo>
                        <a:pt x="60" y="1"/>
                      </a:lnTo>
                      <a:lnTo>
                        <a:pt x="47" y="5"/>
                      </a:lnTo>
                      <a:lnTo>
                        <a:pt x="34" y="12"/>
                      </a:lnTo>
                      <a:lnTo>
                        <a:pt x="23" y="22"/>
                      </a:lnTo>
                      <a:lnTo>
                        <a:pt x="14" y="33"/>
                      </a:lnTo>
                      <a:lnTo>
                        <a:pt x="6" y="45"/>
                      </a:lnTo>
                      <a:lnTo>
                        <a:pt x="1" y="60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81" name="Freeform 23"/>
                <p:cNvSpPr>
                  <a:spLocks/>
                </p:cNvSpPr>
                <p:nvPr/>
              </p:nvSpPr>
              <p:spPr bwMode="auto">
                <a:xfrm flipH="1">
                  <a:off x="4241795" y="3208334"/>
                  <a:ext cx="152400" cy="152400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" y="38"/>
                    </a:cxn>
                    <a:cxn ang="0">
                      <a:pos x="3" y="29"/>
                    </a:cxn>
                    <a:cxn ang="0">
                      <a:pos x="9" y="21"/>
                    </a:cxn>
                    <a:cxn ang="0">
                      <a:pos x="15" y="14"/>
                    </a:cxn>
                    <a:cxn ang="0">
                      <a:pos x="21" y="8"/>
                    </a:cxn>
                    <a:cxn ang="0">
                      <a:pos x="30" y="4"/>
                    </a:cxn>
                    <a:cxn ang="0">
                      <a:pos x="39" y="1"/>
                    </a:cxn>
                    <a:cxn ang="0">
                      <a:pos x="48" y="0"/>
                    </a:cxn>
                    <a:cxn ang="0">
                      <a:pos x="58" y="1"/>
                    </a:cxn>
                    <a:cxn ang="0">
                      <a:pos x="67" y="4"/>
                    </a:cxn>
                    <a:cxn ang="0">
                      <a:pos x="75" y="8"/>
                    </a:cxn>
                    <a:cxn ang="0">
                      <a:pos x="82" y="14"/>
                    </a:cxn>
                    <a:cxn ang="0">
                      <a:pos x="88" y="21"/>
                    </a:cxn>
                    <a:cxn ang="0">
                      <a:pos x="92" y="29"/>
                    </a:cxn>
                    <a:cxn ang="0">
                      <a:pos x="95" y="38"/>
                    </a:cxn>
                    <a:cxn ang="0">
                      <a:pos x="96" y="48"/>
                    </a:cxn>
                    <a:cxn ang="0">
                      <a:pos x="95" y="57"/>
                    </a:cxn>
                    <a:cxn ang="0">
                      <a:pos x="92" y="66"/>
                    </a:cxn>
                    <a:cxn ang="0">
                      <a:pos x="88" y="75"/>
                    </a:cxn>
                    <a:cxn ang="0">
                      <a:pos x="82" y="82"/>
                    </a:cxn>
                    <a:cxn ang="0">
                      <a:pos x="75" y="87"/>
                    </a:cxn>
                    <a:cxn ang="0">
                      <a:pos x="67" y="93"/>
                    </a:cxn>
                    <a:cxn ang="0">
                      <a:pos x="58" y="95"/>
                    </a:cxn>
                    <a:cxn ang="0">
                      <a:pos x="48" y="96"/>
                    </a:cxn>
                    <a:cxn ang="0">
                      <a:pos x="39" y="95"/>
                    </a:cxn>
                    <a:cxn ang="0">
                      <a:pos x="30" y="93"/>
                    </a:cxn>
                    <a:cxn ang="0">
                      <a:pos x="21" y="87"/>
                    </a:cxn>
                    <a:cxn ang="0">
                      <a:pos x="15" y="82"/>
                    </a:cxn>
                    <a:cxn ang="0">
                      <a:pos x="9" y="75"/>
                    </a:cxn>
                    <a:cxn ang="0">
                      <a:pos x="3" y="66"/>
                    </a:cxn>
                    <a:cxn ang="0">
                      <a:pos x="1" y="57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96">
                      <a:moveTo>
                        <a:pt x="0" y="48"/>
                      </a:moveTo>
                      <a:lnTo>
                        <a:pt x="1" y="38"/>
                      </a:lnTo>
                      <a:lnTo>
                        <a:pt x="3" y="29"/>
                      </a:lnTo>
                      <a:lnTo>
                        <a:pt x="9" y="21"/>
                      </a:lnTo>
                      <a:lnTo>
                        <a:pt x="15" y="14"/>
                      </a:lnTo>
                      <a:lnTo>
                        <a:pt x="21" y="8"/>
                      </a:lnTo>
                      <a:lnTo>
                        <a:pt x="30" y="4"/>
                      </a:lnTo>
                      <a:lnTo>
                        <a:pt x="39" y="1"/>
                      </a:lnTo>
                      <a:lnTo>
                        <a:pt x="48" y="0"/>
                      </a:lnTo>
                      <a:lnTo>
                        <a:pt x="58" y="1"/>
                      </a:lnTo>
                      <a:lnTo>
                        <a:pt x="67" y="4"/>
                      </a:lnTo>
                      <a:lnTo>
                        <a:pt x="75" y="8"/>
                      </a:lnTo>
                      <a:lnTo>
                        <a:pt x="82" y="14"/>
                      </a:lnTo>
                      <a:lnTo>
                        <a:pt x="88" y="21"/>
                      </a:lnTo>
                      <a:lnTo>
                        <a:pt x="92" y="29"/>
                      </a:lnTo>
                      <a:lnTo>
                        <a:pt x="95" y="38"/>
                      </a:lnTo>
                      <a:lnTo>
                        <a:pt x="96" y="48"/>
                      </a:lnTo>
                      <a:lnTo>
                        <a:pt x="95" y="57"/>
                      </a:lnTo>
                      <a:lnTo>
                        <a:pt x="92" y="66"/>
                      </a:lnTo>
                      <a:lnTo>
                        <a:pt x="88" y="75"/>
                      </a:lnTo>
                      <a:lnTo>
                        <a:pt x="82" y="82"/>
                      </a:lnTo>
                      <a:lnTo>
                        <a:pt x="75" y="87"/>
                      </a:lnTo>
                      <a:lnTo>
                        <a:pt x="67" y="93"/>
                      </a:lnTo>
                      <a:lnTo>
                        <a:pt x="58" y="95"/>
                      </a:lnTo>
                      <a:lnTo>
                        <a:pt x="48" y="96"/>
                      </a:lnTo>
                      <a:lnTo>
                        <a:pt x="39" y="95"/>
                      </a:lnTo>
                      <a:lnTo>
                        <a:pt x="30" y="93"/>
                      </a:lnTo>
                      <a:lnTo>
                        <a:pt x="21" y="87"/>
                      </a:lnTo>
                      <a:lnTo>
                        <a:pt x="15" y="82"/>
                      </a:lnTo>
                      <a:lnTo>
                        <a:pt x="9" y="75"/>
                      </a:lnTo>
                      <a:lnTo>
                        <a:pt x="3" y="66"/>
                      </a:lnTo>
                      <a:lnTo>
                        <a:pt x="1" y="57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76" name="Gruppo 75"/>
              <p:cNvGrpSpPr/>
              <p:nvPr/>
            </p:nvGrpSpPr>
            <p:grpSpPr>
              <a:xfrm>
                <a:off x="2959885" y="3165471"/>
                <a:ext cx="238125" cy="239713"/>
                <a:chOff x="3000364" y="3165471"/>
                <a:chExt cx="238125" cy="239713"/>
              </a:xfrm>
            </p:grpSpPr>
            <p:sp>
              <p:nvSpPr>
                <p:cNvPr id="78" name="Freeform 24"/>
                <p:cNvSpPr>
                  <a:spLocks/>
                </p:cNvSpPr>
                <p:nvPr/>
              </p:nvSpPr>
              <p:spPr bwMode="auto">
                <a:xfrm flipH="1">
                  <a:off x="3000364" y="3165471"/>
                  <a:ext cx="238125" cy="239713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1" y="91"/>
                    </a:cxn>
                    <a:cxn ang="0">
                      <a:pos x="6" y="104"/>
                    </a:cxn>
                    <a:cxn ang="0">
                      <a:pos x="13" y="117"/>
                    </a:cxn>
                    <a:cxn ang="0">
                      <a:pos x="23" y="129"/>
                    </a:cxn>
                    <a:cxn ang="0">
                      <a:pos x="34" y="137"/>
                    </a:cxn>
                    <a:cxn ang="0">
                      <a:pos x="46" y="145"/>
                    </a:cxn>
                    <a:cxn ang="0">
                      <a:pos x="59" y="150"/>
                    </a:cxn>
                    <a:cxn ang="0">
                      <a:pos x="75" y="151"/>
                    </a:cxn>
                    <a:cxn ang="0">
                      <a:pos x="90" y="150"/>
                    </a:cxn>
                    <a:cxn ang="0">
                      <a:pos x="105" y="145"/>
                    </a:cxn>
                    <a:cxn ang="0">
                      <a:pos x="117" y="137"/>
                    </a:cxn>
                    <a:cxn ang="0">
                      <a:pos x="128" y="129"/>
                    </a:cxn>
                    <a:cxn ang="0">
                      <a:pos x="138" y="117"/>
                    </a:cxn>
                    <a:cxn ang="0">
                      <a:pos x="145" y="104"/>
                    </a:cxn>
                    <a:cxn ang="0">
                      <a:pos x="149" y="91"/>
                    </a:cxn>
                    <a:cxn ang="0">
                      <a:pos x="150" y="75"/>
                    </a:cxn>
                    <a:cxn ang="0">
                      <a:pos x="149" y="60"/>
                    </a:cxn>
                    <a:cxn ang="0">
                      <a:pos x="145" y="45"/>
                    </a:cxn>
                    <a:cxn ang="0">
                      <a:pos x="138" y="33"/>
                    </a:cxn>
                    <a:cxn ang="0">
                      <a:pos x="128" y="22"/>
                    </a:cxn>
                    <a:cxn ang="0">
                      <a:pos x="117" y="12"/>
                    </a:cxn>
                    <a:cxn ang="0">
                      <a:pos x="105" y="5"/>
                    </a:cxn>
                    <a:cxn ang="0">
                      <a:pos x="90" y="1"/>
                    </a:cxn>
                    <a:cxn ang="0">
                      <a:pos x="75" y="0"/>
                    </a:cxn>
                    <a:cxn ang="0">
                      <a:pos x="59" y="1"/>
                    </a:cxn>
                    <a:cxn ang="0">
                      <a:pos x="46" y="5"/>
                    </a:cxn>
                    <a:cxn ang="0">
                      <a:pos x="34" y="12"/>
                    </a:cxn>
                    <a:cxn ang="0">
                      <a:pos x="23" y="22"/>
                    </a:cxn>
                    <a:cxn ang="0">
                      <a:pos x="13" y="33"/>
                    </a:cxn>
                    <a:cxn ang="0">
                      <a:pos x="6" y="45"/>
                    </a:cxn>
                    <a:cxn ang="0">
                      <a:pos x="1" y="60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150" h="151">
                      <a:moveTo>
                        <a:pt x="0" y="75"/>
                      </a:moveTo>
                      <a:lnTo>
                        <a:pt x="1" y="91"/>
                      </a:lnTo>
                      <a:lnTo>
                        <a:pt x="6" y="104"/>
                      </a:lnTo>
                      <a:lnTo>
                        <a:pt x="13" y="117"/>
                      </a:lnTo>
                      <a:lnTo>
                        <a:pt x="23" y="129"/>
                      </a:lnTo>
                      <a:lnTo>
                        <a:pt x="34" y="137"/>
                      </a:lnTo>
                      <a:lnTo>
                        <a:pt x="46" y="145"/>
                      </a:lnTo>
                      <a:lnTo>
                        <a:pt x="59" y="150"/>
                      </a:lnTo>
                      <a:lnTo>
                        <a:pt x="75" y="151"/>
                      </a:lnTo>
                      <a:lnTo>
                        <a:pt x="90" y="150"/>
                      </a:lnTo>
                      <a:lnTo>
                        <a:pt x="105" y="145"/>
                      </a:lnTo>
                      <a:lnTo>
                        <a:pt x="117" y="137"/>
                      </a:lnTo>
                      <a:lnTo>
                        <a:pt x="128" y="129"/>
                      </a:lnTo>
                      <a:lnTo>
                        <a:pt x="138" y="117"/>
                      </a:lnTo>
                      <a:lnTo>
                        <a:pt x="145" y="104"/>
                      </a:lnTo>
                      <a:lnTo>
                        <a:pt x="149" y="91"/>
                      </a:lnTo>
                      <a:lnTo>
                        <a:pt x="150" y="75"/>
                      </a:lnTo>
                      <a:lnTo>
                        <a:pt x="149" y="60"/>
                      </a:lnTo>
                      <a:lnTo>
                        <a:pt x="145" y="45"/>
                      </a:lnTo>
                      <a:lnTo>
                        <a:pt x="138" y="33"/>
                      </a:lnTo>
                      <a:lnTo>
                        <a:pt x="128" y="22"/>
                      </a:lnTo>
                      <a:lnTo>
                        <a:pt x="117" y="12"/>
                      </a:lnTo>
                      <a:lnTo>
                        <a:pt x="105" y="5"/>
                      </a:lnTo>
                      <a:lnTo>
                        <a:pt x="90" y="1"/>
                      </a:lnTo>
                      <a:lnTo>
                        <a:pt x="75" y="0"/>
                      </a:lnTo>
                      <a:lnTo>
                        <a:pt x="59" y="1"/>
                      </a:lnTo>
                      <a:lnTo>
                        <a:pt x="46" y="5"/>
                      </a:lnTo>
                      <a:lnTo>
                        <a:pt x="34" y="12"/>
                      </a:lnTo>
                      <a:lnTo>
                        <a:pt x="23" y="22"/>
                      </a:lnTo>
                      <a:lnTo>
                        <a:pt x="13" y="33"/>
                      </a:lnTo>
                      <a:lnTo>
                        <a:pt x="6" y="45"/>
                      </a:lnTo>
                      <a:lnTo>
                        <a:pt x="1" y="60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79" name="Freeform 25"/>
                <p:cNvSpPr>
                  <a:spLocks/>
                </p:cNvSpPr>
                <p:nvPr/>
              </p:nvSpPr>
              <p:spPr bwMode="auto">
                <a:xfrm flipH="1">
                  <a:off x="3043227" y="3208334"/>
                  <a:ext cx="152400" cy="152400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" y="38"/>
                    </a:cxn>
                    <a:cxn ang="0">
                      <a:pos x="3" y="29"/>
                    </a:cxn>
                    <a:cxn ang="0">
                      <a:pos x="9" y="21"/>
                    </a:cxn>
                    <a:cxn ang="0">
                      <a:pos x="15" y="14"/>
                    </a:cxn>
                    <a:cxn ang="0">
                      <a:pos x="21" y="8"/>
                    </a:cxn>
                    <a:cxn ang="0">
                      <a:pos x="30" y="4"/>
                    </a:cxn>
                    <a:cxn ang="0">
                      <a:pos x="39" y="1"/>
                    </a:cxn>
                    <a:cxn ang="0">
                      <a:pos x="48" y="0"/>
                    </a:cxn>
                    <a:cxn ang="0">
                      <a:pos x="58" y="1"/>
                    </a:cxn>
                    <a:cxn ang="0">
                      <a:pos x="67" y="4"/>
                    </a:cxn>
                    <a:cxn ang="0">
                      <a:pos x="75" y="8"/>
                    </a:cxn>
                    <a:cxn ang="0">
                      <a:pos x="82" y="14"/>
                    </a:cxn>
                    <a:cxn ang="0">
                      <a:pos x="88" y="21"/>
                    </a:cxn>
                    <a:cxn ang="0">
                      <a:pos x="92" y="29"/>
                    </a:cxn>
                    <a:cxn ang="0">
                      <a:pos x="95" y="38"/>
                    </a:cxn>
                    <a:cxn ang="0">
                      <a:pos x="96" y="48"/>
                    </a:cxn>
                    <a:cxn ang="0">
                      <a:pos x="95" y="57"/>
                    </a:cxn>
                    <a:cxn ang="0">
                      <a:pos x="92" y="66"/>
                    </a:cxn>
                    <a:cxn ang="0">
                      <a:pos x="88" y="75"/>
                    </a:cxn>
                    <a:cxn ang="0">
                      <a:pos x="82" y="82"/>
                    </a:cxn>
                    <a:cxn ang="0">
                      <a:pos x="75" y="87"/>
                    </a:cxn>
                    <a:cxn ang="0">
                      <a:pos x="67" y="93"/>
                    </a:cxn>
                    <a:cxn ang="0">
                      <a:pos x="58" y="95"/>
                    </a:cxn>
                    <a:cxn ang="0">
                      <a:pos x="48" y="96"/>
                    </a:cxn>
                    <a:cxn ang="0">
                      <a:pos x="39" y="95"/>
                    </a:cxn>
                    <a:cxn ang="0">
                      <a:pos x="30" y="93"/>
                    </a:cxn>
                    <a:cxn ang="0">
                      <a:pos x="21" y="87"/>
                    </a:cxn>
                    <a:cxn ang="0">
                      <a:pos x="15" y="82"/>
                    </a:cxn>
                    <a:cxn ang="0">
                      <a:pos x="9" y="75"/>
                    </a:cxn>
                    <a:cxn ang="0">
                      <a:pos x="3" y="66"/>
                    </a:cxn>
                    <a:cxn ang="0">
                      <a:pos x="1" y="57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96">
                      <a:moveTo>
                        <a:pt x="0" y="48"/>
                      </a:moveTo>
                      <a:lnTo>
                        <a:pt x="1" y="38"/>
                      </a:lnTo>
                      <a:lnTo>
                        <a:pt x="3" y="29"/>
                      </a:lnTo>
                      <a:lnTo>
                        <a:pt x="9" y="21"/>
                      </a:lnTo>
                      <a:lnTo>
                        <a:pt x="15" y="14"/>
                      </a:lnTo>
                      <a:lnTo>
                        <a:pt x="21" y="8"/>
                      </a:lnTo>
                      <a:lnTo>
                        <a:pt x="30" y="4"/>
                      </a:lnTo>
                      <a:lnTo>
                        <a:pt x="39" y="1"/>
                      </a:lnTo>
                      <a:lnTo>
                        <a:pt x="48" y="0"/>
                      </a:lnTo>
                      <a:lnTo>
                        <a:pt x="58" y="1"/>
                      </a:lnTo>
                      <a:lnTo>
                        <a:pt x="67" y="4"/>
                      </a:lnTo>
                      <a:lnTo>
                        <a:pt x="75" y="8"/>
                      </a:lnTo>
                      <a:lnTo>
                        <a:pt x="82" y="14"/>
                      </a:lnTo>
                      <a:lnTo>
                        <a:pt x="88" y="21"/>
                      </a:lnTo>
                      <a:lnTo>
                        <a:pt x="92" y="29"/>
                      </a:lnTo>
                      <a:lnTo>
                        <a:pt x="95" y="38"/>
                      </a:lnTo>
                      <a:lnTo>
                        <a:pt x="96" y="48"/>
                      </a:lnTo>
                      <a:lnTo>
                        <a:pt x="95" y="57"/>
                      </a:lnTo>
                      <a:lnTo>
                        <a:pt x="92" y="66"/>
                      </a:lnTo>
                      <a:lnTo>
                        <a:pt x="88" y="75"/>
                      </a:lnTo>
                      <a:lnTo>
                        <a:pt x="82" y="82"/>
                      </a:lnTo>
                      <a:lnTo>
                        <a:pt x="75" y="87"/>
                      </a:lnTo>
                      <a:lnTo>
                        <a:pt x="67" y="93"/>
                      </a:lnTo>
                      <a:lnTo>
                        <a:pt x="58" y="95"/>
                      </a:lnTo>
                      <a:lnTo>
                        <a:pt x="48" y="96"/>
                      </a:lnTo>
                      <a:lnTo>
                        <a:pt x="39" y="95"/>
                      </a:lnTo>
                      <a:lnTo>
                        <a:pt x="30" y="93"/>
                      </a:lnTo>
                      <a:lnTo>
                        <a:pt x="21" y="87"/>
                      </a:lnTo>
                      <a:lnTo>
                        <a:pt x="15" y="82"/>
                      </a:lnTo>
                      <a:lnTo>
                        <a:pt x="9" y="75"/>
                      </a:lnTo>
                      <a:lnTo>
                        <a:pt x="3" y="66"/>
                      </a:lnTo>
                      <a:lnTo>
                        <a:pt x="1" y="57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77" name="Rettangolo 76"/>
              <p:cNvSpPr/>
              <p:nvPr/>
            </p:nvSpPr>
            <p:spPr>
              <a:xfrm>
                <a:off x="2714612" y="3165471"/>
                <a:ext cx="1928826" cy="4571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82" name="Gruppo 81"/>
            <p:cNvGrpSpPr/>
            <p:nvPr/>
          </p:nvGrpSpPr>
          <p:grpSpPr>
            <a:xfrm>
              <a:off x="-5095929" y="4089410"/>
              <a:ext cx="1044854" cy="514996"/>
              <a:chOff x="4427153" y="4196516"/>
              <a:chExt cx="905530" cy="446325"/>
            </a:xfrm>
          </p:grpSpPr>
          <p:pic>
            <p:nvPicPr>
              <p:cNvPr id="83" name="Picture 35" descr="C:\Users\max\AppData\Local\Microsoft\Windows\Temporary Internet Files\Content.IE5\9HMZFA0G\MPj04096620000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5877" t="49401" r="24089" b="26154"/>
              <a:stretch>
                <a:fillRect/>
              </a:stretch>
            </p:blipFill>
            <p:spPr bwMode="auto">
              <a:xfrm>
                <a:off x="4427153" y="4196519"/>
                <a:ext cx="905529" cy="446322"/>
              </a:xfrm>
              <a:prstGeom prst="rect">
                <a:avLst/>
              </a:prstGeom>
              <a:noFill/>
            </p:spPr>
          </p:pic>
          <p:sp>
            <p:nvSpPr>
              <p:cNvPr id="84" name="CasellaDiTesto 83"/>
              <p:cNvSpPr txBox="1"/>
              <p:nvPr/>
            </p:nvSpPr>
            <p:spPr>
              <a:xfrm>
                <a:off x="4427154" y="4196516"/>
                <a:ext cx="905529" cy="443427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noAutofit/>
              </a:bodyPr>
              <a:lstStyle/>
              <a:p>
                <a:pPr algn="ctr"/>
                <a:r>
                  <a:rPr lang="it-IT" sz="2400" b="1" smtClean="0">
                    <a:latin typeface="+mj-lt"/>
                  </a:rPr>
                  <a:t>data</a:t>
                </a:r>
                <a:endParaRPr lang="it-IT" sz="1600" b="1">
                  <a:latin typeface="+mj-lt"/>
                </a:endParaRPr>
              </a:p>
            </p:txBody>
          </p:sp>
        </p:grpSp>
      </p:grpSp>
      <p:grpSp>
        <p:nvGrpSpPr>
          <p:cNvPr id="86" name="Gruppo 85"/>
          <p:cNvGrpSpPr/>
          <p:nvPr/>
        </p:nvGrpSpPr>
        <p:grpSpPr>
          <a:xfrm>
            <a:off x="3428995" y="2191954"/>
            <a:ext cx="1097807" cy="714380"/>
            <a:chOff x="1310064" y="1992923"/>
            <a:chExt cx="2206859" cy="1436077"/>
          </a:xfrm>
        </p:grpSpPr>
        <p:pic>
          <p:nvPicPr>
            <p:cNvPr id="1059" name="Picture 35" descr="C:\Users\max\AppData\Local\Microsoft\Windows\Temporary Internet Files\Content.IE5\9HMZFA0G\MPj04096620000[1].jpg"/>
            <p:cNvPicPr>
              <a:picLocks noChangeAspect="1" noChangeArrowheads="1"/>
            </p:cNvPicPr>
            <p:nvPr/>
          </p:nvPicPr>
          <p:blipFill>
            <a:blip r:embed="rId4" cstate="print"/>
            <a:srcRect l="33150" t="29060" r="34385" b="50000"/>
            <a:stretch>
              <a:fillRect/>
            </a:stretch>
          </p:blipFill>
          <p:spPr bwMode="auto">
            <a:xfrm>
              <a:off x="1310064" y="1992923"/>
              <a:ext cx="2206859" cy="1436077"/>
            </a:xfrm>
            <a:prstGeom prst="rect">
              <a:avLst/>
            </a:prstGeom>
            <a:noFill/>
          </p:spPr>
        </p:pic>
        <p:sp>
          <p:nvSpPr>
            <p:cNvPr id="85" name="CasellaDiTesto 84"/>
            <p:cNvSpPr txBox="1"/>
            <p:nvPr/>
          </p:nvSpPr>
          <p:spPr>
            <a:xfrm>
              <a:off x="1310064" y="1992923"/>
              <a:ext cx="2190365" cy="1436077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it-IT" sz="2800" b="1" smtClean="0">
                  <a:latin typeface="+mj-lt"/>
                </a:rPr>
                <a:t>info</a:t>
              </a:r>
              <a:endParaRPr lang="it-IT" sz="2000" b="1">
                <a:latin typeface="+mj-lt"/>
              </a:endParaRPr>
            </a:p>
          </p:txBody>
        </p:sp>
      </p:grpSp>
      <p:sp>
        <p:nvSpPr>
          <p:cNvPr id="39" name="Rettangolo 38"/>
          <p:cNvSpPr/>
          <p:nvPr/>
        </p:nvSpPr>
        <p:spPr>
          <a:xfrm>
            <a:off x="8101066" y="2906335"/>
            <a:ext cx="1042934" cy="2214164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 flipH="1">
            <a:off x="0" y="3620299"/>
            <a:ext cx="1042934" cy="150019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CasellaDiTesto 89"/>
          <p:cNvSpPr txBox="1"/>
          <p:nvPr/>
        </p:nvSpPr>
        <p:spPr>
          <a:xfrm>
            <a:off x="1700248" y="2645680"/>
            <a:ext cx="5743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smtClean="0">
                <a:solidFill>
                  <a:schemeClr val="bg1"/>
                </a:solidFill>
                <a:latin typeface="+mj-lt"/>
              </a:rPr>
              <a:t>Embedding covert channels into TCP/IP </a:t>
            </a:r>
            <a:r>
              <a:rPr lang="it-IT" sz="280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[Rowland97,Murdoch05]</a:t>
            </a:r>
            <a:endParaRPr lang="it-IT" sz="28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1" name="Rettangolo 90"/>
          <p:cNvSpPr/>
          <p:nvPr/>
        </p:nvSpPr>
        <p:spPr>
          <a:xfrm>
            <a:off x="2395714" y="5630309"/>
            <a:ext cx="4614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kern="0" smtClean="0">
                <a:solidFill>
                  <a:srgbClr val="FFFFFF"/>
                </a:solidFill>
                <a:latin typeface="Verdana"/>
              </a:rPr>
              <a:t>to measure the OWD</a:t>
            </a:r>
            <a:endParaRPr lang="it-IT"/>
          </a:p>
        </p:txBody>
      </p:sp>
      <p:sp>
        <p:nvSpPr>
          <p:cNvPr id="58" name="Ovale 57"/>
          <p:cNvSpPr/>
          <p:nvPr/>
        </p:nvSpPr>
        <p:spPr>
          <a:xfrm>
            <a:off x="3571868" y="3500438"/>
            <a:ext cx="954934" cy="12287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83142 -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3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"/>
                            </p:stCondLst>
                            <p:childTnLst>
                              <p:par>
                                <p:cTn id="25" presetID="42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5.55556E-7 0.2157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142 -2.59259E-6 L 1.65833 -2.59259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21574 L 0.83663 0.21574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91 2.59259E-6 L 3.88889E-6 2.59259E-6 " pathEditMode="relative" rAng="0" ptsTypes="AA">
                                      <p:cBhvr>
                                        <p:cTn id="48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  <p:bldP spid="90" grpId="0"/>
      <p:bldP spid="91" grpId="0"/>
      <p:bldP spid="91" grpId="1"/>
      <p:bldP spid="58" grpId="0" animBg="1"/>
      <p:bldP spid="5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ttangolo 536"/>
          <p:cNvSpPr/>
          <p:nvPr/>
        </p:nvSpPr>
        <p:spPr>
          <a:xfrm>
            <a:off x="0" y="285727"/>
            <a:ext cx="571472" cy="10715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89" name="Connettore 1 388"/>
          <p:cNvCxnSpPr/>
          <p:nvPr/>
        </p:nvCxnSpPr>
        <p:spPr>
          <a:xfrm flipV="1">
            <a:off x="1214414" y="4286257"/>
            <a:ext cx="2500330" cy="142876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Connettore 1 400"/>
          <p:cNvCxnSpPr/>
          <p:nvPr/>
        </p:nvCxnSpPr>
        <p:spPr>
          <a:xfrm>
            <a:off x="1414190" y="2599601"/>
            <a:ext cx="1943364" cy="9008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Connettore 1 398"/>
          <p:cNvCxnSpPr/>
          <p:nvPr/>
        </p:nvCxnSpPr>
        <p:spPr>
          <a:xfrm rot="16200000" flipV="1">
            <a:off x="2714615" y="1214424"/>
            <a:ext cx="1857388" cy="10001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Connettore 1 394"/>
          <p:cNvCxnSpPr/>
          <p:nvPr/>
        </p:nvCxnSpPr>
        <p:spPr>
          <a:xfrm>
            <a:off x="5643570" y="4246046"/>
            <a:ext cx="2287534" cy="154040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Connettore 1 396"/>
          <p:cNvCxnSpPr/>
          <p:nvPr/>
        </p:nvCxnSpPr>
        <p:spPr>
          <a:xfrm rot="5400000" flipH="1" flipV="1">
            <a:off x="5929323" y="1071546"/>
            <a:ext cx="1689635" cy="168963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Rettangolo 402"/>
          <p:cNvSpPr/>
          <p:nvPr/>
        </p:nvSpPr>
        <p:spPr>
          <a:xfrm>
            <a:off x="8572528" y="285727"/>
            <a:ext cx="571472" cy="10715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85"/>
          <p:cNvGrpSpPr/>
          <p:nvPr/>
        </p:nvGrpSpPr>
        <p:grpSpPr>
          <a:xfrm>
            <a:off x="142844" y="5286385"/>
            <a:ext cx="2032492" cy="1376335"/>
            <a:chOff x="142844" y="5286388"/>
            <a:chExt cx="2032492" cy="1376336"/>
          </a:xfrm>
        </p:grpSpPr>
        <p:grpSp>
          <p:nvGrpSpPr>
            <p:cNvPr id="3" name="Gruppo 43"/>
            <p:cNvGrpSpPr/>
            <p:nvPr/>
          </p:nvGrpSpPr>
          <p:grpSpPr>
            <a:xfrm>
              <a:off x="142844" y="5286388"/>
              <a:ext cx="2032492" cy="1376336"/>
              <a:chOff x="923933" y="960437"/>
              <a:chExt cx="7307338" cy="4948241"/>
            </a:xfrm>
          </p:grpSpPr>
          <p:sp>
            <p:nvSpPr>
              <p:cNvPr id="45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33" y="960437"/>
                <a:ext cx="7294640" cy="4935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46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35" y="1087438"/>
                <a:ext cx="7180336" cy="482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936631" y="973135"/>
                <a:ext cx="7142237" cy="4783142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" name="Freeform 10"/>
              <p:cNvSpPr>
                <a:spLocks noEditPoints="1"/>
              </p:cNvSpPr>
              <p:nvPr/>
            </p:nvSpPr>
            <p:spPr bwMode="auto">
              <a:xfrm>
                <a:off x="936631" y="973135"/>
                <a:ext cx="7142237" cy="4795840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" name="Freeform 11"/>
              <p:cNvSpPr>
                <a:spLocks/>
              </p:cNvSpPr>
              <p:nvPr/>
            </p:nvSpPr>
            <p:spPr bwMode="auto">
              <a:xfrm>
                <a:off x="1292235" y="3776665"/>
                <a:ext cx="419103" cy="1016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" name="Freeform 12"/>
              <p:cNvSpPr>
                <a:spLocks/>
              </p:cNvSpPr>
              <p:nvPr/>
            </p:nvSpPr>
            <p:spPr bwMode="auto">
              <a:xfrm>
                <a:off x="1901844" y="4830764"/>
                <a:ext cx="177804" cy="5080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" name="Freeform 13"/>
              <p:cNvSpPr>
                <a:spLocks/>
              </p:cNvSpPr>
              <p:nvPr/>
            </p:nvSpPr>
            <p:spPr bwMode="auto">
              <a:xfrm>
                <a:off x="3541746" y="5108578"/>
                <a:ext cx="127003" cy="2031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5651557" y="4818065"/>
                <a:ext cx="50801" cy="215901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" name="Freeform 15"/>
              <p:cNvSpPr>
                <a:spLocks/>
              </p:cNvSpPr>
              <p:nvPr/>
            </p:nvSpPr>
            <p:spPr bwMode="auto">
              <a:xfrm>
                <a:off x="6578666" y="3509963"/>
                <a:ext cx="547695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4" name="Freeform 16"/>
              <p:cNvSpPr>
                <a:spLocks/>
              </p:cNvSpPr>
              <p:nvPr/>
            </p:nvSpPr>
            <p:spPr bwMode="auto">
              <a:xfrm>
                <a:off x="7596265" y="2673350"/>
                <a:ext cx="254002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5" name="Freeform 17"/>
              <p:cNvSpPr>
                <a:spLocks/>
              </p:cNvSpPr>
              <p:nvPr/>
            </p:nvSpPr>
            <p:spPr bwMode="auto">
              <a:xfrm>
                <a:off x="7266061" y="1570036"/>
                <a:ext cx="25401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6" name="Freeform 18"/>
              <p:cNvSpPr>
                <a:spLocks/>
              </p:cNvSpPr>
              <p:nvPr/>
            </p:nvSpPr>
            <p:spPr bwMode="auto">
              <a:xfrm>
                <a:off x="5740455" y="1227138"/>
                <a:ext cx="127003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7" name="Freeform 19"/>
              <p:cNvSpPr>
                <a:spLocks/>
              </p:cNvSpPr>
              <p:nvPr/>
            </p:nvSpPr>
            <p:spPr bwMode="auto">
              <a:xfrm>
                <a:off x="4584744" y="1341437"/>
                <a:ext cx="76202" cy="15240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>
                <a:off x="3249645" y="1544636"/>
                <a:ext cx="215902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9" name="Freeform 21"/>
              <p:cNvSpPr>
                <a:spLocks/>
              </p:cNvSpPr>
              <p:nvPr/>
            </p:nvSpPr>
            <p:spPr bwMode="auto">
              <a:xfrm>
                <a:off x="1571626" y="2559051"/>
                <a:ext cx="50801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33" name="CasellaDiTesto 132"/>
            <p:cNvSpPr txBox="1"/>
            <p:nvPr/>
          </p:nvSpPr>
          <p:spPr>
            <a:xfrm>
              <a:off x="285720" y="5721511"/>
              <a:ext cx="142876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smtClean="0">
                  <a:latin typeface="+mj-lt"/>
                </a:rPr>
                <a:t>customer site 5</a:t>
              </a:r>
              <a:endParaRPr lang="it-IT" sz="2000">
                <a:latin typeface="+mj-lt"/>
              </a:endParaRPr>
            </a:p>
          </p:txBody>
        </p:sp>
      </p:grpSp>
      <p:grpSp>
        <p:nvGrpSpPr>
          <p:cNvPr id="6" name="Gruppo 484"/>
          <p:cNvGrpSpPr/>
          <p:nvPr/>
        </p:nvGrpSpPr>
        <p:grpSpPr>
          <a:xfrm>
            <a:off x="39178" y="1572891"/>
            <a:ext cx="2032492" cy="1376336"/>
            <a:chOff x="39178" y="1338284"/>
            <a:chExt cx="2032492" cy="1376336"/>
          </a:xfrm>
        </p:grpSpPr>
        <p:grpSp>
          <p:nvGrpSpPr>
            <p:cNvPr id="7" name="Gruppo 404"/>
            <p:cNvGrpSpPr/>
            <p:nvPr/>
          </p:nvGrpSpPr>
          <p:grpSpPr>
            <a:xfrm>
              <a:off x="39178" y="1338284"/>
              <a:ext cx="2032492" cy="1376336"/>
              <a:chOff x="923933" y="960437"/>
              <a:chExt cx="7307338" cy="4948241"/>
            </a:xfrm>
          </p:grpSpPr>
          <p:sp>
            <p:nvSpPr>
              <p:cNvPr id="406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33" y="960437"/>
                <a:ext cx="7294640" cy="4935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407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35" y="1087438"/>
                <a:ext cx="7180336" cy="482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8" name="Freeform 9"/>
              <p:cNvSpPr>
                <a:spLocks/>
              </p:cNvSpPr>
              <p:nvPr/>
            </p:nvSpPr>
            <p:spPr bwMode="auto">
              <a:xfrm>
                <a:off x="936631" y="973135"/>
                <a:ext cx="7142237" cy="4783142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9" name="Freeform 10"/>
              <p:cNvSpPr>
                <a:spLocks noEditPoints="1"/>
              </p:cNvSpPr>
              <p:nvPr/>
            </p:nvSpPr>
            <p:spPr bwMode="auto">
              <a:xfrm>
                <a:off x="936631" y="973135"/>
                <a:ext cx="7142237" cy="4795840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0" name="Freeform 11"/>
              <p:cNvSpPr>
                <a:spLocks/>
              </p:cNvSpPr>
              <p:nvPr/>
            </p:nvSpPr>
            <p:spPr bwMode="auto">
              <a:xfrm>
                <a:off x="1292235" y="3776665"/>
                <a:ext cx="419103" cy="1016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1" name="Freeform 12"/>
              <p:cNvSpPr>
                <a:spLocks/>
              </p:cNvSpPr>
              <p:nvPr/>
            </p:nvSpPr>
            <p:spPr bwMode="auto">
              <a:xfrm>
                <a:off x="1901844" y="4830764"/>
                <a:ext cx="177804" cy="5080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2" name="Freeform 13"/>
              <p:cNvSpPr>
                <a:spLocks/>
              </p:cNvSpPr>
              <p:nvPr/>
            </p:nvSpPr>
            <p:spPr bwMode="auto">
              <a:xfrm>
                <a:off x="3541746" y="5108578"/>
                <a:ext cx="127003" cy="2031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3" name="Freeform 14"/>
              <p:cNvSpPr>
                <a:spLocks/>
              </p:cNvSpPr>
              <p:nvPr/>
            </p:nvSpPr>
            <p:spPr bwMode="auto">
              <a:xfrm>
                <a:off x="5651557" y="4818065"/>
                <a:ext cx="50801" cy="215901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4" name="Freeform 15"/>
              <p:cNvSpPr>
                <a:spLocks/>
              </p:cNvSpPr>
              <p:nvPr/>
            </p:nvSpPr>
            <p:spPr bwMode="auto">
              <a:xfrm>
                <a:off x="6578666" y="3509963"/>
                <a:ext cx="547695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5" name="Freeform 16"/>
              <p:cNvSpPr>
                <a:spLocks/>
              </p:cNvSpPr>
              <p:nvPr/>
            </p:nvSpPr>
            <p:spPr bwMode="auto">
              <a:xfrm>
                <a:off x="7596265" y="2673350"/>
                <a:ext cx="254002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6" name="Freeform 17"/>
              <p:cNvSpPr>
                <a:spLocks/>
              </p:cNvSpPr>
              <p:nvPr/>
            </p:nvSpPr>
            <p:spPr bwMode="auto">
              <a:xfrm>
                <a:off x="7266061" y="1570036"/>
                <a:ext cx="25401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7" name="Freeform 18"/>
              <p:cNvSpPr>
                <a:spLocks/>
              </p:cNvSpPr>
              <p:nvPr/>
            </p:nvSpPr>
            <p:spPr bwMode="auto">
              <a:xfrm>
                <a:off x="5740455" y="1227138"/>
                <a:ext cx="127003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8" name="Freeform 19"/>
              <p:cNvSpPr>
                <a:spLocks/>
              </p:cNvSpPr>
              <p:nvPr/>
            </p:nvSpPr>
            <p:spPr bwMode="auto">
              <a:xfrm>
                <a:off x="4584744" y="1341437"/>
                <a:ext cx="76202" cy="15240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9" name="Freeform 20"/>
              <p:cNvSpPr>
                <a:spLocks/>
              </p:cNvSpPr>
              <p:nvPr/>
            </p:nvSpPr>
            <p:spPr bwMode="auto">
              <a:xfrm>
                <a:off x="3249645" y="1544636"/>
                <a:ext cx="215902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0" name="Freeform 21"/>
              <p:cNvSpPr>
                <a:spLocks/>
              </p:cNvSpPr>
              <p:nvPr/>
            </p:nvSpPr>
            <p:spPr bwMode="auto">
              <a:xfrm>
                <a:off x="1571626" y="2559051"/>
                <a:ext cx="50801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73" name="CasellaDiTesto 172"/>
            <p:cNvSpPr txBox="1"/>
            <p:nvPr/>
          </p:nvSpPr>
          <p:spPr>
            <a:xfrm>
              <a:off x="214282" y="1571612"/>
              <a:ext cx="142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smtClean="0">
                  <a:latin typeface="+mj-lt"/>
                </a:rPr>
                <a:t>customer site 1</a:t>
              </a:r>
              <a:endParaRPr lang="it-IT" sz="2000">
                <a:latin typeface="+mj-lt"/>
              </a:endParaRPr>
            </a:p>
          </p:txBody>
        </p:sp>
      </p:grpSp>
      <p:grpSp>
        <p:nvGrpSpPr>
          <p:cNvPr id="8" name="Gruppo 483"/>
          <p:cNvGrpSpPr/>
          <p:nvPr/>
        </p:nvGrpSpPr>
        <p:grpSpPr>
          <a:xfrm>
            <a:off x="1610814" y="1"/>
            <a:ext cx="2032492" cy="1376336"/>
            <a:chOff x="1610814" y="0"/>
            <a:chExt cx="2032492" cy="1376336"/>
          </a:xfrm>
        </p:grpSpPr>
        <p:grpSp>
          <p:nvGrpSpPr>
            <p:cNvPr id="9" name="Gruppo 420"/>
            <p:cNvGrpSpPr/>
            <p:nvPr/>
          </p:nvGrpSpPr>
          <p:grpSpPr>
            <a:xfrm>
              <a:off x="1610814" y="0"/>
              <a:ext cx="2032492" cy="1376336"/>
              <a:chOff x="923933" y="960437"/>
              <a:chExt cx="7307338" cy="4948241"/>
            </a:xfrm>
          </p:grpSpPr>
          <p:sp>
            <p:nvSpPr>
              <p:cNvPr id="422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33" y="960437"/>
                <a:ext cx="7294640" cy="4935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423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35" y="1087438"/>
                <a:ext cx="7180336" cy="482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4" name="Freeform 9"/>
              <p:cNvSpPr>
                <a:spLocks/>
              </p:cNvSpPr>
              <p:nvPr/>
            </p:nvSpPr>
            <p:spPr bwMode="auto">
              <a:xfrm>
                <a:off x="936631" y="973135"/>
                <a:ext cx="7142237" cy="4783142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5" name="Freeform 10"/>
              <p:cNvSpPr>
                <a:spLocks noEditPoints="1"/>
              </p:cNvSpPr>
              <p:nvPr/>
            </p:nvSpPr>
            <p:spPr bwMode="auto">
              <a:xfrm>
                <a:off x="936631" y="973135"/>
                <a:ext cx="7142237" cy="4795840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6" name="Freeform 11"/>
              <p:cNvSpPr>
                <a:spLocks/>
              </p:cNvSpPr>
              <p:nvPr/>
            </p:nvSpPr>
            <p:spPr bwMode="auto">
              <a:xfrm>
                <a:off x="1292235" y="3776665"/>
                <a:ext cx="419103" cy="1016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7" name="Freeform 12"/>
              <p:cNvSpPr>
                <a:spLocks/>
              </p:cNvSpPr>
              <p:nvPr/>
            </p:nvSpPr>
            <p:spPr bwMode="auto">
              <a:xfrm>
                <a:off x="1901844" y="4830764"/>
                <a:ext cx="177804" cy="5080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8" name="Freeform 13"/>
              <p:cNvSpPr>
                <a:spLocks/>
              </p:cNvSpPr>
              <p:nvPr/>
            </p:nvSpPr>
            <p:spPr bwMode="auto">
              <a:xfrm>
                <a:off x="3541746" y="5108578"/>
                <a:ext cx="127003" cy="2031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9" name="Freeform 14"/>
              <p:cNvSpPr>
                <a:spLocks/>
              </p:cNvSpPr>
              <p:nvPr/>
            </p:nvSpPr>
            <p:spPr bwMode="auto">
              <a:xfrm>
                <a:off x="5651557" y="4818065"/>
                <a:ext cx="50801" cy="215901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0" name="Freeform 15"/>
              <p:cNvSpPr>
                <a:spLocks/>
              </p:cNvSpPr>
              <p:nvPr/>
            </p:nvSpPr>
            <p:spPr bwMode="auto">
              <a:xfrm>
                <a:off x="6578666" y="3509963"/>
                <a:ext cx="547695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1" name="Freeform 16"/>
              <p:cNvSpPr>
                <a:spLocks/>
              </p:cNvSpPr>
              <p:nvPr/>
            </p:nvSpPr>
            <p:spPr bwMode="auto">
              <a:xfrm>
                <a:off x="7596265" y="2673350"/>
                <a:ext cx="254002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2" name="Freeform 17"/>
              <p:cNvSpPr>
                <a:spLocks/>
              </p:cNvSpPr>
              <p:nvPr/>
            </p:nvSpPr>
            <p:spPr bwMode="auto">
              <a:xfrm>
                <a:off x="7266061" y="1570036"/>
                <a:ext cx="25401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3" name="Freeform 18"/>
              <p:cNvSpPr>
                <a:spLocks/>
              </p:cNvSpPr>
              <p:nvPr/>
            </p:nvSpPr>
            <p:spPr bwMode="auto">
              <a:xfrm>
                <a:off x="5740455" y="1227138"/>
                <a:ext cx="127003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4" name="Freeform 19"/>
              <p:cNvSpPr>
                <a:spLocks/>
              </p:cNvSpPr>
              <p:nvPr/>
            </p:nvSpPr>
            <p:spPr bwMode="auto">
              <a:xfrm>
                <a:off x="4584744" y="1341437"/>
                <a:ext cx="76202" cy="15240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5" name="Freeform 20"/>
              <p:cNvSpPr>
                <a:spLocks/>
              </p:cNvSpPr>
              <p:nvPr/>
            </p:nvSpPr>
            <p:spPr bwMode="auto">
              <a:xfrm>
                <a:off x="3249645" y="1544636"/>
                <a:ext cx="215902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6" name="Freeform 21"/>
              <p:cNvSpPr>
                <a:spLocks/>
              </p:cNvSpPr>
              <p:nvPr/>
            </p:nvSpPr>
            <p:spPr bwMode="auto">
              <a:xfrm>
                <a:off x="1571626" y="2559051"/>
                <a:ext cx="50801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213" name="CasellaDiTesto 212"/>
            <p:cNvSpPr txBox="1"/>
            <p:nvPr/>
          </p:nvSpPr>
          <p:spPr>
            <a:xfrm>
              <a:off x="1928762" y="220808"/>
              <a:ext cx="142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smtClean="0">
                  <a:latin typeface="+mj-lt"/>
                </a:rPr>
                <a:t>customer site 2</a:t>
              </a:r>
              <a:endParaRPr lang="it-IT" sz="2000">
                <a:latin typeface="+mj-lt"/>
              </a:endParaRPr>
            </a:p>
          </p:txBody>
        </p:sp>
      </p:grpSp>
      <p:grpSp>
        <p:nvGrpSpPr>
          <p:cNvPr id="10" name="Gruppo 482"/>
          <p:cNvGrpSpPr/>
          <p:nvPr/>
        </p:nvGrpSpPr>
        <p:grpSpPr>
          <a:xfrm>
            <a:off x="7000892" y="251568"/>
            <a:ext cx="2032492" cy="1376336"/>
            <a:chOff x="7000892" y="251566"/>
            <a:chExt cx="2032492" cy="1376336"/>
          </a:xfrm>
        </p:grpSpPr>
        <p:grpSp>
          <p:nvGrpSpPr>
            <p:cNvPr id="11" name="Gruppo 436"/>
            <p:cNvGrpSpPr/>
            <p:nvPr/>
          </p:nvGrpSpPr>
          <p:grpSpPr>
            <a:xfrm rot="21217022" flipH="1">
              <a:off x="7000892" y="251566"/>
              <a:ext cx="2032492" cy="1376336"/>
              <a:chOff x="923933" y="960437"/>
              <a:chExt cx="7307338" cy="4948241"/>
            </a:xfrm>
          </p:grpSpPr>
          <p:sp>
            <p:nvSpPr>
              <p:cNvPr id="438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33" y="960437"/>
                <a:ext cx="7294640" cy="4935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439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35" y="1087438"/>
                <a:ext cx="7180336" cy="482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" name="Freeform 9"/>
              <p:cNvSpPr>
                <a:spLocks/>
              </p:cNvSpPr>
              <p:nvPr/>
            </p:nvSpPr>
            <p:spPr bwMode="auto">
              <a:xfrm>
                <a:off x="936631" y="973135"/>
                <a:ext cx="7142237" cy="4783142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1" name="Freeform 10"/>
              <p:cNvSpPr>
                <a:spLocks noEditPoints="1"/>
              </p:cNvSpPr>
              <p:nvPr/>
            </p:nvSpPr>
            <p:spPr bwMode="auto">
              <a:xfrm>
                <a:off x="936631" y="973135"/>
                <a:ext cx="7142237" cy="4795840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2" name="Freeform 11"/>
              <p:cNvSpPr>
                <a:spLocks/>
              </p:cNvSpPr>
              <p:nvPr/>
            </p:nvSpPr>
            <p:spPr bwMode="auto">
              <a:xfrm>
                <a:off x="1292235" y="3776665"/>
                <a:ext cx="419103" cy="1016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3" name="Freeform 12"/>
              <p:cNvSpPr>
                <a:spLocks/>
              </p:cNvSpPr>
              <p:nvPr/>
            </p:nvSpPr>
            <p:spPr bwMode="auto">
              <a:xfrm>
                <a:off x="1901844" y="4830764"/>
                <a:ext cx="177804" cy="5080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4" name="Freeform 13"/>
              <p:cNvSpPr>
                <a:spLocks/>
              </p:cNvSpPr>
              <p:nvPr/>
            </p:nvSpPr>
            <p:spPr bwMode="auto">
              <a:xfrm>
                <a:off x="3541746" y="5108578"/>
                <a:ext cx="127003" cy="2031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5" name="Freeform 14"/>
              <p:cNvSpPr>
                <a:spLocks/>
              </p:cNvSpPr>
              <p:nvPr/>
            </p:nvSpPr>
            <p:spPr bwMode="auto">
              <a:xfrm>
                <a:off x="5651557" y="4818065"/>
                <a:ext cx="50801" cy="215901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6" name="Freeform 15"/>
              <p:cNvSpPr>
                <a:spLocks/>
              </p:cNvSpPr>
              <p:nvPr/>
            </p:nvSpPr>
            <p:spPr bwMode="auto">
              <a:xfrm>
                <a:off x="6578666" y="3509963"/>
                <a:ext cx="547695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7" name="Freeform 16"/>
              <p:cNvSpPr>
                <a:spLocks/>
              </p:cNvSpPr>
              <p:nvPr/>
            </p:nvSpPr>
            <p:spPr bwMode="auto">
              <a:xfrm>
                <a:off x="7596265" y="2673350"/>
                <a:ext cx="254002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8" name="Freeform 17"/>
              <p:cNvSpPr>
                <a:spLocks/>
              </p:cNvSpPr>
              <p:nvPr/>
            </p:nvSpPr>
            <p:spPr bwMode="auto">
              <a:xfrm>
                <a:off x="7266061" y="1570036"/>
                <a:ext cx="25401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9" name="Freeform 18"/>
              <p:cNvSpPr>
                <a:spLocks/>
              </p:cNvSpPr>
              <p:nvPr/>
            </p:nvSpPr>
            <p:spPr bwMode="auto">
              <a:xfrm>
                <a:off x="5740455" y="1227138"/>
                <a:ext cx="127003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0" name="Freeform 19"/>
              <p:cNvSpPr>
                <a:spLocks/>
              </p:cNvSpPr>
              <p:nvPr/>
            </p:nvSpPr>
            <p:spPr bwMode="auto">
              <a:xfrm>
                <a:off x="4584744" y="1341437"/>
                <a:ext cx="76202" cy="15240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1" name="Freeform 20"/>
              <p:cNvSpPr>
                <a:spLocks/>
              </p:cNvSpPr>
              <p:nvPr/>
            </p:nvSpPr>
            <p:spPr bwMode="auto">
              <a:xfrm>
                <a:off x="3249645" y="1544636"/>
                <a:ext cx="215902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2" name="Freeform 21"/>
              <p:cNvSpPr>
                <a:spLocks/>
              </p:cNvSpPr>
              <p:nvPr/>
            </p:nvSpPr>
            <p:spPr bwMode="auto">
              <a:xfrm>
                <a:off x="1571626" y="2559051"/>
                <a:ext cx="50801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253" name="CasellaDiTesto 252"/>
            <p:cNvSpPr txBox="1"/>
            <p:nvPr/>
          </p:nvSpPr>
          <p:spPr>
            <a:xfrm>
              <a:off x="7358082" y="500042"/>
              <a:ext cx="142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smtClean="0">
                  <a:latin typeface="+mj-lt"/>
                </a:rPr>
                <a:t>customer site 3</a:t>
              </a:r>
              <a:endParaRPr lang="it-IT" sz="2000">
                <a:latin typeface="+mj-lt"/>
              </a:endParaRPr>
            </a:p>
          </p:txBody>
        </p:sp>
      </p:grpSp>
      <p:grpSp>
        <p:nvGrpSpPr>
          <p:cNvPr id="12" name="Gruppo 486"/>
          <p:cNvGrpSpPr/>
          <p:nvPr/>
        </p:nvGrpSpPr>
        <p:grpSpPr>
          <a:xfrm>
            <a:off x="6827019" y="5323665"/>
            <a:ext cx="2032492" cy="1376336"/>
            <a:chOff x="6827019" y="5323664"/>
            <a:chExt cx="2032492" cy="1376336"/>
          </a:xfrm>
        </p:grpSpPr>
        <p:grpSp>
          <p:nvGrpSpPr>
            <p:cNvPr id="13" name="Gruppo 452"/>
            <p:cNvGrpSpPr/>
            <p:nvPr/>
          </p:nvGrpSpPr>
          <p:grpSpPr>
            <a:xfrm rot="21217022" flipH="1">
              <a:off x="6827019" y="5323664"/>
              <a:ext cx="2032492" cy="1376336"/>
              <a:chOff x="923933" y="960437"/>
              <a:chExt cx="7307338" cy="4948241"/>
            </a:xfrm>
          </p:grpSpPr>
          <p:sp>
            <p:nvSpPr>
              <p:cNvPr id="454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33" y="960437"/>
                <a:ext cx="7294640" cy="4935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455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35" y="1087438"/>
                <a:ext cx="7180336" cy="482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6" name="Freeform 9"/>
              <p:cNvSpPr>
                <a:spLocks/>
              </p:cNvSpPr>
              <p:nvPr/>
            </p:nvSpPr>
            <p:spPr bwMode="auto">
              <a:xfrm>
                <a:off x="936631" y="973135"/>
                <a:ext cx="7142237" cy="4783142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7" name="Freeform 10"/>
              <p:cNvSpPr>
                <a:spLocks noEditPoints="1"/>
              </p:cNvSpPr>
              <p:nvPr/>
            </p:nvSpPr>
            <p:spPr bwMode="auto">
              <a:xfrm>
                <a:off x="936631" y="973135"/>
                <a:ext cx="7142237" cy="4795840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8" name="Freeform 11"/>
              <p:cNvSpPr>
                <a:spLocks/>
              </p:cNvSpPr>
              <p:nvPr/>
            </p:nvSpPr>
            <p:spPr bwMode="auto">
              <a:xfrm>
                <a:off x="1292235" y="3776665"/>
                <a:ext cx="419103" cy="1016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9" name="Freeform 12"/>
              <p:cNvSpPr>
                <a:spLocks/>
              </p:cNvSpPr>
              <p:nvPr/>
            </p:nvSpPr>
            <p:spPr bwMode="auto">
              <a:xfrm>
                <a:off x="1901844" y="4830764"/>
                <a:ext cx="177804" cy="5080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" name="Freeform 13"/>
              <p:cNvSpPr>
                <a:spLocks/>
              </p:cNvSpPr>
              <p:nvPr/>
            </p:nvSpPr>
            <p:spPr bwMode="auto">
              <a:xfrm>
                <a:off x="3541746" y="5108578"/>
                <a:ext cx="127003" cy="2031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" name="Freeform 14"/>
              <p:cNvSpPr>
                <a:spLocks/>
              </p:cNvSpPr>
              <p:nvPr/>
            </p:nvSpPr>
            <p:spPr bwMode="auto">
              <a:xfrm>
                <a:off x="5651557" y="4818065"/>
                <a:ext cx="50801" cy="215901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2" name="Freeform 15"/>
              <p:cNvSpPr>
                <a:spLocks/>
              </p:cNvSpPr>
              <p:nvPr/>
            </p:nvSpPr>
            <p:spPr bwMode="auto">
              <a:xfrm>
                <a:off x="6578666" y="3509963"/>
                <a:ext cx="547695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3" name="Freeform 16"/>
              <p:cNvSpPr>
                <a:spLocks/>
              </p:cNvSpPr>
              <p:nvPr/>
            </p:nvSpPr>
            <p:spPr bwMode="auto">
              <a:xfrm>
                <a:off x="7596265" y="2673350"/>
                <a:ext cx="254002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4" name="Freeform 17"/>
              <p:cNvSpPr>
                <a:spLocks/>
              </p:cNvSpPr>
              <p:nvPr/>
            </p:nvSpPr>
            <p:spPr bwMode="auto">
              <a:xfrm>
                <a:off x="7266061" y="1570036"/>
                <a:ext cx="25401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5" name="Freeform 18"/>
              <p:cNvSpPr>
                <a:spLocks/>
              </p:cNvSpPr>
              <p:nvPr/>
            </p:nvSpPr>
            <p:spPr bwMode="auto">
              <a:xfrm>
                <a:off x="5740455" y="1227138"/>
                <a:ext cx="127003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6" name="Freeform 19"/>
              <p:cNvSpPr>
                <a:spLocks/>
              </p:cNvSpPr>
              <p:nvPr/>
            </p:nvSpPr>
            <p:spPr bwMode="auto">
              <a:xfrm>
                <a:off x="4584744" y="1341437"/>
                <a:ext cx="76202" cy="15240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7" name="Freeform 20"/>
              <p:cNvSpPr>
                <a:spLocks/>
              </p:cNvSpPr>
              <p:nvPr/>
            </p:nvSpPr>
            <p:spPr bwMode="auto">
              <a:xfrm>
                <a:off x="3249645" y="1544636"/>
                <a:ext cx="215902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8" name="Freeform 21"/>
              <p:cNvSpPr>
                <a:spLocks/>
              </p:cNvSpPr>
              <p:nvPr/>
            </p:nvSpPr>
            <p:spPr bwMode="auto">
              <a:xfrm>
                <a:off x="1571626" y="2559051"/>
                <a:ext cx="50801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293" name="CasellaDiTesto 292"/>
            <p:cNvSpPr txBox="1"/>
            <p:nvPr/>
          </p:nvSpPr>
          <p:spPr>
            <a:xfrm>
              <a:off x="7215206" y="5643579"/>
              <a:ext cx="142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smtClean="0">
                  <a:latin typeface="+mj-lt"/>
                </a:rPr>
                <a:t>customer site 4</a:t>
              </a:r>
              <a:endParaRPr lang="it-IT" sz="2000">
                <a:latin typeface="+mj-lt"/>
              </a:endParaRPr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grpSp>
        <p:nvGrpSpPr>
          <p:cNvPr id="16" name="Group 29"/>
          <p:cNvGrpSpPr>
            <a:grpSpLocks noChangeAspect="1"/>
          </p:cNvGrpSpPr>
          <p:nvPr/>
        </p:nvGrpSpPr>
        <p:grpSpPr bwMode="auto">
          <a:xfrm>
            <a:off x="1142947" y="5072074"/>
            <a:ext cx="1166279" cy="643375"/>
            <a:chOff x="1680" y="912"/>
            <a:chExt cx="576" cy="318"/>
          </a:xfrm>
        </p:grpSpPr>
        <p:grpSp>
          <p:nvGrpSpPr>
            <p:cNvPr id="1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6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7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6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6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CE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1" name="Group 29"/>
          <p:cNvGrpSpPr>
            <a:grpSpLocks noChangeAspect="1"/>
          </p:cNvGrpSpPr>
          <p:nvPr/>
        </p:nvGrpSpPr>
        <p:grpSpPr bwMode="auto">
          <a:xfrm>
            <a:off x="1071541" y="2442235"/>
            <a:ext cx="1166279" cy="643375"/>
            <a:chOff x="1680" y="912"/>
            <a:chExt cx="576" cy="318"/>
          </a:xfrm>
        </p:grpSpPr>
        <p:grpSp>
          <p:nvGrpSpPr>
            <p:cNvPr id="2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5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6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7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7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7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5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5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CE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6" name="Group 29"/>
          <p:cNvGrpSpPr>
            <a:grpSpLocks noChangeAspect="1"/>
          </p:cNvGrpSpPr>
          <p:nvPr/>
        </p:nvGrpSpPr>
        <p:grpSpPr bwMode="auto">
          <a:xfrm>
            <a:off x="2786021" y="856824"/>
            <a:ext cx="1166279" cy="643375"/>
            <a:chOff x="1680" y="912"/>
            <a:chExt cx="576" cy="318"/>
          </a:xfrm>
        </p:grpSpPr>
        <p:grpSp>
          <p:nvGrpSpPr>
            <p:cNvPr id="2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9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0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9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9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CE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1" name="Group 29"/>
          <p:cNvGrpSpPr>
            <a:grpSpLocks noChangeAspect="1"/>
          </p:cNvGrpSpPr>
          <p:nvPr/>
        </p:nvGrpSpPr>
        <p:grpSpPr bwMode="auto">
          <a:xfrm>
            <a:off x="6643705" y="1142985"/>
            <a:ext cx="1166279" cy="643375"/>
            <a:chOff x="1679" y="912"/>
            <a:chExt cx="576" cy="318"/>
          </a:xfrm>
        </p:grpSpPr>
        <p:grpSp>
          <p:nvGrpSpPr>
            <p:cNvPr id="32" name="Group 30"/>
            <p:cNvGrpSpPr>
              <a:grpSpLocks noChangeAspect="1"/>
            </p:cNvGrpSpPr>
            <p:nvPr/>
          </p:nvGrpSpPr>
          <p:grpSpPr bwMode="auto">
            <a:xfrm>
              <a:off x="1679" y="912"/>
              <a:ext cx="576" cy="317"/>
              <a:chOff x="3311" y="2160"/>
              <a:chExt cx="960" cy="528"/>
            </a:xfrm>
          </p:grpSpPr>
          <p:sp>
            <p:nvSpPr>
              <p:cNvPr id="23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1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3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4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5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3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3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CE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6" name="Group 29"/>
          <p:cNvGrpSpPr>
            <a:grpSpLocks noChangeAspect="1"/>
          </p:cNvGrpSpPr>
          <p:nvPr/>
        </p:nvGrpSpPr>
        <p:grpSpPr bwMode="auto">
          <a:xfrm>
            <a:off x="6763310" y="5072074"/>
            <a:ext cx="1166279" cy="643375"/>
            <a:chOff x="1679" y="912"/>
            <a:chExt cx="576" cy="318"/>
          </a:xfrm>
        </p:grpSpPr>
        <p:grpSp>
          <p:nvGrpSpPr>
            <p:cNvPr id="37" name="Group 30"/>
            <p:cNvGrpSpPr>
              <a:grpSpLocks noChangeAspect="1"/>
            </p:cNvGrpSpPr>
            <p:nvPr/>
          </p:nvGrpSpPr>
          <p:grpSpPr bwMode="auto">
            <a:xfrm>
              <a:off x="1679" y="912"/>
              <a:ext cx="576" cy="317"/>
              <a:chOff x="3311" y="2160"/>
              <a:chExt cx="960" cy="528"/>
            </a:xfrm>
          </p:grpSpPr>
          <p:sp>
            <p:nvSpPr>
              <p:cNvPr id="27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1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8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7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7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CE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41" name="Gruppo 487"/>
          <p:cNvGrpSpPr/>
          <p:nvPr/>
        </p:nvGrpSpPr>
        <p:grpSpPr>
          <a:xfrm>
            <a:off x="2382360" y="1967619"/>
            <a:ext cx="4689970" cy="3175895"/>
            <a:chOff x="2382360" y="1967618"/>
            <a:chExt cx="4689970" cy="3175894"/>
          </a:xfrm>
        </p:grpSpPr>
        <p:grpSp>
          <p:nvGrpSpPr>
            <p:cNvPr id="42" name="Gruppo 41"/>
            <p:cNvGrpSpPr/>
            <p:nvPr/>
          </p:nvGrpSpPr>
          <p:grpSpPr>
            <a:xfrm>
              <a:off x="2382360" y="1967618"/>
              <a:ext cx="4689970" cy="3175894"/>
              <a:chOff x="923925" y="960438"/>
              <a:chExt cx="7307263" cy="4948237"/>
            </a:xfrm>
          </p:grpSpPr>
          <p:sp>
            <p:nvSpPr>
              <p:cNvPr id="31749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25" y="960438"/>
                <a:ext cx="7294563" cy="4935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31751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25" y="1087438"/>
                <a:ext cx="7180263" cy="482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3" name="Freeform 9"/>
              <p:cNvSpPr>
                <a:spLocks/>
              </p:cNvSpPr>
              <p:nvPr/>
            </p:nvSpPr>
            <p:spPr bwMode="auto">
              <a:xfrm>
                <a:off x="936625" y="973138"/>
                <a:ext cx="7142163" cy="4783137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4" name="Freeform 10"/>
              <p:cNvSpPr>
                <a:spLocks noEditPoints="1"/>
              </p:cNvSpPr>
              <p:nvPr/>
            </p:nvSpPr>
            <p:spPr bwMode="auto">
              <a:xfrm>
                <a:off x="936625" y="973138"/>
                <a:ext cx="7142163" cy="4795837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5" name="Freeform 11"/>
              <p:cNvSpPr>
                <a:spLocks/>
              </p:cNvSpPr>
              <p:nvPr/>
            </p:nvSpPr>
            <p:spPr bwMode="auto">
              <a:xfrm>
                <a:off x="1292225" y="3776663"/>
                <a:ext cx="419100" cy="101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6" name="Freeform 12"/>
              <p:cNvSpPr>
                <a:spLocks/>
              </p:cNvSpPr>
              <p:nvPr/>
            </p:nvSpPr>
            <p:spPr bwMode="auto">
              <a:xfrm>
                <a:off x="1901825" y="4830763"/>
                <a:ext cx="177800" cy="508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7" name="Freeform 13"/>
              <p:cNvSpPr>
                <a:spLocks/>
              </p:cNvSpPr>
              <p:nvPr/>
            </p:nvSpPr>
            <p:spPr bwMode="auto">
              <a:xfrm>
                <a:off x="3541713" y="5108575"/>
                <a:ext cx="127000" cy="2032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8" name="Freeform 14"/>
              <p:cNvSpPr>
                <a:spLocks/>
              </p:cNvSpPr>
              <p:nvPr/>
            </p:nvSpPr>
            <p:spPr bwMode="auto">
              <a:xfrm>
                <a:off x="5651500" y="4818063"/>
                <a:ext cx="50800" cy="215900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9" name="Freeform 15"/>
              <p:cNvSpPr>
                <a:spLocks/>
              </p:cNvSpPr>
              <p:nvPr/>
            </p:nvSpPr>
            <p:spPr bwMode="auto">
              <a:xfrm>
                <a:off x="6578600" y="3509963"/>
                <a:ext cx="547688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0" name="Freeform 16"/>
              <p:cNvSpPr>
                <a:spLocks/>
              </p:cNvSpPr>
              <p:nvPr/>
            </p:nvSpPr>
            <p:spPr bwMode="auto">
              <a:xfrm>
                <a:off x="7596188" y="2673350"/>
                <a:ext cx="254000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1" name="Freeform 17"/>
              <p:cNvSpPr>
                <a:spLocks/>
              </p:cNvSpPr>
              <p:nvPr/>
            </p:nvSpPr>
            <p:spPr bwMode="auto">
              <a:xfrm>
                <a:off x="7265988" y="1570038"/>
                <a:ext cx="25400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2" name="Freeform 18"/>
              <p:cNvSpPr>
                <a:spLocks/>
              </p:cNvSpPr>
              <p:nvPr/>
            </p:nvSpPr>
            <p:spPr bwMode="auto">
              <a:xfrm>
                <a:off x="5740400" y="1227138"/>
                <a:ext cx="127000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3" name="Freeform 19"/>
              <p:cNvSpPr>
                <a:spLocks/>
              </p:cNvSpPr>
              <p:nvPr/>
            </p:nvSpPr>
            <p:spPr bwMode="auto">
              <a:xfrm>
                <a:off x="4584700" y="1341438"/>
                <a:ext cx="76200" cy="15240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4" name="Freeform 20"/>
              <p:cNvSpPr>
                <a:spLocks/>
              </p:cNvSpPr>
              <p:nvPr/>
            </p:nvSpPr>
            <p:spPr bwMode="auto">
              <a:xfrm>
                <a:off x="3249613" y="1544638"/>
                <a:ext cx="215900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5" name="Freeform 21"/>
              <p:cNvSpPr>
                <a:spLocks/>
              </p:cNvSpPr>
              <p:nvPr/>
            </p:nvSpPr>
            <p:spPr bwMode="auto">
              <a:xfrm>
                <a:off x="1571625" y="2559050"/>
                <a:ext cx="50800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43" name="CasellaDiTesto 42"/>
            <p:cNvSpPr txBox="1"/>
            <p:nvPr/>
          </p:nvSpPr>
          <p:spPr>
            <a:xfrm>
              <a:off x="3239616" y="3016957"/>
              <a:ext cx="2975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800" b="1" smtClean="0">
                  <a:latin typeface="+mj-lt"/>
                </a:rPr>
                <a:t>ISP</a:t>
              </a:r>
              <a:endParaRPr lang="it-IT" sz="3200" b="1" smtClean="0">
                <a:latin typeface="+mj-lt"/>
              </a:endParaRPr>
            </a:p>
            <a:p>
              <a:pPr algn="ctr"/>
              <a:r>
                <a:rPr lang="it-IT" sz="2400" smtClean="0">
                  <a:latin typeface="+mj-lt"/>
                </a:rPr>
                <a:t>(MPLS backbone)</a:t>
              </a:r>
              <a:endParaRPr lang="it-IT" sz="2400">
                <a:latin typeface="+mj-lt"/>
              </a:endParaRPr>
            </a:p>
          </p:txBody>
        </p:sp>
      </p:grpSp>
      <p:grpSp>
        <p:nvGrpSpPr>
          <p:cNvPr id="44" name="Group 29"/>
          <p:cNvGrpSpPr>
            <a:grpSpLocks noChangeAspect="1"/>
          </p:cNvGrpSpPr>
          <p:nvPr/>
        </p:nvGrpSpPr>
        <p:grpSpPr bwMode="auto">
          <a:xfrm>
            <a:off x="2571739" y="4341383"/>
            <a:ext cx="1166279" cy="643375"/>
            <a:chOff x="1680" y="912"/>
            <a:chExt cx="576" cy="318"/>
          </a:xfrm>
        </p:grpSpPr>
        <p:grpSp>
          <p:nvGrpSpPr>
            <p:cNvPr id="60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1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6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1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1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PE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66" name="Group 29"/>
          <p:cNvGrpSpPr>
            <a:grpSpLocks noChangeAspect="1"/>
          </p:cNvGrpSpPr>
          <p:nvPr/>
        </p:nvGrpSpPr>
        <p:grpSpPr bwMode="auto">
          <a:xfrm>
            <a:off x="5572135" y="4269946"/>
            <a:ext cx="1166279" cy="643375"/>
            <a:chOff x="1680" y="912"/>
            <a:chExt cx="576" cy="318"/>
          </a:xfrm>
        </p:grpSpPr>
        <p:grpSp>
          <p:nvGrpSpPr>
            <p:cNvPr id="67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9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8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8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1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8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0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9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PE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87" name="Group 29"/>
          <p:cNvGrpSpPr>
            <a:grpSpLocks noChangeAspect="1"/>
          </p:cNvGrpSpPr>
          <p:nvPr/>
        </p:nvGrpSpPr>
        <p:grpSpPr bwMode="auto">
          <a:xfrm>
            <a:off x="5786449" y="2000241"/>
            <a:ext cx="1166279" cy="643375"/>
            <a:chOff x="1680" y="912"/>
            <a:chExt cx="576" cy="318"/>
          </a:xfrm>
        </p:grpSpPr>
        <p:grpSp>
          <p:nvGrpSpPr>
            <p:cNvPr id="8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2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8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9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3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2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9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2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PE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92" name="Group 29"/>
          <p:cNvGrpSpPr>
            <a:grpSpLocks noChangeAspect="1"/>
          </p:cNvGrpSpPr>
          <p:nvPr/>
        </p:nvGrpSpPr>
        <p:grpSpPr bwMode="auto">
          <a:xfrm>
            <a:off x="3428995" y="1857365"/>
            <a:ext cx="1166279" cy="643375"/>
            <a:chOff x="1680" y="912"/>
            <a:chExt cx="576" cy="318"/>
          </a:xfrm>
        </p:grpSpPr>
        <p:grpSp>
          <p:nvGrpSpPr>
            <p:cNvPr id="9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4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9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95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5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4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4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PE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97" name="Group 29"/>
          <p:cNvGrpSpPr>
            <a:grpSpLocks noChangeAspect="1"/>
          </p:cNvGrpSpPr>
          <p:nvPr/>
        </p:nvGrpSpPr>
        <p:grpSpPr bwMode="auto">
          <a:xfrm>
            <a:off x="2285987" y="2857497"/>
            <a:ext cx="1166279" cy="643375"/>
            <a:chOff x="1680" y="912"/>
            <a:chExt cx="576" cy="318"/>
          </a:xfrm>
        </p:grpSpPr>
        <p:grpSp>
          <p:nvGrpSpPr>
            <p:cNvPr id="98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68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99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0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8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0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7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67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PE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02" name="Gruppo 507"/>
          <p:cNvGrpSpPr/>
          <p:nvPr/>
        </p:nvGrpSpPr>
        <p:grpSpPr>
          <a:xfrm>
            <a:off x="1288292" y="4143381"/>
            <a:ext cx="875589" cy="1115660"/>
            <a:chOff x="1288289" y="4143380"/>
            <a:chExt cx="875589" cy="1115660"/>
          </a:xfrm>
        </p:grpSpPr>
        <p:grpSp>
          <p:nvGrpSpPr>
            <p:cNvPr id="103" name="Gruppo 392"/>
            <p:cNvGrpSpPr/>
            <p:nvPr/>
          </p:nvGrpSpPr>
          <p:grpSpPr>
            <a:xfrm>
              <a:off x="1288289" y="4143380"/>
              <a:ext cx="875589" cy="866920"/>
              <a:chOff x="2621269" y="5357826"/>
              <a:chExt cx="1539240" cy="1524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1269" y="5357826"/>
                <a:ext cx="1539240" cy="1524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</p:spPr>
          </p:pic>
          <p:grpSp>
            <p:nvGrpSpPr>
              <p:cNvPr id="104" name="Gruppo 391"/>
              <p:cNvGrpSpPr/>
              <p:nvPr/>
            </p:nvGrpSpPr>
            <p:grpSpPr>
              <a:xfrm>
                <a:off x="2915031" y="5674976"/>
                <a:ext cx="948635" cy="906627"/>
                <a:chOff x="2915031" y="5674976"/>
                <a:chExt cx="948635" cy="906627"/>
              </a:xfrm>
            </p:grpSpPr>
            <p:pic>
              <p:nvPicPr>
                <p:cNvPr id="1032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15031" y="5972003"/>
                  <a:ext cx="638175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390" name="Connettore 1 389"/>
                <p:cNvCxnSpPr/>
                <p:nvPr/>
              </p:nvCxnSpPr>
              <p:spPr>
                <a:xfrm flipV="1">
                  <a:off x="3394072" y="5674976"/>
                  <a:ext cx="469594" cy="45341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07" name="Connettore 1 506"/>
            <p:cNvCxnSpPr>
              <a:stCxn id="1031" idx="4"/>
              <a:endCxn id="76" idx="3"/>
            </p:cNvCxnSpPr>
            <p:nvPr/>
          </p:nvCxnSpPr>
          <p:spPr>
            <a:xfrm rot="16200000" flipH="1">
              <a:off x="1602272" y="5134111"/>
              <a:ext cx="248740" cy="1117"/>
            </a:xfrm>
            <a:prstGeom prst="line">
              <a:avLst/>
            </a:prstGeom>
            <a:ln w="76200" cap="flat" cmpd="sng">
              <a:solidFill>
                <a:srgbClr val="FFC000"/>
              </a:solidFill>
              <a:tailEnd type="stealth" w="med" len="sm"/>
            </a:ln>
            <a:effectLst>
              <a:outerShdw blurRad="50800" dist="38100" dir="2700000" algn="tl" rotWithShape="0">
                <a:prstClr val="black">
                  <a:alpha val="77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uppo 508"/>
          <p:cNvGrpSpPr/>
          <p:nvPr/>
        </p:nvGrpSpPr>
        <p:grpSpPr>
          <a:xfrm>
            <a:off x="6908655" y="4143381"/>
            <a:ext cx="875589" cy="1115660"/>
            <a:chOff x="1288289" y="4143380"/>
            <a:chExt cx="875589" cy="1115660"/>
          </a:xfrm>
        </p:grpSpPr>
        <p:grpSp>
          <p:nvGrpSpPr>
            <p:cNvPr id="106" name="Gruppo 509"/>
            <p:cNvGrpSpPr/>
            <p:nvPr/>
          </p:nvGrpSpPr>
          <p:grpSpPr>
            <a:xfrm>
              <a:off x="1288289" y="4143380"/>
              <a:ext cx="875589" cy="866920"/>
              <a:chOff x="2621269" y="5357826"/>
              <a:chExt cx="1539240" cy="1524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12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1269" y="5357826"/>
                <a:ext cx="1539240" cy="1524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</p:spPr>
          </p:pic>
          <p:grpSp>
            <p:nvGrpSpPr>
              <p:cNvPr id="107" name="Gruppo 512"/>
              <p:cNvGrpSpPr/>
              <p:nvPr/>
            </p:nvGrpSpPr>
            <p:grpSpPr>
              <a:xfrm>
                <a:off x="2915031" y="5674976"/>
                <a:ext cx="948635" cy="906627"/>
                <a:chOff x="2915031" y="5674976"/>
                <a:chExt cx="948635" cy="906627"/>
              </a:xfrm>
            </p:grpSpPr>
            <p:pic>
              <p:nvPicPr>
                <p:cNvPr id="514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15031" y="5972003"/>
                  <a:ext cx="638175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515" name="Connettore 1 514"/>
                <p:cNvCxnSpPr/>
                <p:nvPr/>
              </p:nvCxnSpPr>
              <p:spPr>
                <a:xfrm flipV="1">
                  <a:off x="3394072" y="5674976"/>
                  <a:ext cx="469594" cy="45341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11" name="Connettore 1 510"/>
            <p:cNvCxnSpPr>
              <a:stCxn id="512" idx="4"/>
            </p:cNvCxnSpPr>
            <p:nvPr/>
          </p:nvCxnSpPr>
          <p:spPr>
            <a:xfrm rot="16200000" flipH="1">
              <a:off x="1602272" y="5134111"/>
              <a:ext cx="248740" cy="1117"/>
            </a:xfrm>
            <a:prstGeom prst="line">
              <a:avLst/>
            </a:prstGeom>
            <a:ln w="76200" cap="flat" cmpd="sng">
              <a:solidFill>
                <a:srgbClr val="FFC000"/>
              </a:solidFill>
              <a:tailEnd type="stealth" w="med" len="sm"/>
            </a:ln>
            <a:effectLst>
              <a:outerShdw blurRad="50800" dist="38100" dir="2700000" algn="tl" rotWithShape="0">
                <a:prstClr val="black">
                  <a:alpha val="77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po 515"/>
          <p:cNvGrpSpPr/>
          <p:nvPr/>
        </p:nvGrpSpPr>
        <p:grpSpPr>
          <a:xfrm>
            <a:off x="6789050" y="170202"/>
            <a:ext cx="875589" cy="1115660"/>
            <a:chOff x="1288289" y="4143380"/>
            <a:chExt cx="875589" cy="1115660"/>
          </a:xfrm>
        </p:grpSpPr>
        <p:grpSp>
          <p:nvGrpSpPr>
            <p:cNvPr id="109" name="Gruppo 516"/>
            <p:cNvGrpSpPr/>
            <p:nvPr/>
          </p:nvGrpSpPr>
          <p:grpSpPr>
            <a:xfrm>
              <a:off x="1288289" y="4143380"/>
              <a:ext cx="875589" cy="866920"/>
              <a:chOff x="2621269" y="5357826"/>
              <a:chExt cx="1539240" cy="1524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19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1269" y="5357826"/>
                <a:ext cx="1539240" cy="1524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</p:spPr>
          </p:pic>
          <p:grpSp>
            <p:nvGrpSpPr>
              <p:cNvPr id="110" name="Gruppo 519"/>
              <p:cNvGrpSpPr/>
              <p:nvPr/>
            </p:nvGrpSpPr>
            <p:grpSpPr>
              <a:xfrm>
                <a:off x="2915031" y="5674976"/>
                <a:ext cx="948635" cy="906627"/>
                <a:chOff x="2915031" y="5674976"/>
                <a:chExt cx="948635" cy="906627"/>
              </a:xfrm>
            </p:grpSpPr>
            <p:pic>
              <p:nvPicPr>
                <p:cNvPr id="521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15031" y="5972003"/>
                  <a:ext cx="638175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522" name="Connettore 1 521"/>
                <p:cNvCxnSpPr/>
                <p:nvPr/>
              </p:nvCxnSpPr>
              <p:spPr>
                <a:xfrm flipV="1">
                  <a:off x="3394072" y="5674976"/>
                  <a:ext cx="469594" cy="45341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18" name="Connettore 1 517"/>
            <p:cNvCxnSpPr>
              <a:stCxn id="519" idx="4"/>
            </p:cNvCxnSpPr>
            <p:nvPr/>
          </p:nvCxnSpPr>
          <p:spPr>
            <a:xfrm rot="16200000" flipH="1">
              <a:off x="1602272" y="5134111"/>
              <a:ext cx="248740" cy="1117"/>
            </a:xfrm>
            <a:prstGeom prst="line">
              <a:avLst/>
            </a:prstGeom>
            <a:ln w="76200" cap="flat" cmpd="sng">
              <a:solidFill>
                <a:srgbClr val="FFC000"/>
              </a:solidFill>
              <a:tailEnd type="stealth" w="med" len="sm"/>
            </a:ln>
            <a:effectLst>
              <a:outerShdw blurRad="50800" dist="38100" dir="2700000" algn="tl" rotWithShape="0">
                <a:prstClr val="black">
                  <a:alpha val="77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uppo 522"/>
          <p:cNvGrpSpPr/>
          <p:nvPr/>
        </p:nvGrpSpPr>
        <p:grpSpPr>
          <a:xfrm>
            <a:off x="2931366" y="1"/>
            <a:ext cx="875589" cy="1115660"/>
            <a:chOff x="1288289" y="4143380"/>
            <a:chExt cx="875589" cy="1115660"/>
          </a:xfrm>
        </p:grpSpPr>
        <p:grpSp>
          <p:nvGrpSpPr>
            <p:cNvPr id="114" name="Gruppo 523"/>
            <p:cNvGrpSpPr/>
            <p:nvPr/>
          </p:nvGrpSpPr>
          <p:grpSpPr>
            <a:xfrm>
              <a:off x="1288289" y="4143380"/>
              <a:ext cx="875589" cy="866920"/>
              <a:chOff x="2621269" y="5357826"/>
              <a:chExt cx="1539240" cy="1524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26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1269" y="5357826"/>
                <a:ext cx="1539240" cy="1524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</p:spPr>
          </p:pic>
          <p:grpSp>
            <p:nvGrpSpPr>
              <p:cNvPr id="115" name="Gruppo 526"/>
              <p:cNvGrpSpPr/>
              <p:nvPr/>
            </p:nvGrpSpPr>
            <p:grpSpPr>
              <a:xfrm>
                <a:off x="2915031" y="5674976"/>
                <a:ext cx="948635" cy="906627"/>
                <a:chOff x="2915031" y="5674976"/>
                <a:chExt cx="948635" cy="906627"/>
              </a:xfrm>
            </p:grpSpPr>
            <p:pic>
              <p:nvPicPr>
                <p:cNvPr id="528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15031" y="5972003"/>
                  <a:ext cx="638175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529" name="Connettore 1 528"/>
                <p:cNvCxnSpPr/>
                <p:nvPr/>
              </p:nvCxnSpPr>
              <p:spPr>
                <a:xfrm flipV="1">
                  <a:off x="3394072" y="5674976"/>
                  <a:ext cx="469594" cy="45341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25" name="Connettore 1 524"/>
            <p:cNvCxnSpPr>
              <a:stCxn id="526" idx="4"/>
            </p:cNvCxnSpPr>
            <p:nvPr/>
          </p:nvCxnSpPr>
          <p:spPr>
            <a:xfrm rot="16200000" flipH="1">
              <a:off x="1602272" y="5134111"/>
              <a:ext cx="248740" cy="1117"/>
            </a:xfrm>
            <a:prstGeom prst="line">
              <a:avLst/>
            </a:prstGeom>
            <a:ln w="76200" cap="flat" cmpd="sng">
              <a:solidFill>
                <a:srgbClr val="FFC000"/>
              </a:solidFill>
              <a:tailEnd type="stealth" w="med" len="sm"/>
            </a:ln>
            <a:effectLst>
              <a:outerShdw blurRad="50800" dist="38100" dir="2700000" algn="tl" rotWithShape="0">
                <a:prstClr val="black">
                  <a:alpha val="77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uppo 529"/>
          <p:cNvGrpSpPr/>
          <p:nvPr/>
        </p:nvGrpSpPr>
        <p:grpSpPr>
          <a:xfrm>
            <a:off x="1216886" y="1476379"/>
            <a:ext cx="875589" cy="1115660"/>
            <a:chOff x="1288289" y="4143380"/>
            <a:chExt cx="875589" cy="1115660"/>
          </a:xfrm>
        </p:grpSpPr>
        <p:grpSp>
          <p:nvGrpSpPr>
            <p:cNvPr id="31744" name="Gruppo 530"/>
            <p:cNvGrpSpPr/>
            <p:nvPr/>
          </p:nvGrpSpPr>
          <p:grpSpPr>
            <a:xfrm>
              <a:off x="1288289" y="4143380"/>
              <a:ext cx="875589" cy="866920"/>
              <a:chOff x="2621269" y="5357826"/>
              <a:chExt cx="1539240" cy="1524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33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1269" y="5357826"/>
                <a:ext cx="1539240" cy="1524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</p:spPr>
          </p:pic>
          <p:grpSp>
            <p:nvGrpSpPr>
              <p:cNvPr id="31745" name="Gruppo 533"/>
              <p:cNvGrpSpPr/>
              <p:nvPr/>
            </p:nvGrpSpPr>
            <p:grpSpPr>
              <a:xfrm>
                <a:off x="2915031" y="5674976"/>
                <a:ext cx="948635" cy="906627"/>
                <a:chOff x="2915031" y="5674976"/>
                <a:chExt cx="948635" cy="906627"/>
              </a:xfrm>
            </p:grpSpPr>
            <p:pic>
              <p:nvPicPr>
                <p:cNvPr id="535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15031" y="5972003"/>
                  <a:ext cx="638175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536" name="Connettore 1 535"/>
                <p:cNvCxnSpPr/>
                <p:nvPr/>
              </p:nvCxnSpPr>
              <p:spPr>
                <a:xfrm flipV="1">
                  <a:off x="3394072" y="5674976"/>
                  <a:ext cx="469594" cy="45341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32" name="Connettore 1 531"/>
            <p:cNvCxnSpPr>
              <a:stCxn id="533" idx="4"/>
            </p:cNvCxnSpPr>
            <p:nvPr/>
          </p:nvCxnSpPr>
          <p:spPr>
            <a:xfrm rot="16200000" flipH="1">
              <a:off x="1602272" y="5134111"/>
              <a:ext cx="248740" cy="1117"/>
            </a:xfrm>
            <a:prstGeom prst="line">
              <a:avLst/>
            </a:prstGeom>
            <a:ln w="76200" cap="flat" cmpd="sng">
              <a:solidFill>
                <a:srgbClr val="FFC000"/>
              </a:solidFill>
              <a:tailEnd type="stealth" w="med" len="sm"/>
            </a:ln>
            <a:effectLst>
              <a:outerShdw blurRad="50800" dist="38100" dir="2700000" algn="tl" rotWithShape="0">
                <a:prstClr val="black">
                  <a:alpha val="77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ttangolo 536"/>
          <p:cNvSpPr/>
          <p:nvPr/>
        </p:nvSpPr>
        <p:spPr>
          <a:xfrm>
            <a:off x="0" y="285727"/>
            <a:ext cx="571472" cy="10715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89" name="Connettore 1 388"/>
          <p:cNvCxnSpPr>
            <a:endCxn id="124" idx="0"/>
          </p:cNvCxnSpPr>
          <p:nvPr/>
        </p:nvCxnSpPr>
        <p:spPr>
          <a:xfrm flipV="1">
            <a:off x="1214414" y="4852197"/>
            <a:ext cx="2109348" cy="86282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Connettore 1 400"/>
          <p:cNvCxnSpPr/>
          <p:nvPr/>
        </p:nvCxnSpPr>
        <p:spPr>
          <a:xfrm>
            <a:off x="1414190" y="2599601"/>
            <a:ext cx="1943364" cy="9008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Connettore 1 398"/>
          <p:cNvCxnSpPr/>
          <p:nvPr/>
        </p:nvCxnSpPr>
        <p:spPr>
          <a:xfrm rot="10800000">
            <a:off x="3739345" y="2390849"/>
            <a:ext cx="727637" cy="70309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Connettore 1 394"/>
          <p:cNvCxnSpPr/>
          <p:nvPr/>
        </p:nvCxnSpPr>
        <p:spPr>
          <a:xfrm>
            <a:off x="5643570" y="5010300"/>
            <a:ext cx="2287534" cy="77615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Connettore 1 396"/>
          <p:cNvCxnSpPr/>
          <p:nvPr/>
        </p:nvCxnSpPr>
        <p:spPr>
          <a:xfrm flipV="1">
            <a:off x="6157442" y="2800651"/>
            <a:ext cx="1652542" cy="69979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Rettangolo 402"/>
          <p:cNvSpPr/>
          <p:nvPr/>
        </p:nvSpPr>
        <p:spPr>
          <a:xfrm>
            <a:off x="8572528" y="285727"/>
            <a:ext cx="571472" cy="10715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485"/>
          <p:cNvGrpSpPr/>
          <p:nvPr/>
        </p:nvGrpSpPr>
        <p:grpSpPr>
          <a:xfrm>
            <a:off x="237229" y="5350307"/>
            <a:ext cx="1843722" cy="1248509"/>
            <a:chOff x="142844" y="5286388"/>
            <a:chExt cx="2032492" cy="1376336"/>
          </a:xfrm>
        </p:grpSpPr>
        <p:grpSp>
          <p:nvGrpSpPr>
            <p:cNvPr id="3" name="Gruppo 43"/>
            <p:cNvGrpSpPr/>
            <p:nvPr/>
          </p:nvGrpSpPr>
          <p:grpSpPr>
            <a:xfrm>
              <a:off x="142844" y="5286388"/>
              <a:ext cx="2032492" cy="1376336"/>
              <a:chOff x="923933" y="960437"/>
              <a:chExt cx="7307338" cy="4948241"/>
            </a:xfrm>
          </p:grpSpPr>
          <p:sp>
            <p:nvSpPr>
              <p:cNvPr id="45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33" y="960437"/>
                <a:ext cx="7294640" cy="4935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46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35" y="1087438"/>
                <a:ext cx="7180336" cy="482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936631" y="973135"/>
                <a:ext cx="7142237" cy="4783142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" name="Freeform 10"/>
              <p:cNvSpPr>
                <a:spLocks noEditPoints="1"/>
              </p:cNvSpPr>
              <p:nvPr/>
            </p:nvSpPr>
            <p:spPr bwMode="auto">
              <a:xfrm>
                <a:off x="936631" y="973135"/>
                <a:ext cx="7142237" cy="4795840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" name="Freeform 11"/>
              <p:cNvSpPr>
                <a:spLocks/>
              </p:cNvSpPr>
              <p:nvPr/>
            </p:nvSpPr>
            <p:spPr bwMode="auto">
              <a:xfrm>
                <a:off x="1292235" y="3776665"/>
                <a:ext cx="419103" cy="1016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" name="Freeform 12"/>
              <p:cNvSpPr>
                <a:spLocks/>
              </p:cNvSpPr>
              <p:nvPr/>
            </p:nvSpPr>
            <p:spPr bwMode="auto">
              <a:xfrm>
                <a:off x="1901844" y="4830764"/>
                <a:ext cx="177804" cy="5080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" name="Freeform 13"/>
              <p:cNvSpPr>
                <a:spLocks/>
              </p:cNvSpPr>
              <p:nvPr/>
            </p:nvSpPr>
            <p:spPr bwMode="auto">
              <a:xfrm>
                <a:off x="3541746" y="5108578"/>
                <a:ext cx="127003" cy="2031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5651557" y="4818065"/>
                <a:ext cx="50801" cy="215901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" name="Freeform 15"/>
              <p:cNvSpPr>
                <a:spLocks/>
              </p:cNvSpPr>
              <p:nvPr/>
            </p:nvSpPr>
            <p:spPr bwMode="auto">
              <a:xfrm>
                <a:off x="6578666" y="3509963"/>
                <a:ext cx="547695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4" name="Freeform 16"/>
              <p:cNvSpPr>
                <a:spLocks/>
              </p:cNvSpPr>
              <p:nvPr/>
            </p:nvSpPr>
            <p:spPr bwMode="auto">
              <a:xfrm>
                <a:off x="7596265" y="2673350"/>
                <a:ext cx="254002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5" name="Freeform 17"/>
              <p:cNvSpPr>
                <a:spLocks/>
              </p:cNvSpPr>
              <p:nvPr/>
            </p:nvSpPr>
            <p:spPr bwMode="auto">
              <a:xfrm>
                <a:off x="7266061" y="1570036"/>
                <a:ext cx="25401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6" name="Freeform 18"/>
              <p:cNvSpPr>
                <a:spLocks/>
              </p:cNvSpPr>
              <p:nvPr/>
            </p:nvSpPr>
            <p:spPr bwMode="auto">
              <a:xfrm>
                <a:off x="5740455" y="1227138"/>
                <a:ext cx="127003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7" name="Freeform 19"/>
              <p:cNvSpPr>
                <a:spLocks/>
              </p:cNvSpPr>
              <p:nvPr/>
            </p:nvSpPr>
            <p:spPr bwMode="auto">
              <a:xfrm>
                <a:off x="4584744" y="1341437"/>
                <a:ext cx="76202" cy="15240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>
                <a:off x="3249645" y="1544636"/>
                <a:ext cx="215902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9" name="Freeform 21"/>
              <p:cNvSpPr>
                <a:spLocks/>
              </p:cNvSpPr>
              <p:nvPr/>
            </p:nvSpPr>
            <p:spPr bwMode="auto">
              <a:xfrm>
                <a:off x="1571626" y="2559051"/>
                <a:ext cx="50801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33" name="CasellaDiTesto 132"/>
            <p:cNvSpPr txBox="1"/>
            <p:nvPr/>
          </p:nvSpPr>
          <p:spPr>
            <a:xfrm>
              <a:off x="285720" y="5721509"/>
              <a:ext cx="1428760" cy="71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mtClean="0">
                  <a:latin typeface="+mj-lt"/>
                </a:rPr>
                <a:t>customer site 5</a:t>
              </a:r>
              <a:endParaRPr lang="it-IT">
                <a:latin typeface="+mj-lt"/>
              </a:endParaRPr>
            </a:p>
          </p:txBody>
        </p:sp>
      </p:grpSp>
      <p:grpSp>
        <p:nvGrpSpPr>
          <p:cNvPr id="6" name="Gruppo 484"/>
          <p:cNvGrpSpPr/>
          <p:nvPr/>
        </p:nvGrpSpPr>
        <p:grpSpPr>
          <a:xfrm>
            <a:off x="133563" y="1636806"/>
            <a:ext cx="1843722" cy="1248508"/>
            <a:chOff x="39178" y="1338284"/>
            <a:chExt cx="2032492" cy="1376336"/>
          </a:xfrm>
        </p:grpSpPr>
        <p:grpSp>
          <p:nvGrpSpPr>
            <p:cNvPr id="7" name="Gruppo 404"/>
            <p:cNvGrpSpPr/>
            <p:nvPr/>
          </p:nvGrpSpPr>
          <p:grpSpPr>
            <a:xfrm>
              <a:off x="39178" y="1338284"/>
              <a:ext cx="2032492" cy="1376336"/>
              <a:chOff x="923933" y="960437"/>
              <a:chExt cx="7307338" cy="4948241"/>
            </a:xfrm>
          </p:grpSpPr>
          <p:sp>
            <p:nvSpPr>
              <p:cNvPr id="406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33" y="960437"/>
                <a:ext cx="7294640" cy="4935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407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35" y="1087438"/>
                <a:ext cx="7180336" cy="482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8" name="Freeform 9"/>
              <p:cNvSpPr>
                <a:spLocks/>
              </p:cNvSpPr>
              <p:nvPr/>
            </p:nvSpPr>
            <p:spPr bwMode="auto">
              <a:xfrm>
                <a:off x="936631" y="973135"/>
                <a:ext cx="7142237" cy="4783142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9" name="Freeform 10"/>
              <p:cNvSpPr>
                <a:spLocks noEditPoints="1"/>
              </p:cNvSpPr>
              <p:nvPr/>
            </p:nvSpPr>
            <p:spPr bwMode="auto">
              <a:xfrm>
                <a:off x="936631" y="973135"/>
                <a:ext cx="7142237" cy="4795840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0" name="Freeform 11"/>
              <p:cNvSpPr>
                <a:spLocks/>
              </p:cNvSpPr>
              <p:nvPr/>
            </p:nvSpPr>
            <p:spPr bwMode="auto">
              <a:xfrm>
                <a:off x="1292235" y="3776665"/>
                <a:ext cx="419103" cy="1016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1" name="Freeform 12"/>
              <p:cNvSpPr>
                <a:spLocks/>
              </p:cNvSpPr>
              <p:nvPr/>
            </p:nvSpPr>
            <p:spPr bwMode="auto">
              <a:xfrm>
                <a:off x="1901844" y="4830764"/>
                <a:ext cx="177804" cy="5080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2" name="Freeform 13"/>
              <p:cNvSpPr>
                <a:spLocks/>
              </p:cNvSpPr>
              <p:nvPr/>
            </p:nvSpPr>
            <p:spPr bwMode="auto">
              <a:xfrm>
                <a:off x="3541746" y="5108578"/>
                <a:ext cx="127003" cy="2031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3" name="Freeform 14"/>
              <p:cNvSpPr>
                <a:spLocks/>
              </p:cNvSpPr>
              <p:nvPr/>
            </p:nvSpPr>
            <p:spPr bwMode="auto">
              <a:xfrm>
                <a:off x="5651557" y="4818065"/>
                <a:ext cx="50801" cy="215901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4" name="Freeform 15"/>
              <p:cNvSpPr>
                <a:spLocks/>
              </p:cNvSpPr>
              <p:nvPr/>
            </p:nvSpPr>
            <p:spPr bwMode="auto">
              <a:xfrm>
                <a:off x="6578666" y="3509963"/>
                <a:ext cx="547695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5" name="Freeform 16"/>
              <p:cNvSpPr>
                <a:spLocks/>
              </p:cNvSpPr>
              <p:nvPr/>
            </p:nvSpPr>
            <p:spPr bwMode="auto">
              <a:xfrm>
                <a:off x="7596265" y="2673350"/>
                <a:ext cx="254002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6" name="Freeform 17"/>
              <p:cNvSpPr>
                <a:spLocks/>
              </p:cNvSpPr>
              <p:nvPr/>
            </p:nvSpPr>
            <p:spPr bwMode="auto">
              <a:xfrm>
                <a:off x="7266061" y="1570036"/>
                <a:ext cx="25401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7" name="Freeform 18"/>
              <p:cNvSpPr>
                <a:spLocks/>
              </p:cNvSpPr>
              <p:nvPr/>
            </p:nvSpPr>
            <p:spPr bwMode="auto">
              <a:xfrm>
                <a:off x="5740455" y="1227138"/>
                <a:ext cx="127003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8" name="Freeform 19"/>
              <p:cNvSpPr>
                <a:spLocks/>
              </p:cNvSpPr>
              <p:nvPr/>
            </p:nvSpPr>
            <p:spPr bwMode="auto">
              <a:xfrm>
                <a:off x="4584744" y="1341437"/>
                <a:ext cx="76202" cy="15240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9" name="Freeform 20"/>
              <p:cNvSpPr>
                <a:spLocks/>
              </p:cNvSpPr>
              <p:nvPr/>
            </p:nvSpPr>
            <p:spPr bwMode="auto">
              <a:xfrm>
                <a:off x="3249645" y="1544636"/>
                <a:ext cx="215902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0" name="Freeform 21"/>
              <p:cNvSpPr>
                <a:spLocks/>
              </p:cNvSpPr>
              <p:nvPr/>
            </p:nvSpPr>
            <p:spPr bwMode="auto">
              <a:xfrm>
                <a:off x="1571626" y="2559051"/>
                <a:ext cx="50801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73" name="CasellaDiTesto 172"/>
            <p:cNvSpPr txBox="1"/>
            <p:nvPr/>
          </p:nvSpPr>
          <p:spPr>
            <a:xfrm>
              <a:off x="214282" y="1571613"/>
              <a:ext cx="1428760" cy="71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mtClean="0">
                  <a:latin typeface="+mj-lt"/>
                </a:rPr>
                <a:t>customer site 1</a:t>
              </a:r>
              <a:endParaRPr lang="it-IT">
                <a:latin typeface="+mj-lt"/>
              </a:endParaRPr>
            </a:p>
          </p:txBody>
        </p:sp>
      </p:grpSp>
      <p:grpSp>
        <p:nvGrpSpPr>
          <p:cNvPr id="8" name="Gruppo 483"/>
          <p:cNvGrpSpPr/>
          <p:nvPr/>
        </p:nvGrpSpPr>
        <p:grpSpPr>
          <a:xfrm>
            <a:off x="2428860" y="1468300"/>
            <a:ext cx="1827610" cy="1174883"/>
            <a:chOff x="1610814" y="0"/>
            <a:chExt cx="2032492" cy="1376336"/>
          </a:xfrm>
        </p:grpSpPr>
        <p:grpSp>
          <p:nvGrpSpPr>
            <p:cNvPr id="9" name="Gruppo 420"/>
            <p:cNvGrpSpPr/>
            <p:nvPr/>
          </p:nvGrpSpPr>
          <p:grpSpPr>
            <a:xfrm>
              <a:off x="1610814" y="0"/>
              <a:ext cx="2032492" cy="1376336"/>
              <a:chOff x="923933" y="960437"/>
              <a:chExt cx="7307338" cy="4948241"/>
            </a:xfrm>
          </p:grpSpPr>
          <p:sp>
            <p:nvSpPr>
              <p:cNvPr id="422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33" y="960437"/>
                <a:ext cx="7294640" cy="4935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423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35" y="1087438"/>
                <a:ext cx="7180336" cy="482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4" name="Freeform 9"/>
              <p:cNvSpPr>
                <a:spLocks/>
              </p:cNvSpPr>
              <p:nvPr/>
            </p:nvSpPr>
            <p:spPr bwMode="auto">
              <a:xfrm>
                <a:off x="936631" y="973135"/>
                <a:ext cx="7142237" cy="4783142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5" name="Freeform 10"/>
              <p:cNvSpPr>
                <a:spLocks noEditPoints="1"/>
              </p:cNvSpPr>
              <p:nvPr/>
            </p:nvSpPr>
            <p:spPr bwMode="auto">
              <a:xfrm>
                <a:off x="936631" y="973135"/>
                <a:ext cx="7142237" cy="4795840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6" name="Freeform 11"/>
              <p:cNvSpPr>
                <a:spLocks/>
              </p:cNvSpPr>
              <p:nvPr/>
            </p:nvSpPr>
            <p:spPr bwMode="auto">
              <a:xfrm>
                <a:off x="1292235" y="3776665"/>
                <a:ext cx="419103" cy="1016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7" name="Freeform 12"/>
              <p:cNvSpPr>
                <a:spLocks/>
              </p:cNvSpPr>
              <p:nvPr/>
            </p:nvSpPr>
            <p:spPr bwMode="auto">
              <a:xfrm>
                <a:off x="1901844" y="4830764"/>
                <a:ext cx="177804" cy="5080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8" name="Freeform 13"/>
              <p:cNvSpPr>
                <a:spLocks/>
              </p:cNvSpPr>
              <p:nvPr/>
            </p:nvSpPr>
            <p:spPr bwMode="auto">
              <a:xfrm>
                <a:off x="3541746" y="5108578"/>
                <a:ext cx="127003" cy="2031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9" name="Freeform 14"/>
              <p:cNvSpPr>
                <a:spLocks/>
              </p:cNvSpPr>
              <p:nvPr/>
            </p:nvSpPr>
            <p:spPr bwMode="auto">
              <a:xfrm>
                <a:off x="5651557" y="4818065"/>
                <a:ext cx="50801" cy="215901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0" name="Freeform 15"/>
              <p:cNvSpPr>
                <a:spLocks/>
              </p:cNvSpPr>
              <p:nvPr/>
            </p:nvSpPr>
            <p:spPr bwMode="auto">
              <a:xfrm>
                <a:off x="6578666" y="3509963"/>
                <a:ext cx="547695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1" name="Freeform 16"/>
              <p:cNvSpPr>
                <a:spLocks/>
              </p:cNvSpPr>
              <p:nvPr/>
            </p:nvSpPr>
            <p:spPr bwMode="auto">
              <a:xfrm>
                <a:off x="7596265" y="2673350"/>
                <a:ext cx="254002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2" name="Freeform 17"/>
              <p:cNvSpPr>
                <a:spLocks/>
              </p:cNvSpPr>
              <p:nvPr/>
            </p:nvSpPr>
            <p:spPr bwMode="auto">
              <a:xfrm>
                <a:off x="7266061" y="1570036"/>
                <a:ext cx="25401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3" name="Freeform 18"/>
              <p:cNvSpPr>
                <a:spLocks/>
              </p:cNvSpPr>
              <p:nvPr/>
            </p:nvSpPr>
            <p:spPr bwMode="auto">
              <a:xfrm>
                <a:off x="5740455" y="1227138"/>
                <a:ext cx="127003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4" name="Freeform 19"/>
              <p:cNvSpPr>
                <a:spLocks/>
              </p:cNvSpPr>
              <p:nvPr/>
            </p:nvSpPr>
            <p:spPr bwMode="auto">
              <a:xfrm>
                <a:off x="4584744" y="1341437"/>
                <a:ext cx="76202" cy="15240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5" name="Freeform 20"/>
              <p:cNvSpPr>
                <a:spLocks/>
              </p:cNvSpPr>
              <p:nvPr/>
            </p:nvSpPr>
            <p:spPr bwMode="auto">
              <a:xfrm>
                <a:off x="3249645" y="1544636"/>
                <a:ext cx="215902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6" name="Freeform 21"/>
              <p:cNvSpPr>
                <a:spLocks/>
              </p:cNvSpPr>
              <p:nvPr/>
            </p:nvSpPr>
            <p:spPr bwMode="auto">
              <a:xfrm>
                <a:off x="1571626" y="2559051"/>
                <a:ext cx="50801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213" name="CasellaDiTesto 212"/>
            <p:cNvSpPr txBox="1"/>
            <p:nvPr/>
          </p:nvSpPr>
          <p:spPr>
            <a:xfrm>
              <a:off x="1928762" y="220807"/>
              <a:ext cx="1428760" cy="75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mtClean="0">
                  <a:latin typeface="+mj-lt"/>
                </a:rPr>
                <a:t>customer site 2</a:t>
              </a:r>
              <a:endParaRPr lang="it-IT">
                <a:latin typeface="+mj-lt"/>
              </a:endParaRPr>
            </a:p>
          </p:txBody>
        </p:sp>
      </p:grpSp>
      <p:grpSp>
        <p:nvGrpSpPr>
          <p:cNvPr id="10" name="Gruppo 482"/>
          <p:cNvGrpSpPr/>
          <p:nvPr/>
        </p:nvGrpSpPr>
        <p:grpSpPr>
          <a:xfrm>
            <a:off x="7095277" y="1754924"/>
            <a:ext cx="1843722" cy="1248508"/>
            <a:chOff x="7000892" y="251566"/>
            <a:chExt cx="2032492" cy="1376336"/>
          </a:xfrm>
        </p:grpSpPr>
        <p:grpSp>
          <p:nvGrpSpPr>
            <p:cNvPr id="11" name="Gruppo 436"/>
            <p:cNvGrpSpPr/>
            <p:nvPr/>
          </p:nvGrpSpPr>
          <p:grpSpPr>
            <a:xfrm rot="21217022" flipH="1">
              <a:off x="7000892" y="251566"/>
              <a:ext cx="2032492" cy="1376336"/>
              <a:chOff x="923933" y="960437"/>
              <a:chExt cx="7307338" cy="4948241"/>
            </a:xfrm>
          </p:grpSpPr>
          <p:sp>
            <p:nvSpPr>
              <p:cNvPr id="438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33" y="960437"/>
                <a:ext cx="7294640" cy="4935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439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35" y="1087438"/>
                <a:ext cx="7180336" cy="482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" name="Freeform 9"/>
              <p:cNvSpPr>
                <a:spLocks/>
              </p:cNvSpPr>
              <p:nvPr/>
            </p:nvSpPr>
            <p:spPr bwMode="auto">
              <a:xfrm>
                <a:off x="936631" y="973135"/>
                <a:ext cx="7142237" cy="4783142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1" name="Freeform 10"/>
              <p:cNvSpPr>
                <a:spLocks noEditPoints="1"/>
              </p:cNvSpPr>
              <p:nvPr/>
            </p:nvSpPr>
            <p:spPr bwMode="auto">
              <a:xfrm>
                <a:off x="936631" y="973135"/>
                <a:ext cx="7142237" cy="4795840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2" name="Freeform 11"/>
              <p:cNvSpPr>
                <a:spLocks/>
              </p:cNvSpPr>
              <p:nvPr/>
            </p:nvSpPr>
            <p:spPr bwMode="auto">
              <a:xfrm>
                <a:off x="1292235" y="3776665"/>
                <a:ext cx="419103" cy="1016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3" name="Freeform 12"/>
              <p:cNvSpPr>
                <a:spLocks/>
              </p:cNvSpPr>
              <p:nvPr/>
            </p:nvSpPr>
            <p:spPr bwMode="auto">
              <a:xfrm>
                <a:off x="1901844" y="4830764"/>
                <a:ext cx="177804" cy="5080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4" name="Freeform 13"/>
              <p:cNvSpPr>
                <a:spLocks/>
              </p:cNvSpPr>
              <p:nvPr/>
            </p:nvSpPr>
            <p:spPr bwMode="auto">
              <a:xfrm>
                <a:off x="3541746" y="5108578"/>
                <a:ext cx="127003" cy="2031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5" name="Freeform 14"/>
              <p:cNvSpPr>
                <a:spLocks/>
              </p:cNvSpPr>
              <p:nvPr/>
            </p:nvSpPr>
            <p:spPr bwMode="auto">
              <a:xfrm>
                <a:off x="5651557" y="4818065"/>
                <a:ext cx="50801" cy="215901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6" name="Freeform 15"/>
              <p:cNvSpPr>
                <a:spLocks/>
              </p:cNvSpPr>
              <p:nvPr/>
            </p:nvSpPr>
            <p:spPr bwMode="auto">
              <a:xfrm>
                <a:off x="6578666" y="3509963"/>
                <a:ext cx="547695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7" name="Freeform 16"/>
              <p:cNvSpPr>
                <a:spLocks/>
              </p:cNvSpPr>
              <p:nvPr/>
            </p:nvSpPr>
            <p:spPr bwMode="auto">
              <a:xfrm>
                <a:off x="7596265" y="2673350"/>
                <a:ext cx="254002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8" name="Freeform 17"/>
              <p:cNvSpPr>
                <a:spLocks/>
              </p:cNvSpPr>
              <p:nvPr/>
            </p:nvSpPr>
            <p:spPr bwMode="auto">
              <a:xfrm>
                <a:off x="7266061" y="1570036"/>
                <a:ext cx="25401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9" name="Freeform 18"/>
              <p:cNvSpPr>
                <a:spLocks/>
              </p:cNvSpPr>
              <p:nvPr/>
            </p:nvSpPr>
            <p:spPr bwMode="auto">
              <a:xfrm>
                <a:off x="5740455" y="1227138"/>
                <a:ext cx="127003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0" name="Freeform 19"/>
              <p:cNvSpPr>
                <a:spLocks/>
              </p:cNvSpPr>
              <p:nvPr/>
            </p:nvSpPr>
            <p:spPr bwMode="auto">
              <a:xfrm>
                <a:off x="4584744" y="1341437"/>
                <a:ext cx="76202" cy="15240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1" name="Freeform 20"/>
              <p:cNvSpPr>
                <a:spLocks/>
              </p:cNvSpPr>
              <p:nvPr/>
            </p:nvSpPr>
            <p:spPr bwMode="auto">
              <a:xfrm>
                <a:off x="3249645" y="1544636"/>
                <a:ext cx="215902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2" name="Freeform 21"/>
              <p:cNvSpPr>
                <a:spLocks/>
              </p:cNvSpPr>
              <p:nvPr/>
            </p:nvSpPr>
            <p:spPr bwMode="auto">
              <a:xfrm>
                <a:off x="1571626" y="2559051"/>
                <a:ext cx="50801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253" name="CasellaDiTesto 252"/>
            <p:cNvSpPr txBox="1"/>
            <p:nvPr/>
          </p:nvSpPr>
          <p:spPr>
            <a:xfrm>
              <a:off x="7358082" y="500042"/>
              <a:ext cx="1428760" cy="71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mtClean="0">
                  <a:latin typeface="+mj-lt"/>
                </a:rPr>
                <a:t>customer site 3</a:t>
              </a:r>
              <a:endParaRPr lang="it-IT">
                <a:latin typeface="+mj-lt"/>
              </a:endParaRPr>
            </a:p>
          </p:txBody>
        </p:sp>
      </p:grpSp>
      <p:grpSp>
        <p:nvGrpSpPr>
          <p:cNvPr id="12" name="Gruppo 486"/>
          <p:cNvGrpSpPr/>
          <p:nvPr/>
        </p:nvGrpSpPr>
        <p:grpSpPr>
          <a:xfrm>
            <a:off x="6921404" y="5387580"/>
            <a:ext cx="1843722" cy="1248508"/>
            <a:chOff x="6827019" y="5323664"/>
            <a:chExt cx="2032492" cy="1376336"/>
          </a:xfrm>
        </p:grpSpPr>
        <p:grpSp>
          <p:nvGrpSpPr>
            <p:cNvPr id="13" name="Gruppo 452"/>
            <p:cNvGrpSpPr/>
            <p:nvPr/>
          </p:nvGrpSpPr>
          <p:grpSpPr>
            <a:xfrm rot="21217022" flipH="1">
              <a:off x="6827019" y="5323664"/>
              <a:ext cx="2032492" cy="1376336"/>
              <a:chOff x="923933" y="960437"/>
              <a:chExt cx="7307338" cy="4948241"/>
            </a:xfrm>
          </p:grpSpPr>
          <p:sp>
            <p:nvSpPr>
              <p:cNvPr id="454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33" y="960437"/>
                <a:ext cx="7294640" cy="4935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455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35" y="1087438"/>
                <a:ext cx="7180336" cy="482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6" name="Freeform 9"/>
              <p:cNvSpPr>
                <a:spLocks/>
              </p:cNvSpPr>
              <p:nvPr/>
            </p:nvSpPr>
            <p:spPr bwMode="auto">
              <a:xfrm>
                <a:off x="936631" y="973135"/>
                <a:ext cx="7142237" cy="4783142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7" name="Freeform 10"/>
              <p:cNvSpPr>
                <a:spLocks noEditPoints="1"/>
              </p:cNvSpPr>
              <p:nvPr/>
            </p:nvSpPr>
            <p:spPr bwMode="auto">
              <a:xfrm>
                <a:off x="936631" y="973135"/>
                <a:ext cx="7142237" cy="4795840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8" name="Freeform 11"/>
              <p:cNvSpPr>
                <a:spLocks/>
              </p:cNvSpPr>
              <p:nvPr/>
            </p:nvSpPr>
            <p:spPr bwMode="auto">
              <a:xfrm>
                <a:off x="1292235" y="3776665"/>
                <a:ext cx="419103" cy="1016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9" name="Freeform 12"/>
              <p:cNvSpPr>
                <a:spLocks/>
              </p:cNvSpPr>
              <p:nvPr/>
            </p:nvSpPr>
            <p:spPr bwMode="auto">
              <a:xfrm>
                <a:off x="1901844" y="4830764"/>
                <a:ext cx="177804" cy="5080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" name="Freeform 13"/>
              <p:cNvSpPr>
                <a:spLocks/>
              </p:cNvSpPr>
              <p:nvPr/>
            </p:nvSpPr>
            <p:spPr bwMode="auto">
              <a:xfrm>
                <a:off x="3541746" y="5108578"/>
                <a:ext cx="127003" cy="2031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" name="Freeform 14"/>
              <p:cNvSpPr>
                <a:spLocks/>
              </p:cNvSpPr>
              <p:nvPr/>
            </p:nvSpPr>
            <p:spPr bwMode="auto">
              <a:xfrm>
                <a:off x="5651557" y="4818065"/>
                <a:ext cx="50801" cy="215901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2" name="Freeform 15"/>
              <p:cNvSpPr>
                <a:spLocks/>
              </p:cNvSpPr>
              <p:nvPr/>
            </p:nvSpPr>
            <p:spPr bwMode="auto">
              <a:xfrm>
                <a:off x="6578666" y="3509963"/>
                <a:ext cx="547695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3" name="Freeform 16"/>
              <p:cNvSpPr>
                <a:spLocks/>
              </p:cNvSpPr>
              <p:nvPr/>
            </p:nvSpPr>
            <p:spPr bwMode="auto">
              <a:xfrm>
                <a:off x="7596265" y="2673350"/>
                <a:ext cx="254002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4" name="Freeform 17"/>
              <p:cNvSpPr>
                <a:spLocks/>
              </p:cNvSpPr>
              <p:nvPr/>
            </p:nvSpPr>
            <p:spPr bwMode="auto">
              <a:xfrm>
                <a:off x="7266061" y="1570036"/>
                <a:ext cx="25401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5" name="Freeform 18"/>
              <p:cNvSpPr>
                <a:spLocks/>
              </p:cNvSpPr>
              <p:nvPr/>
            </p:nvSpPr>
            <p:spPr bwMode="auto">
              <a:xfrm>
                <a:off x="5740455" y="1227138"/>
                <a:ext cx="127003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6" name="Freeform 19"/>
              <p:cNvSpPr>
                <a:spLocks/>
              </p:cNvSpPr>
              <p:nvPr/>
            </p:nvSpPr>
            <p:spPr bwMode="auto">
              <a:xfrm>
                <a:off x="4584744" y="1341437"/>
                <a:ext cx="76202" cy="15240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7" name="Freeform 20"/>
              <p:cNvSpPr>
                <a:spLocks/>
              </p:cNvSpPr>
              <p:nvPr/>
            </p:nvSpPr>
            <p:spPr bwMode="auto">
              <a:xfrm>
                <a:off x="3249645" y="1544636"/>
                <a:ext cx="215902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8" name="Freeform 21"/>
              <p:cNvSpPr>
                <a:spLocks/>
              </p:cNvSpPr>
              <p:nvPr/>
            </p:nvSpPr>
            <p:spPr bwMode="auto">
              <a:xfrm>
                <a:off x="1571626" y="2559051"/>
                <a:ext cx="50801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293" name="CasellaDiTesto 292"/>
            <p:cNvSpPr txBox="1"/>
            <p:nvPr/>
          </p:nvSpPr>
          <p:spPr>
            <a:xfrm>
              <a:off x="7215206" y="5643577"/>
              <a:ext cx="1428760" cy="71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mtClean="0">
                  <a:latin typeface="+mj-lt"/>
                </a:rPr>
                <a:t>customer site 4</a:t>
              </a:r>
              <a:endParaRPr lang="it-IT">
                <a:latin typeface="+mj-lt"/>
              </a:endParaRPr>
            </a:p>
          </p:txBody>
        </p:sp>
      </p:grpSp>
      <p:sp>
        <p:nvSpPr>
          <p:cNvPr id="394" name="Titolo 39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Architecture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grpSp>
        <p:nvGrpSpPr>
          <p:cNvPr id="14" name="Group 29"/>
          <p:cNvGrpSpPr>
            <a:grpSpLocks noChangeAspect="1"/>
          </p:cNvGrpSpPr>
          <p:nvPr/>
        </p:nvGrpSpPr>
        <p:grpSpPr bwMode="auto">
          <a:xfrm>
            <a:off x="1262549" y="5138055"/>
            <a:ext cx="927070" cy="511415"/>
            <a:chOff x="1680" y="912"/>
            <a:chExt cx="576" cy="318"/>
          </a:xfrm>
        </p:grpSpPr>
        <p:grpSp>
          <p:nvGrpSpPr>
            <p:cNvPr id="1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6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1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1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7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6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6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CE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9" name="Group 29"/>
          <p:cNvGrpSpPr>
            <a:grpSpLocks noChangeAspect="1"/>
          </p:cNvGrpSpPr>
          <p:nvPr/>
        </p:nvGrpSpPr>
        <p:grpSpPr bwMode="auto">
          <a:xfrm>
            <a:off x="1191143" y="2508215"/>
            <a:ext cx="927070" cy="511415"/>
            <a:chOff x="1680" y="912"/>
            <a:chExt cx="576" cy="318"/>
          </a:xfrm>
        </p:grpSpPr>
        <p:grpSp>
          <p:nvGrpSpPr>
            <p:cNvPr id="20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5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6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7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7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7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5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5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CE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4" name="Group 29"/>
          <p:cNvGrpSpPr>
            <a:grpSpLocks noChangeAspect="1"/>
          </p:cNvGrpSpPr>
          <p:nvPr/>
        </p:nvGrpSpPr>
        <p:grpSpPr bwMode="auto">
          <a:xfrm>
            <a:off x="3430605" y="2265761"/>
            <a:ext cx="927070" cy="511415"/>
            <a:chOff x="1680" y="912"/>
            <a:chExt cx="576" cy="318"/>
          </a:xfrm>
        </p:grpSpPr>
        <p:grpSp>
          <p:nvGrpSpPr>
            <p:cNvPr id="25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9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2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2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0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9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9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CE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 bwMode="auto">
          <a:xfrm>
            <a:off x="7169799" y="2652086"/>
            <a:ext cx="927070" cy="511415"/>
            <a:chOff x="1679" y="912"/>
            <a:chExt cx="576" cy="318"/>
          </a:xfrm>
        </p:grpSpPr>
        <p:grpSp>
          <p:nvGrpSpPr>
            <p:cNvPr id="30" name="Group 30"/>
            <p:cNvGrpSpPr>
              <a:grpSpLocks noChangeAspect="1"/>
            </p:cNvGrpSpPr>
            <p:nvPr/>
          </p:nvGrpSpPr>
          <p:grpSpPr bwMode="auto">
            <a:xfrm>
              <a:off x="1679" y="912"/>
              <a:ext cx="576" cy="317"/>
              <a:chOff x="3311" y="2160"/>
              <a:chExt cx="960" cy="528"/>
            </a:xfrm>
          </p:grpSpPr>
          <p:sp>
            <p:nvSpPr>
              <p:cNvPr id="23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1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1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2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4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5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3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3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3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CE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4" name="Group 29"/>
          <p:cNvGrpSpPr>
            <a:grpSpLocks noChangeAspect="1"/>
          </p:cNvGrpSpPr>
          <p:nvPr/>
        </p:nvGrpSpPr>
        <p:grpSpPr bwMode="auto">
          <a:xfrm>
            <a:off x="6882912" y="5138055"/>
            <a:ext cx="927070" cy="511415"/>
            <a:chOff x="1679" y="912"/>
            <a:chExt cx="576" cy="318"/>
          </a:xfrm>
        </p:grpSpPr>
        <p:grpSp>
          <p:nvGrpSpPr>
            <p:cNvPr id="35" name="Group 30"/>
            <p:cNvGrpSpPr>
              <a:grpSpLocks noChangeAspect="1"/>
            </p:cNvGrpSpPr>
            <p:nvPr/>
          </p:nvGrpSpPr>
          <p:grpSpPr bwMode="auto">
            <a:xfrm>
              <a:off x="1679" y="912"/>
              <a:ext cx="576" cy="317"/>
              <a:chOff x="3311" y="2160"/>
              <a:chExt cx="960" cy="528"/>
            </a:xfrm>
          </p:grpSpPr>
          <p:sp>
            <p:nvSpPr>
              <p:cNvPr id="27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1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3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3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28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27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8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7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CE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39" name="Gruppo 487"/>
          <p:cNvGrpSpPr/>
          <p:nvPr/>
        </p:nvGrpSpPr>
        <p:grpSpPr>
          <a:xfrm>
            <a:off x="3000185" y="3038487"/>
            <a:ext cx="3454320" cy="2339152"/>
            <a:chOff x="2382360" y="1967618"/>
            <a:chExt cx="4689970" cy="3175894"/>
          </a:xfrm>
        </p:grpSpPr>
        <p:grpSp>
          <p:nvGrpSpPr>
            <p:cNvPr id="40" name="Gruppo 41"/>
            <p:cNvGrpSpPr/>
            <p:nvPr/>
          </p:nvGrpSpPr>
          <p:grpSpPr>
            <a:xfrm>
              <a:off x="2382360" y="1967618"/>
              <a:ext cx="4689970" cy="3175894"/>
              <a:chOff x="923925" y="960438"/>
              <a:chExt cx="7307263" cy="4948237"/>
            </a:xfrm>
          </p:grpSpPr>
          <p:sp>
            <p:nvSpPr>
              <p:cNvPr id="31749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923925" y="960438"/>
                <a:ext cx="7294563" cy="4935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31751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0925" y="1087438"/>
                <a:ext cx="7180263" cy="482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3" name="Freeform 9"/>
              <p:cNvSpPr>
                <a:spLocks/>
              </p:cNvSpPr>
              <p:nvPr/>
            </p:nvSpPr>
            <p:spPr bwMode="auto">
              <a:xfrm>
                <a:off x="936625" y="973138"/>
                <a:ext cx="7142163" cy="4783137"/>
              </a:xfrm>
              <a:custGeom>
                <a:avLst/>
                <a:gdLst/>
                <a:ahLst/>
                <a:cxnLst>
                  <a:cxn ang="0">
                    <a:pos x="248" y="1047"/>
                  </a:cxn>
                  <a:cxn ang="0">
                    <a:pos x="64" y="1199"/>
                  </a:cxn>
                  <a:cxn ang="0">
                    <a:pos x="0" y="1415"/>
                  </a:cxn>
                  <a:cxn ang="0">
                    <a:pos x="64" y="1622"/>
                  </a:cxn>
                  <a:cxn ang="0">
                    <a:pos x="224" y="1766"/>
                  </a:cxn>
                  <a:cxn ang="0">
                    <a:pos x="104" y="1974"/>
                  </a:cxn>
                  <a:cxn ang="0">
                    <a:pos x="136" y="2214"/>
                  </a:cxn>
                  <a:cxn ang="0">
                    <a:pos x="296" y="2390"/>
                  </a:cxn>
                  <a:cxn ang="0">
                    <a:pos x="552" y="2462"/>
                  </a:cxn>
                  <a:cxn ang="0">
                    <a:pos x="664" y="2542"/>
                  </a:cxn>
                  <a:cxn ang="0">
                    <a:pos x="897" y="2733"/>
                  </a:cxn>
                  <a:cxn ang="0">
                    <a:pos x="1193" y="2829"/>
                  </a:cxn>
                  <a:cxn ang="0">
                    <a:pos x="1513" y="2805"/>
                  </a:cxn>
                  <a:cxn ang="0">
                    <a:pos x="1713" y="2725"/>
                  </a:cxn>
                  <a:cxn ang="0">
                    <a:pos x="1897" y="2893"/>
                  </a:cxn>
                  <a:cxn ang="0">
                    <a:pos x="2129" y="2997"/>
                  </a:cxn>
                  <a:cxn ang="0">
                    <a:pos x="2410" y="3005"/>
                  </a:cxn>
                  <a:cxn ang="0">
                    <a:pos x="2722" y="2885"/>
                  </a:cxn>
                  <a:cxn ang="0">
                    <a:pos x="2930" y="2653"/>
                  </a:cxn>
                  <a:cxn ang="0">
                    <a:pos x="3050" y="2597"/>
                  </a:cxn>
                  <a:cxn ang="0">
                    <a:pos x="3290" y="2645"/>
                  </a:cxn>
                  <a:cxn ang="0">
                    <a:pos x="3626" y="2550"/>
                  </a:cxn>
                  <a:cxn ang="0">
                    <a:pos x="3843" y="2310"/>
                  </a:cxn>
                  <a:cxn ang="0">
                    <a:pos x="3891" y="2094"/>
                  </a:cxn>
                  <a:cxn ang="0">
                    <a:pos x="4235" y="1958"/>
                  </a:cxn>
                  <a:cxn ang="0">
                    <a:pos x="4451" y="1686"/>
                  </a:cxn>
                  <a:cxn ang="0">
                    <a:pos x="4491" y="1359"/>
                  </a:cxn>
                  <a:cxn ang="0">
                    <a:pos x="4355" y="1071"/>
                  </a:cxn>
                  <a:cxn ang="0">
                    <a:pos x="4395" y="871"/>
                  </a:cxn>
                  <a:cxn ang="0">
                    <a:pos x="4331" y="631"/>
                  </a:cxn>
                  <a:cxn ang="0">
                    <a:pos x="4155" y="448"/>
                  </a:cxn>
                  <a:cxn ang="0">
                    <a:pos x="3987" y="376"/>
                  </a:cxn>
                  <a:cxn ang="0">
                    <a:pos x="3875" y="160"/>
                  </a:cxn>
                  <a:cxn ang="0">
                    <a:pos x="3666" y="32"/>
                  </a:cxn>
                  <a:cxn ang="0">
                    <a:pos x="3378" y="8"/>
                  </a:cxn>
                  <a:cxn ang="0">
                    <a:pos x="3106" y="160"/>
                  </a:cxn>
                  <a:cxn ang="0">
                    <a:pos x="2946" y="40"/>
                  </a:cxn>
                  <a:cxn ang="0">
                    <a:pos x="2682" y="8"/>
                  </a:cxn>
                  <a:cxn ang="0">
                    <a:pos x="2410" y="136"/>
                  </a:cxn>
                  <a:cxn ang="0">
                    <a:pos x="2257" y="176"/>
                  </a:cxn>
                  <a:cxn ang="0">
                    <a:pos x="1953" y="88"/>
                  </a:cxn>
                  <a:cxn ang="0">
                    <a:pos x="1729" y="136"/>
                  </a:cxn>
                  <a:cxn ang="0">
                    <a:pos x="1497" y="304"/>
                  </a:cxn>
                  <a:cxn ang="0">
                    <a:pos x="1377" y="328"/>
                  </a:cxn>
                  <a:cxn ang="0">
                    <a:pos x="1105" y="272"/>
                  </a:cxn>
                  <a:cxn ang="0">
                    <a:pos x="712" y="384"/>
                  </a:cxn>
                  <a:cxn ang="0">
                    <a:pos x="456" y="663"/>
                  </a:cxn>
                  <a:cxn ang="0">
                    <a:pos x="408" y="999"/>
                  </a:cxn>
                </a:cxnLst>
                <a:rect l="0" t="0" r="r" b="b"/>
                <a:pathLst>
                  <a:path w="4499" h="3013">
                    <a:moveTo>
                      <a:pt x="408" y="999"/>
                    </a:moveTo>
                    <a:lnTo>
                      <a:pt x="320" y="1015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20" y="1135"/>
                    </a:lnTo>
                    <a:lnTo>
                      <a:pt x="64" y="1199"/>
                    </a:lnTo>
                    <a:lnTo>
                      <a:pt x="32" y="1263"/>
                    </a:lnTo>
                    <a:lnTo>
                      <a:pt x="8" y="1335"/>
                    </a:lnTo>
                    <a:lnTo>
                      <a:pt x="0" y="1415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64" y="1622"/>
                    </a:lnTo>
                    <a:lnTo>
                      <a:pt x="128" y="1702"/>
                    </a:lnTo>
                    <a:lnTo>
                      <a:pt x="224" y="1774"/>
                    </a:lnTo>
                    <a:lnTo>
                      <a:pt x="224" y="1766"/>
                    </a:lnTo>
                    <a:lnTo>
                      <a:pt x="168" y="1830"/>
                    </a:lnTo>
                    <a:lnTo>
                      <a:pt x="128" y="1894"/>
                    </a:lnTo>
                    <a:lnTo>
                      <a:pt x="104" y="1974"/>
                    </a:lnTo>
                    <a:lnTo>
                      <a:pt x="96" y="2046"/>
                    </a:lnTo>
                    <a:lnTo>
                      <a:pt x="112" y="2134"/>
                    </a:lnTo>
                    <a:lnTo>
                      <a:pt x="136" y="2214"/>
                    </a:lnTo>
                    <a:lnTo>
                      <a:pt x="176" y="2278"/>
                    </a:lnTo>
                    <a:lnTo>
                      <a:pt x="232" y="2342"/>
                    </a:lnTo>
                    <a:lnTo>
                      <a:pt x="296" y="2390"/>
                    </a:lnTo>
                    <a:lnTo>
                      <a:pt x="376" y="2430"/>
                    </a:lnTo>
                    <a:lnTo>
                      <a:pt x="464" y="2454"/>
                    </a:lnTo>
                    <a:lnTo>
                      <a:pt x="552" y="2462"/>
                    </a:lnTo>
                    <a:lnTo>
                      <a:pt x="608" y="2462"/>
                    </a:lnTo>
                    <a:lnTo>
                      <a:pt x="600" y="246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809" y="2677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193" y="2829"/>
                    </a:lnTo>
                    <a:lnTo>
                      <a:pt x="1305" y="2829"/>
                    </a:lnTo>
                    <a:lnTo>
                      <a:pt x="1409" y="2829"/>
                    </a:lnTo>
                    <a:lnTo>
                      <a:pt x="1513" y="2805"/>
                    </a:lnTo>
                    <a:lnTo>
                      <a:pt x="1617" y="2773"/>
                    </a:lnTo>
                    <a:lnTo>
                      <a:pt x="1713" y="2725"/>
                    </a:lnTo>
                    <a:lnTo>
                      <a:pt x="1713" y="2725"/>
                    </a:lnTo>
                    <a:lnTo>
                      <a:pt x="1769" y="2789"/>
                    </a:lnTo>
                    <a:lnTo>
                      <a:pt x="1825" y="2845"/>
                    </a:lnTo>
                    <a:lnTo>
                      <a:pt x="1897" y="2893"/>
                    </a:lnTo>
                    <a:lnTo>
                      <a:pt x="1969" y="2941"/>
                    </a:lnTo>
                    <a:lnTo>
                      <a:pt x="2041" y="2973"/>
                    </a:lnTo>
                    <a:lnTo>
                      <a:pt x="2129" y="2997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410" y="3005"/>
                    </a:lnTo>
                    <a:lnTo>
                      <a:pt x="2522" y="2981"/>
                    </a:lnTo>
                    <a:lnTo>
                      <a:pt x="2626" y="2941"/>
                    </a:lnTo>
                    <a:lnTo>
                      <a:pt x="2722" y="2885"/>
                    </a:lnTo>
                    <a:lnTo>
                      <a:pt x="2802" y="2821"/>
                    </a:lnTo>
                    <a:lnTo>
                      <a:pt x="2874" y="2741"/>
                    </a:lnTo>
                    <a:lnTo>
                      <a:pt x="2930" y="2653"/>
                    </a:lnTo>
                    <a:lnTo>
                      <a:pt x="2970" y="2558"/>
                    </a:lnTo>
                    <a:lnTo>
                      <a:pt x="2970" y="2558"/>
                    </a:lnTo>
                    <a:lnTo>
                      <a:pt x="3050" y="2597"/>
                    </a:lnTo>
                    <a:lnTo>
                      <a:pt x="3122" y="2621"/>
                    </a:lnTo>
                    <a:lnTo>
                      <a:pt x="3210" y="2637"/>
                    </a:lnTo>
                    <a:lnTo>
                      <a:pt x="3290" y="2645"/>
                    </a:lnTo>
                    <a:lnTo>
                      <a:pt x="3410" y="2629"/>
                    </a:lnTo>
                    <a:lnTo>
                      <a:pt x="3522" y="2597"/>
                    </a:lnTo>
                    <a:lnTo>
                      <a:pt x="3626" y="2550"/>
                    </a:lnTo>
                    <a:lnTo>
                      <a:pt x="3714" y="2486"/>
                    </a:lnTo>
                    <a:lnTo>
                      <a:pt x="3786" y="2406"/>
                    </a:lnTo>
                    <a:lnTo>
                      <a:pt x="3843" y="2310"/>
                    </a:lnTo>
                    <a:lnTo>
                      <a:pt x="3883" y="2206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4019" y="2070"/>
                    </a:lnTo>
                    <a:lnTo>
                      <a:pt x="4131" y="2022"/>
                    </a:lnTo>
                    <a:lnTo>
                      <a:pt x="4235" y="1958"/>
                    </a:lnTo>
                    <a:lnTo>
                      <a:pt x="4323" y="1886"/>
                    </a:lnTo>
                    <a:lnTo>
                      <a:pt x="4395" y="1790"/>
                    </a:lnTo>
                    <a:lnTo>
                      <a:pt x="4451" y="1686"/>
                    </a:lnTo>
                    <a:lnTo>
                      <a:pt x="4483" y="1582"/>
                    </a:lnTo>
                    <a:lnTo>
                      <a:pt x="4499" y="1463"/>
                    </a:lnTo>
                    <a:lnTo>
                      <a:pt x="4491" y="1359"/>
                    </a:lnTo>
                    <a:lnTo>
                      <a:pt x="4459" y="1255"/>
                    </a:lnTo>
                    <a:lnTo>
                      <a:pt x="4419" y="1159"/>
                    </a:lnTo>
                    <a:lnTo>
                      <a:pt x="4355" y="1071"/>
                    </a:lnTo>
                    <a:lnTo>
                      <a:pt x="4355" y="1071"/>
                    </a:lnTo>
                    <a:lnTo>
                      <a:pt x="4387" y="975"/>
                    </a:lnTo>
                    <a:lnTo>
                      <a:pt x="4395" y="871"/>
                    </a:lnTo>
                    <a:lnTo>
                      <a:pt x="4387" y="783"/>
                    </a:lnTo>
                    <a:lnTo>
                      <a:pt x="4363" y="703"/>
                    </a:lnTo>
                    <a:lnTo>
                      <a:pt x="4331" y="631"/>
                    </a:lnTo>
                    <a:lnTo>
                      <a:pt x="4283" y="559"/>
                    </a:lnTo>
                    <a:lnTo>
                      <a:pt x="4219" y="504"/>
                    </a:lnTo>
                    <a:lnTo>
                      <a:pt x="4155" y="448"/>
                    </a:lnTo>
                    <a:lnTo>
                      <a:pt x="4075" y="408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3963" y="296"/>
                    </a:lnTo>
                    <a:lnTo>
                      <a:pt x="3931" y="224"/>
                    </a:lnTo>
                    <a:lnTo>
                      <a:pt x="3875" y="160"/>
                    </a:lnTo>
                    <a:lnTo>
                      <a:pt x="3818" y="104"/>
                    </a:lnTo>
                    <a:lnTo>
                      <a:pt x="3746" y="64"/>
                    </a:lnTo>
                    <a:lnTo>
                      <a:pt x="3666" y="32"/>
                    </a:lnTo>
                    <a:lnTo>
                      <a:pt x="3578" y="8"/>
                    </a:lnTo>
                    <a:lnTo>
                      <a:pt x="3490" y="0"/>
                    </a:lnTo>
                    <a:lnTo>
                      <a:pt x="3378" y="8"/>
                    </a:lnTo>
                    <a:lnTo>
                      <a:pt x="3282" y="40"/>
                    </a:lnTo>
                    <a:lnTo>
                      <a:pt x="3186" y="96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034" y="96"/>
                    </a:lnTo>
                    <a:lnTo>
                      <a:pt x="2946" y="40"/>
                    </a:lnTo>
                    <a:lnTo>
                      <a:pt x="2850" y="8"/>
                    </a:lnTo>
                    <a:lnTo>
                      <a:pt x="2746" y="0"/>
                    </a:lnTo>
                    <a:lnTo>
                      <a:pt x="2682" y="8"/>
                    </a:lnTo>
                    <a:lnTo>
                      <a:pt x="2618" y="16"/>
                    </a:lnTo>
                    <a:lnTo>
                      <a:pt x="2506" y="64"/>
                    </a:lnTo>
                    <a:lnTo>
                      <a:pt x="2410" y="136"/>
                    </a:lnTo>
                    <a:lnTo>
                      <a:pt x="2338" y="232"/>
                    </a:lnTo>
                    <a:lnTo>
                      <a:pt x="2338" y="240"/>
                    </a:lnTo>
                    <a:lnTo>
                      <a:pt x="2257" y="176"/>
                    </a:lnTo>
                    <a:lnTo>
                      <a:pt x="2161" y="128"/>
                    </a:lnTo>
                    <a:lnTo>
                      <a:pt x="2057" y="104"/>
                    </a:lnTo>
                    <a:lnTo>
                      <a:pt x="1953" y="88"/>
                    </a:lnTo>
                    <a:lnTo>
                      <a:pt x="1873" y="96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665" y="160"/>
                    </a:lnTo>
                    <a:lnTo>
                      <a:pt x="1545" y="248"/>
                    </a:lnTo>
                    <a:lnTo>
                      <a:pt x="1497" y="304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377" y="328"/>
                    </a:lnTo>
                    <a:lnTo>
                      <a:pt x="1289" y="296"/>
                    </a:lnTo>
                    <a:lnTo>
                      <a:pt x="1193" y="280"/>
                    </a:lnTo>
                    <a:lnTo>
                      <a:pt x="1105" y="272"/>
                    </a:lnTo>
                    <a:lnTo>
                      <a:pt x="961" y="288"/>
                    </a:lnTo>
                    <a:lnTo>
                      <a:pt x="825" y="328"/>
                    </a:lnTo>
                    <a:lnTo>
                      <a:pt x="712" y="384"/>
                    </a:lnTo>
                    <a:lnTo>
                      <a:pt x="608" y="464"/>
                    </a:lnTo>
                    <a:lnTo>
                      <a:pt x="520" y="559"/>
                    </a:lnTo>
                    <a:lnTo>
                      <a:pt x="456" y="663"/>
                    </a:lnTo>
                    <a:lnTo>
                      <a:pt x="416" y="791"/>
                    </a:lnTo>
                    <a:lnTo>
                      <a:pt x="400" y="919"/>
                    </a:lnTo>
                    <a:lnTo>
                      <a:pt x="408" y="999"/>
                    </a:lnTo>
                    <a:lnTo>
                      <a:pt x="408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4" name="Freeform 10"/>
              <p:cNvSpPr>
                <a:spLocks noEditPoints="1"/>
              </p:cNvSpPr>
              <p:nvPr/>
            </p:nvSpPr>
            <p:spPr bwMode="auto">
              <a:xfrm>
                <a:off x="936625" y="973138"/>
                <a:ext cx="7142163" cy="4795837"/>
              </a:xfrm>
              <a:custGeom>
                <a:avLst/>
                <a:gdLst/>
                <a:ahLst/>
                <a:cxnLst>
                  <a:cxn ang="0">
                    <a:pos x="176" y="1087"/>
                  </a:cxn>
                  <a:cxn ang="0">
                    <a:pos x="24" y="1303"/>
                  </a:cxn>
                  <a:cxn ang="0">
                    <a:pos x="40" y="1574"/>
                  </a:cxn>
                  <a:cxn ang="0">
                    <a:pos x="224" y="1774"/>
                  </a:cxn>
                  <a:cxn ang="0">
                    <a:pos x="112" y="1974"/>
                  </a:cxn>
                  <a:cxn ang="0">
                    <a:pos x="136" y="2206"/>
                  </a:cxn>
                  <a:cxn ang="0">
                    <a:pos x="304" y="2390"/>
                  </a:cxn>
                  <a:cxn ang="0">
                    <a:pos x="552" y="2462"/>
                  </a:cxn>
                  <a:cxn ang="0">
                    <a:pos x="993" y="2773"/>
                  </a:cxn>
                  <a:cxn ang="0">
                    <a:pos x="1353" y="2829"/>
                  </a:cxn>
                  <a:cxn ang="0">
                    <a:pos x="1665" y="2749"/>
                  </a:cxn>
                  <a:cxn ang="0">
                    <a:pos x="1969" y="2933"/>
                  </a:cxn>
                  <a:cxn ang="0">
                    <a:pos x="2410" y="3005"/>
                  </a:cxn>
                  <a:cxn ang="0">
                    <a:pos x="2714" y="2885"/>
                  </a:cxn>
                  <a:cxn ang="0">
                    <a:pos x="2930" y="2653"/>
                  </a:cxn>
                  <a:cxn ang="0">
                    <a:pos x="3210" y="2637"/>
                  </a:cxn>
                  <a:cxn ang="0">
                    <a:pos x="3578" y="2574"/>
                  </a:cxn>
                  <a:cxn ang="0">
                    <a:pos x="3818" y="2358"/>
                  </a:cxn>
                  <a:cxn ang="0">
                    <a:pos x="3955" y="2086"/>
                  </a:cxn>
                  <a:cxn ang="0">
                    <a:pos x="4283" y="1918"/>
                  </a:cxn>
                  <a:cxn ang="0">
                    <a:pos x="4467" y="1630"/>
                  </a:cxn>
                  <a:cxn ang="0">
                    <a:pos x="4475" y="1303"/>
                  </a:cxn>
                  <a:cxn ang="0">
                    <a:pos x="4347" y="1071"/>
                  </a:cxn>
                  <a:cxn ang="0">
                    <a:pos x="4387" y="783"/>
                  </a:cxn>
                  <a:cxn ang="0">
                    <a:pos x="4283" y="567"/>
                  </a:cxn>
                  <a:cxn ang="0">
                    <a:pos x="3979" y="336"/>
                  </a:cxn>
                  <a:cxn ang="0">
                    <a:pos x="3810" y="112"/>
                  </a:cxn>
                  <a:cxn ang="0">
                    <a:pos x="3538" y="8"/>
                  </a:cxn>
                  <a:cxn ang="0">
                    <a:pos x="3234" y="72"/>
                  </a:cxn>
                  <a:cxn ang="0">
                    <a:pos x="3034" y="96"/>
                  </a:cxn>
                  <a:cxn ang="0">
                    <a:pos x="2746" y="8"/>
                  </a:cxn>
                  <a:cxn ang="0">
                    <a:pos x="2410" y="136"/>
                  </a:cxn>
                  <a:cxn ang="0">
                    <a:pos x="2209" y="152"/>
                  </a:cxn>
                  <a:cxn ang="0">
                    <a:pos x="1873" y="104"/>
                  </a:cxn>
                  <a:cxn ang="0">
                    <a:pos x="1505" y="304"/>
                  </a:cxn>
                  <a:cxn ang="0">
                    <a:pos x="1033" y="280"/>
                  </a:cxn>
                  <a:cxn ang="0">
                    <a:pos x="656" y="424"/>
                  </a:cxn>
                  <a:cxn ang="0">
                    <a:pos x="432" y="727"/>
                  </a:cxn>
                  <a:cxn ang="0">
                    <a:pos x="408" y="999"/>
                  </a:cxn>
                  <a:cxn ang="0">
                    <a:pos x="648" y="416"/>
                  </a:cxn>
                  <a:cxn ang="0">
                    <a:pos x="1457" y="360"/>
                  </a:cxn>
                  <a:cxn ang="0">
                    <a:pos x="2113" y="112"/>
                  </a:cxn>
                  <a:cxn ang="0">
                    <a:pos x="2562" y="32"/>
                  </a:cxn>
                  <a:cxn ang="0">
                    <a:pos x="3098" y="168"/>
                  </a:cxn>
                  <a:cxn ang="0">
                    <a:pos x="3666" y="24"/>
                  </a:cxn>
                  <a:cxn ang="0">
                    <a:pos x="3987" y="376"/>
                  </a:cxn>
                  <a:cxn ang="0">
                    <a:pos x="4395" y="823"/>
                  </a:cxn>
                  <a:cxn ang="0">
                    <a:pos x="4483" y="1303"/>
                  </a:cxn>
                  <a:cxn ang="0">
                    <a:pos x="4283" y="1926"/>
                  </a:cxn>
                  <a:cxn ang="0">
                    <a:pos x="3867" y="2262"/>
                  </a:cxn>
                  <a:cxn ang="0">
                    <a:pos x="3354" y="2645"/>
                  </a:cxn>
                  <a:cxn ang="0">
                    <a:pos x="2842" y="2789"/>
                  </a:cxn>
                  <a:cxn ang="0">
                    <a:pos x="2209" y="3013"/>
                  </a:cxn>
                  <a:cxn ang="0">
                    <a:pos x="1569" y="2797"/>
                  </a:cxn>
                  <a:cxn ang="0">
                    <a:pos x="809" y="2685"/>
                  </a:cxn>
                  <a:cxn ang="0">
                    <a:pos x="296" y="2398"/>
                  </a:cxn>
                  <a:cxn ang="0">
                    <a:pos x="104" y="1974"/>
                  </a:cxn>
                  <a:cxn ang="0">
                    <a:pos x="32" y="1574"/>
                  </a:cxn>
                  <a:cxn ang="0">
                    <a:pos x="176" y="1087"/>
                  </a:cxn>
                </a:cxnLst>
                <a:rect l="0" t="0" r="r" b="b"/>
                <a:pathLst>
                  <a:path w="4499" h="3021">
                    <a:moveTo>
                      <a:pt x="408" y="999"/>
                    </a:moveTo>
                    <a:lnTo>
                      <a:pt x="408" y="1007"/>
                    </a:lnTo>
                    <a:lnTo>
                      <a:pt x="368" y="1015"/>
                    </a:lnTo>
                    <a:lnTo>
                      <a:pt x="368" y="1015"/>
                    </a:lnTo>
                    <a:lnTo>
                      <a:pt x="320" y="1023"/>
                    </a:lnTo>
                    <a:lnTo>
                      <a:pt x="328" y="1023"/>
                    </a:lnTo>
                    <a:lnTo>
                      <a:pt x="288" y="1031"/>
                    </a:lnTo>
                    <a:lnTo>
                      <a:pt x="288" y="1031"/>
                    </a:lnTo>
                    <a:lnTo>
                      <a:pt x="248" y="1047"/>
                    </a:lnTo>
                    <a:lnTo>
                      <a:pt x="248" y="1047"/>
                    </a:lnTo>
                    <a:lnTo>
                      <a:pt x="176" y="1087"/>
                    </a:lnTo>
                    <a:lnTo>
                      <a:pt x="176" y="1087"/>
                    </a:lnTo>
                    <a:lnTo>
                      <a:pt x="120" y="1143"/>
                    </a:lnTo>
                    <a:lnTo>
                      <a:pt x="120" y="1143"/>
                    </a:lnTo>
                    <a:lnTo>
                      <a:pt x="96" y="1167"/>
                    </a:lnTo>
                    <a:lnTo>
                      <a:pt x="96" y="1167"/>
                    </a:lnTo>
                    <a:lnTo>
                      <a:pt x="72" y="1199"/>
                    </a:lnTo>
                    <a:lnTo>
                      <a:pt x="72" y="1199"/>
                    </a:lnTo>
                    <a:lnTo>
                      <a:pt x="48" y="1231"/>
                    </a:lnTo>
                    <a:lnTo>
                      <a:pt x="48" y="1231"/>
                    </a:lnTo>
                    <a:lnTo>
                      <a:pt x="32" y="1263"/>
                    </a:lnTo>
                    <a:lnTo>
                      <a:pt x="32" y="1263"/>
                    </a:lnTo>
                    <a:lnTo>
                      <a:pt x="24" y="1303"/>
                    </a:lnTo>
                    <a:lnTo>
                      <a:pt x="24" y="1303"/>
                    </a:lnTo>
                    <a:lnTo>
                      <a:pt x="16" y="1335"/>
                    </a:lnTo>
                    <a:lnTo>
                      <a:pt x="16" y="1335"/>
                    </a:lnTo>
                    <a:lnTo>
                      <a:pt x="8" y="1375"/>
                    </a:lnTo>
                    <a:lnTo>
                      <a:pt x="8" y="1375"/>
                    </a:lnTo>
                    <a:lnTo>
                      <a:pt x="8" y="1415"/>
                    </a:lnTo>
                    <a:lnTo>
                      <a:pt x="8" y="1415"/>
                    </a:lnTo>
                    <a:lnTo>
                      <a:pt x="8" y="1471"/>
                    </a:lnTo>
                    <a:lnTo>
                      <a:pt x="8" y="1471"/>
                    </a:lnTo>
                    <a:lnTo>
                      <a:pt x="16" y="1519"/>
                    </a:lnTo>
                    <a:lnTo>
                      <a:pt x="16" y="1519"/>
                    </a:lnTo>
                    <a:lnTo>
                      <a:pt x="40" y="1574"/>
                    </a:lnTo>
                    <a:lnTo>
                      <a:pt x="40" y="1574"/>
                    </a:lnTo>
                    <a:lnTo>
                      <a:pt x="64" y="1622"/>
                    </a:lnTo>
                    <a:lnTo>
                      <a:pt x="64" y="1622"/>
                    </a:lnTo>
                    <a:lnTo>
                      <a:pt x="96" y="1662"/>
                    </a:lnTo>
                    <a:lnTo>
                      <a:pt x="96" y="1662"/>
                    </a:lnTo>
                    <a:lnTo>
                      <a:pt x="136" y="1702"/>
                    </a:lnTo>
                    <a:lnTo>
                      <a:pt x="136" y="1702"/>
                    </a:lnTo>
                    <a:lnTo>
                      <a:pt x="176" y="1742"/>
                    </a:lnTo>
                    <a:lnTo>
                      <a:pt x="176" y="1742"/>
                    </a:lnTo>
                    <a:lnTo>
                      <a:pt x="224" y="1766"/>
                    </a:lnTo>
                    <a:lnTo>
                      <a:pt x="224" y="1774"/>
                    </a:lnTo>
                    <a:lnTo>
                      <a:pt x="216" y="1766"/>
                    </a:lnTo>
                    <a:lnTo>
                      <a:pt x="224" y="1774"/>
                    </a:lnTo>
                    <a:lnTo>
                      <a:pt x="200" y="1798"/>
                    </a:lnTo>
                    <a:lnTo>
                      <a:pt x="200" y="1798"/>
                    </a:lnTo>
                    <a:lnTo>
                      <a:pt x="176" y="1830"/>
                    </a:lnTo>
                    <a:lnTo>
                      <a:pt x="176" y="1830"/>
                    </a:lnTo>
                    <a:lnTo>
                      <a:pt x="152" y="1862"/>
                    </a:lnTo>
                    <a:lnTo>
                      <a:pt x="152" y="1862"/>
                    </a:lnTo>
                    <a:lnTo>
                      <a:pt x="136" y="1902"/>
                    </a:lnTo>
                    <a:lnTo>
                      <a:pt x="136" y="1902"/>
                    </a:lnTo>
                    <a:lnTo>
                      <a:pt x="120" y="1934"/>
                    </a:lnTo>
                    <a:lnTo>
                      <a:pt x="120" y="1934"/>
                    </a:lnTo>
                    <a:lnTo>
                      <a:pt x="112" y="1974"/>
                    </a:lnTo>
                    <a:lnTo>
                      <a:pt x="112" y="1974"/>
                    </a:lnTo>
                    <a:lnTo>
                      <a:pt x="104" y="2014"/>
                    </a:lnTo>
                    <a:lnTo>
                      <a:pt x="104" y="2014"/>
                    </a:lnTo>
                    <a:lnTo>
                      <a:pt x="104" y="2054"/>
                    </a:lnTo>
                    <a:lnTo>
                      <a:pt x="104" y="2046"/>
                    </a:lnTo>
                    <a:lnTo>
                      <a:pt x="104" y="2094"/>
                    </a:lnTo>
                    <a:lnTo>
                      <a:pt x="104" y="2094"/>
                    </a:lnTo>
                    <a:lnTo>
                      <a:pt x="112" y="2134"/>
                    </a:lnTo>
                    <a:lnTo>
                      <a:pt x="112" y="2134"/>
                    </a:lnTo>
                    <a:lnTo>
                      <a:pt x="120" y="2174"/>
                    </a:lnTo>
                    <a:lnTo>
                      <a:pt x="120" y="2174"/>
                    </a:lnTo>
                    <a:lnTo>
                      <a:pt x="136" y="2206"/>
                    </a:lnTo>
                    <a:lnTo>
                      <a:pt x="136" y="2206"/>
                    </a:lnTo>
                    <a:lnTo>
                      <a:pt x="160" y="2246"/>
                    </a:lnTo>
                    <a:lnTo>
                      <a:pt x="160" y="2246"/>
                    </a:lnTo>
                    <a:lnTo>
                      <a:pt x="184" y="2278"/>
                    </a:lnTo>
                    <a:lnTo>
                      <a:pt x="184" y="2278"/>
                    </a:lnTo>
                    <a:lnTo>
                      <a:pt x="208" y="2310"/>
                    </a:lnTo>
                    <a:lnTo>
                      <a:pt x="208" y="2310"/>
                    </a:lnTo>
                    <a:lnTo>
                      <a:pt x="232" y="2342"/>
                    </a:lnTo>
                    <a:lnTo>
                      <a:pt x="232" y="2342"/>
                    </a:lnTo>
                    <a:lnTo>
                      <a:pt x="264" y="2366"/>
                    </a:lnTo>
                    <a:lnTo>
                      <a:pt x="264" y="2366"/>
                    </a:lnTo>
                    <a:lnTo>
                      <a:pt x="304" y="2390"/>
                    </a:lnTo>
                    <a:lnTo>
                      <a:pt x="304" y="2390"/>
                    </a:lnTo>
                    <a:lnTo>
                      <a:pt x="336" y="2406"/>
                    </a:lnTo>
                    <a:lnTo>
                      <a:pt x="336" y="2406"/>
                    </a:lnTo>
                    <a:lnTo>
                      <a:pt x="376" y="2430"/>
                    </a:lnTo>
                    <a:lnTo>
                      <a:pt x="376" y="2430"/>
                    </a:lnTo>
                    <a:lnTo>
                      <a:pt x="416" y="2438"/>
                    </a:lnTo>
                    <a:lnTo>
                      <a:pt x="416" y="2438"/>
                    </a:lnTo>
                    <a:lnTo>
                      <a:pt x="464" y="2454"/>
                    </a:lnTo>
                    <a:lnTo>
                      <a:pt x="464" y="2454"/>
                    </a:lnTo>
                    <a:lnTo>
                      <a:pt x="504" y="2454"/>
                    </a:lnTo>
                    <a:lnTo>
                      <a:pt x="504" y="2454"/>
                    </a:lnTo>
                    <a:lnTo>
                      <a:pt x="552" y="2462"/>
                    </a:lnTo>
                    <a:lnTo>
                      <a:pt x="552" y="2462"/>
                    </a:lnTo>
                    <a:lnTo>
                      <a:pt x="616" y="2454"/>
                    </a:lnTo>
                    <a:lnTo>
                      <a:pt x="608" y="2462"/>
                    </a:lnTo>
                    <a:lnTo>
                      <a:pt x="608" y="2462"/>
                    </a:lnTo>
                    <a:lnTo>
                      <a:pt x="664" y="2542"/>
                    </a:lnTo>
                    <a:lnTo>
                      <a:pt x="664" y="2542"/>
                    </a:lnTo>
                    <a:lnTo>
                      <a:pt x="736" y="2613"/>
                    </a:lnTo>
                    <a:lnTo>
                      <a:pt x="736" y="2613"/>
                    </a:lnTo>
                    <a:lnTo>
                      <a:pt x="817" y="2677"/>
                    </a:lnTo>
                    <a:lnTo>
                      <a:pt x="817" y="2677"/>
                    </a:lnTo>
                    <a:lnTo>
                      <a:pt x="905" y="2733"/>
                    </a:lnTo>
                    <a:lnTo>
                      <a:pt x="897" y="2733"/>
                    </a:lnTo>
                    <a:lnTo>
                      <a:pt x="993" y="2773"/>
                    </a:lnTo>
                    <a:lnTo>
                      <a:pt x="993" y="2773"/>
                    </a:lnTo>
                    <a:lnTo>
                      <a:pt x="1089" y="2805"/>
                    </a:lnTo>
                    <a:lnTo>
                      <a:pt x="1089" y="2805"/>
                    </a:lnTo>
                    <a:lnTo>
                      <a:pt x="1145" y="2813"/>
                    </a:lnTo>
                    <a:lnTo>
                      <a:pt x="1145" y="2813"/>
                    </a:lnTo>
                    <a:lnTo>
                      <a:pt x="1193" y="2821"/>
                    </a:lnTo>
                    <a:lnTo>
                      <a:pt x="1193" y="2821"/>
                    </a:lnTo>
                    <a:lnTo>
                      <a:pt x="1249" y="2829"/>
                    </a:lnTo>
                    <a:lnTo>
                      <a:pt x="1249" y="2829"/>
                    </a:lnTo>
                    <a:lnTo>
                      <a:pt x="1305" y="2829"/>
                    </a:lnTo>
                    <a:lnTo>
                      <a:pt x="1305" y="2829"/>
                    </a:lnTo>
                    <a:lnTo>
                      <a:pt x="1353" y="2829"/>
                    </a:lnTo>
                    <a:lnTo>
                      <a:pt x="1353" y="2829"/>
                    </a:lnTo>
                    <a:lnTo>
                      <a:pt x="1409" y="2821"/>
                    </a:lnTo>
                    <a:lnTo>
                      <a:pt x="1409" y="2821"/>
                    </a:lnTo>
                    <a:lnTo>
                      <a:pt x="1465" y="2813"/>
                    </a:lnTo>
                    <a:lnTo>
                      <a:pt x="1465" y="2813"/>
                    </a:lnTo>
                    <a:lnTo>
                      <a:pt x="1513" y="2805"/>
                    </a:lnTo>
                    <a:lnTo>
                      <a:pt x="1513" y="2805"/>
                    </a:lnTo>
                    <a:lnTo>
                      <a:pt x="1569" y="2789"/>
                    </a:lnTo>
                    <a:lnTo>
                      <a:pt x="1569" y="2789"/>
                    </a:lnTo>
                    <a:lnTo>
                      <a:pt x="1617" y="2765"/>
                    </a:lnTo>
                    <a:lnTo>
                      <a:pt x="1617" y="2765"/>
                    </a:lnTo>
                    <a:lnTo>
                      <a:pt x="1665" y="2749"/>
                    </a:lnTo>
                    <a:lnTo>
                      <a:pt x="1665" y="2749"/>
                    </a:lnTo>
                    <a:lnTo>
                      <a:pt x="1713" y="2725"/>
                    </a:lnTo>
                    <a:lnTo>
                      <a:pt x="1721" y="2733"/>
                    </a:lnTo>
                    <a:lnTo>
                      <a:pt x="1713" y="2733"/>
                    </a:lnTo>
                    <a:lnTo>
                      <a:pt x="1721" y="2725"/>
                    </a:lnTo>
                    <a:lnTo>
                      <a:pt x="1769" y="2789"/>
                    </a:lnTo>
                    <a:lnTo>
                      <a:pt x="1769" y="2789"/>
                    </a:lnTo>
                    <a:lnTo>
                      <a:pt x="1833" y="2845"/>
                    </a:lnTo>
                    <a:lnTo>
                      <a:pt x="1833" y="2845"/>
                    </a:lnTo>
                    <a:lnTo>
                      <a:pt x="1897" y="2893"/>
                    </a:lnTo>
                    <a:lnTo>
                      <a:pt x="1897" y="2893"/>
                    </a:lnTo>
                    <a:lnTo>
                      <a:pt x="1969" y="2933"/>
                    </a:lnTo>
                    <a:lnTo>
                      <a:pt x="1969" y="2933"/>
                    </a:lnTo>
                    <a:lnTo>
                      <a:pt x="2049" y="2965"/>
                    </a:lnTo>
                    <a:lnTo>
                      <a:pt x="2049" y="2965"/>
                    </a:lnTo>
                    <a:lnTo>
                      <a:pt x="2129" y="2989"/>
                    </a:lnTo>
                    <a:lnTo>
                      <a:pt x="2129" y="2989"/>
                    </a:lnTo>
                    <a:lnTo>
                      <a:pt x="2209" y="3005"/>
                    </a:lnTo>
                    <a:lnTo>
                      <a:pt x="2209" y="3005"/>
                    </a:lnTo>
                    <a:lnTo>
                      <a:pt x="2298" y="3013"/>
                    </a:lnTo>
                    <a:lnTo>
                      <a:pt x="2298" y="3013"/>
                    </a:lnTo>
                    <a:lnTo>
                      <a:pt x="2354" y="3005"/>
                    </a:lnTo>
                    <a:lnTo>
                      <a:pt x="2354" y="3005"/>
                    </a:lnTo>
                    <a:lnTo>
                      <a:pt x="2410" y="3005"/>
                    </a:lnTo>
                    <a:lnTo>
                      <a:pt x="2410" y="3005"/>
                    </a:lnTo>
                    <a:lnTo>
                      <a:pt x="2466" y="2989"/>
                    </a:lnTo>
                    <a:lnTo>
                      <a:pt x="2466" y="2989"/>
                    </a:lnTo>
                    <a:lnTo>
                      <a:pt x="2522" y="2973"/>
                    </a:lnTo>
                    <a:lnTo>
                      <a:pt x="2522" y="2973"/>
                    </a:lnTo>
                    <a:lnTo>
                      <a:pt x="2570" y="2957"/>
                    </a:lnTo>
                    <a:lnTo>
                      <a:pt x="2570" y="2957"/>
                    </a:lnTo>
                    <a:lnTo>
                      <a:pt x="2626" y="2933"/>
                    </a:lnTo>
                    <a:lnTo>
                      <a:pt x="2626" y="2933"/>
                    </a:lnTo>
                    <a:lnTo>
                      <a:pt x="2674" y="2909"/>
                    </a:lnTo>
                    <a:lnTo>
                      <a:pt x="2674" y="2909"/>
                    </a:lnTo>
                    <a:lnTo>
                      <a:pt x="2714" y="2885"/>
                    </a:lnTo>
                    <a:lnTo>
                      <a:pt x="2714" y="2885"/>
                    </a:lnTo>
                    <a:lnTo>
                      <a:pt x="2762" y="2853"/>
                    </a:lnTo>
                    <a:lnTo>
                      <a:pt x="2762" y="2853"/>
                    </a:lnTo>
                    <a:lnTo>
                      <a:pt x="2802" y="2813"/>
                    </a:lnTo>
                    <a:lnTo>
                      <a:pt x="2802" y="2821"/>
                    </a:lnTo>
                    <a:lnTo>
                      <a:pt x="2834" y="2781"/>
                    </a:lnTo>
                    <a:lnTo>
                      <a:pt x="2834" y="2781"/>
                    </a:lnTo>
                    <a:lnTo>
                      <a:pt x="2866" y="2741"/>
                    </a:lnTo>
                    <a:lnTo>
                      <a:pt x="2866" y="2741"/>
                    </a:lnTo>
                    <a:lnTo>
                      <a:pt x="2898" y="2701"/>
                    </a:lnTo>
                    <a:lnTo>
                      <a:pt x="2898" y="2701"/>
                    </a:lnTo>
                    <a:lnTo>
                      <a:pt x="2930" y="2653"/>
                    </a:lnTo>
                    <a:lnTo>
                      <a:pt x="2930" y="2653"/>
                    </a:lnTo>
                    <a:lnTo>
                      <a:pt x="2946" y="2605"/>
                    </a:lnTo>
                    <a:lnTo>
                      <a:pt x="2946" y="2605"/>
                    </a:lnTo>
                    <a:lnTo>
                      <a:pt x="2978" y="2542"/>
                    </a:lnTo>
                    <a:lnTo>
                      <a:pt x="2978" y="2558"/>
                    </a:lnTo>
                    <a:lnTo>
                      <a:pt x="2978" y="2558"/>
                    </a:lnTo>
                    <a:lnTo>
                      <a:pt x="3050" y="2589"/>
                    </a:lnTo>
                    <a:lnTo>
                      <a:pt x="3050" y="2589"/>
                    </a:lnTo>
                    <a:lnTo>
                      <a:pt x="3130" y="2621"/>
                    </a:lnTo>
                    <a:lnTo>
                      <a:pt x="3130" y="2621"/>
                    </a:lnTo>
                    <a:lnTo>
                      <a:pt x="3210" y="2637"/>
                    </a:lnTo>
                    <a:lnTo>
                      <a:pt x="3210" y="2637"/>
                    </a:lnTo>
                    <a:lnTo>
                      <a:pt x="3290" y="2637"/>
                    </a:lnTo>
                    <a:lnTo>
                      <a:pt x="3290" y="2637"/>
                    </a:lnTo>
                    <a:lnTo>
                      <a:pt x="3354" y="2637"/>
                    </a:lnTo>
                    <a:lnTo>
                      <a:pt x="3354" y="2637"/>
                    </a:lnTo>
                    <a:lnTo>
                      <a:pt x="3410" y="2629"/>
                    </a:lnTo>
                    <a:lnTo>
                      <a:pt x="3410" y="2629"/>
                    </a:lnTo>
                    <a:lnTo>
                      <a:pt x="3466" y="2613"/>
                    </a:lnTo>
                    <a:lnTo>
                      <a:pt x="3466" y="2613"/>
                    </a:lnTo>
                    <a:lnTo>
                      <a:pt x="3522" y="2597"/>
                    </a:lnTo>
                    <a:lnTo>
                      <a:pt x="3522" y="2597"/>
                    </a:lnTo>
                    <a:lnTo>
                      <a:pt x="3578" y="2574"/>
                    </a:lnTo>
                    <a:lnTo>
                      <a:pt x="3578" y="2574"/>
                    </a:lnTo>
                    <a:lnTo>
                      <a:pt x="3626" y="2550"/>
                    </a:lnTo>
                    <a:lnTo>
                      <a:pt x="3626" y="2550"/>
                    </a:lnTo>
                    <a:lnTo>
                      <a:pt x="3674" y="2518"/>
                    </a:lnTo>
                    <a:lnTo>
                      <a:pt x="3674" y="2518"/>
                    </a:lnTo>
                    <a:lnTo>
                      <a:pt x="3714" y="2478"/>
                    </a:lnTo>
                    <a:lnTo>
                      <a:pt x="3714" y="2486"/>
                    </a:lnTo>
                    <a:lnTo>
                      <a:pt x="3754" y="2446"/>
                    </a:lnTo>
                    <a:lnTo>
                      <a:pt x="3754" y="2446"/>
                    </a:lnTo>
                    <a:lnTo>
                      <a:pt x="3786" y="2398"/>
                    </a:lnTo>
                    <a:lnTo>
                      <a:pt x="3786" y="2406"/>
                    </a:lnTo>
                    <a:lnTo>
                      <a:pt x="3818" y="2358"/>
                    </a:lnTo>
                    <a:lnTo>
                      <a:pt x="3818" y="2358"/>
                    </a:lnTo>
                    <a:lnTo>
                      <a:pt x="3843" y="2310"/>
                    </a:lnTo>
                    <a:lnTo>
                      <a:pt x="3843" y="2310"/>
                    </a:lnTo>
                    <a:lnTo>
                      <a:pt x="3867" y="2262"/>
                    </a:lnTo>
                    <a:lnTo>
                      <a:pt x="3867" y="2262"/>
                    </a:lnTo>
                    <a:lnTo>
                      <a:pt x="3875" y="2206"/>
                    </a:lnTo>
                    <a:lnTo>
                      <a:pt x="3875" y="2206"/>
                    </a:lnTo>
                    <a:lnTo>
                      <a:pt x="3891" y="2158"/>
                    </a:lnTo>
                    <a:lnTo>
                      <a:pt x="3891" y="2158"/>
                    </a:lnTo>
                    <a:lnTo>
                      <a:pt x="3891" y="2102"/>
                    </a:lnTo>
                    <a:lnTo>
                      <a:pt x="3891" y="2102"/>
                    </a:lnTo>
                    <a:lnTo>
                      <a:pt x="3891" y="2094"/>
                    </a:lnTo>
                    <a:lnTo>
                      <a:pt x="3955" y="2086"/>
                    </a:lnTo>
                    <a:lnTo>
                      <a:pt x="3955" y="2086"/>
                    </a:lnTo>
                    <a:lnTo>
                      <a:pt x="4019" y="2070"/>
                    </a:lnTo>
                    <a:lnTo>
                      <a:pt x="4019" y="2070"/>
                    </a:lnTo>
                    <a:lnTo>
                      <a:pt x="4075" y="2046"/>
                    </a:lnTo>
                    <a:lnTo>
                      <a:pt x="4075" y="2046"/>
                    </a:lnTo>
                    <a:lnTo>
                      <a:pt x="4131" y="2022"/>
                    </a:lnTo>
                    <a:lnTo>
                      <a:pt x="4131" y="2022"/>
                    </a:lnTo>
                    <a:lnTo>
                      <a:pt x="4187" y="1990"/>
                    </a:lnTo>
                    <a:lnTo>
                      <a:pt x="4187" y="1990"/>
                    </a:lnTo>
                    <a:lnTo>
                      <a:pt x="4235" y="1958"/>
                    </a:lnTo>
                    <a:lnTo>
                      <a:pt x="4235" y="1958"/>
                    </a:lnTo>
                    <a:lnTo>
                      <a:pt x="4283" y="1918"/>
                    </a:lnTo>
                    <a:lnTo>
                      <a:pt x="4283" y="1918"/>
                    </a:lnTo>
                    <a:lnTo>
                      <a:pt x="4323" y="1878"/>
                    </a:lnTo>
                    <a:lnTo>
                      <a:pt x="4323" y="1878"/>
                    </a:lnTo>
                    <a:lnTo>
                      <a:pt x="4363" y="1838"/>
                    </a:lnTo>
                    <a:lnTo>
                      <a:pt x="4363" y="1838"/>
                    </a:lnTo>
                    <a:lnTo>
                      <a:pt x="4395" y="1790"/>
                    </a:lnTo>
                    <a:lnTo>
                      <a:pt x="4395" y="1790"/>
                    </a:lnTo>
                    <a:lnTo>
                      <a:pt x="4427" y="1742"/>
                    </a:lnTo>
                    <a:lnTo>
                      <a:pt x="4427" y="1742"/>
                    </a:lnTo>
                    <a:lnTo>
                      <a:pt x="4451" y="1686"/>
                    </a:lnTo>
                    <a:lnTo>
                      <a:pt x="4451" y="1686"/>
                    </a:lnTo>
                    <a:lnTo>
                      <a:pt x="4467" y="1630"/>
                    </a:lnTo>
                    <a:lnTo>
                      <a:pt x="4467" y="1630"/>
                    </a:lnTo>
                    <a:lnTo>
                      <a:pt x="4483" y="1574"/>
                    </a:lnTo>
                    <a:lnTo>
                      <a:pt x="4483" y="1574"/>
                    </a:lnTo>
                    <a:lnTo>
                      <a:pt x="4491" y="1519"/>
                    </a:lnTo>
                    <a:lnTo>
                      <a:pt x="4491" y="1519"/>
                    </a:lnTo>
                    <a:lnTo>
                      <a:pt x="4491" y="1463"/>
                    </a:lnTo>
                    <a:lnTo>
                      <a:pt x="4491" y="1463"/>
                    </a:lnTo>
                    <a:lnTo>
                      <a:pt x="4491" y="1407"/>
                    </a:lnTo>
                    <a:lnTo>
                      <a:pt x="4491" y="1407"/>
                    </a:lnTo>
                    <a:lnTo>
                      <a:pt x="4483" y="1359"/>
                    </a:lnTo>
                    <a:lnTo>
                      <a:pt x="4483" y="1359"/>
                    </a:lnTo>
                    <a:lnTo>
                      <a:pt x="4475" y="1303"/>
                    </a:lnTo>
                    <a:lnTo>
                      <a:pt x="4475" y="1303"/>
                    </a:lnTo>
                    <a:lnTo>
                      <a:pt x="4459" y="1255"/>
                    </a:lnTo>
                    <a:lnTo>
                      <a:pt x="4459" y="1255"/>
                    </a:lnTo>
                    <a:lnTo>
                      <a:pt x="4435" y="1207"/>
                    </a:lnTo>
                    <a:lnTo>
                      <a:pt x="4435" y="1207"/>
                    </a:lnTo>
                    <a:lnTo>
                      <a:pt x="4411" y="1159"/>
                    </a:lnTo>
                    <a:lnTo>
                      <a:pt x="4411" y="1159"/>
                    </a:lnTo>
                    <a:lnTo>
                      <a:pt x="4387" y="1119"/>
                    </a:lnTo>
                    <a:lnTo>
                      <a:pt x="4387" y="1119"/>
                    </a:lnTo>
                    <a:lnTo>
                      <a:pt x="4347" y="1071"/>
                    </a:lnTo>
                    <a:lnTo>
                      <a:pt x="4355" y="1071"/>
                    </a:lnTo>
                    <a:lnTo>
                      <a:pt x="4347" y="1071"/>
                    </a:lnTo>
                    <a:lnTo>
                      <a:pt x="4371" y="1023"/>
                    </a:lnTo>
                    <a:lnTo>
                      <a:pt x="4371" y="1023"/>
                    </a:lnTo>
                    <a:lnTo>
                      <a:pt x="4379" y="967"/>
                    </a:lnTo>
                    <a:lnTo>
                      <a:pt x="4379" y="967"/>
                    </a:lnTo>
                    <a:lnTo>
                      <a:pt x="4387" y="919"/>
                    </a:lnTo>
                    <a:lnTo>
                      <a:pt x="4387" y="919"/>
                    </a:lnTo>
                    <a:lnTo>
                      <a:pt x="4395" y="871"/>
                    </a:lnTo>
                    <a:lnTo>
                      <a:pt x="4395" y="871"/>
                    </a:lnTo>
                    <a:lnTo>
                      <a:pt x="4387" y="831"/>
                    </a:lnTo>
                    <a:lnTo>
                      <a:pt x="4387" y="831"/>
                    </a:lnTo>
                    <a:lnTo>
                      <a:pt x="4387" y="783"/>
                    </a:lnTo>
                    <a:lnTo>
                      <a:pt x="4387" y="783"/>
                    </a:lnTo>
                    <a:lnTo>
                      <a:pt x="4379" y="743"/>
                    </a:lnTo>
                    <a:lnTo>
                      <a:pt x="4379" y="743"/>
                    </a:lnTo>
                    <a:lnTo>
                      <a:pt x="4363" y="703"/>
                    </a:lnTo>
                    <a:lnTo>
                      <a:pt x="4363" y="703"/>
                    </a:lnTo>
                    <a:lnTo>
                      <a:pt x="4347" y="671"/>
                    </a:lnTo>
                    <a:lnTo>
                      <a:pt x="4347" y="671"/>
                    </a:lnTo>
                    <a:lnTo>
                      <a:pt x="4331" y="631"/>
                    </a:lnTo>
                    <a:lnTo>
                      <a:pt x="4331" y="631"/>
                    </a:lnTo>
                    <a:lnTo>
                      <a:pt x="4307" y="599"/>
                    </a:lnTo>
                    <a:lnTo>
                      <a:pt x="4307" y="599"/>
                    </a:lnTo>
                    <a:lnTo>
                      <a:pt x="4283" y="567"/>
                    </a:lnTo>
                    <a:lnTo>
                      <a:pt x="4283" y="567"/>
                    </a:lnTo>
                    <a:lnTo>
                      <a:pt x="4219" y="504"/>
                    </a:lnTo>
                    <a:lnTo>
                      <a:pt x="4219" y="504"/>
                    </a:lnTo>
                    <a:lnTo>
                      <a:pt x="4155" y="456"/>
                    </a:lnTo>
                    <a:lnTo>
                      <a:pt x="4155" y="456"/>
                    </a:lnTo>
                    <a:lnTo>
                      <a:pt x="4075" y="416"/>
                    </a:lnTo>
                    <a:lnTo>
                      <a:pt x="4075" y="416"/>
                    </a:lnTo>
                    <a:lnTo>
                      <a:pt x="4027" y="400"/>
                    </a:lnTo>
                    <a:lnTo>
                      <a:pt x="4027" y="400"/>
                    </a:lnTo>
                    <a:lnTo>
                      <a:pt x="3979" y="384"/>
                    </a:lnTo>
                    <a:lnTo>
                      <a:pt x="3987" y="376"/>
                    </a:lnTo>
                    <a:lnTo>
                      <a:pt x="3987" y="384"/>
                    </a:lnTo>
                    <a:lnTo>
                      <a:pt x="3979" y="336"/>
                    </a:lnTo>
                    <a:lnTo>
                      <a:pt x="3979" y="344"/>
                    </a:lnTo>
                    <a:lnTo>
                      <a:pt x="3963" y="304"/>
                    </a:lnTo>
                    <a:lnTo>
                      <a:pt x="3963" y="304"/>
                    </a:lnTo>
                    <a:lnTo>
                      <a:pt x="3947" y="264"/>
                    </a:lnTo>
                    <a:lnTo>
                      <a:pt x="3947" y="264"/>
                    </a:lnTo>
                    <a:lnTo>
                      <a:pt x="3923" y="232"/>
                    </a:lnTo>
                    <a:lnTo>
                      <a:pt x="3923" y="232"/>
                    </a:lnTo>
                    <a:lnTo>
                      <a:pt x="3899" y="200"/>
                    </a:lnTo>
                    <a:lnTo>
                      <a:pt x="3899" y="200"/>
                    </a:lnTo>
                    <a:lnTo>
                      <a:pt x="3875" y="168"/>
                    </a:lnTo>
                    <a:lnTo>
                      <a:pt x="3875" y="168"/>
                    </a:lnTo>
                    <a:lnTo>
                      <a:pt x="3810" y="112"/>
                    </a:lnTo>
                    <a:lnTo>
                      <a:pt x="3810" y="112"/>
                    </a:lnTo>
                    <a:lnTo>
                      <a:pt x="3746" y="64"/>
                    </a:lnTo>
                    <a:lnTo>
                      <a:pt x="3746" y="64"/>
                    </a:lnTo>
                    <a:lnTo>
                      <a:pt x="3706" y="48"/>
                    </a:lnTo>
                    <a:lnTo>
                      <a:pt x="3706" y="48"/>
                    </a:lnTo>
                    <a:lnTo>
                      <a:pt x="3666" y="32"/>
                    </a:lnTo>
                    <a:lnTo>
                      <a:pt x="3666" y="32"/>
                    </a:lnTo>
                    <a:lnTo>
                      <a:pt x="3626" y="24"/>
                    </a:lnTo>
                    <a:lnTo>
                      <a:pt x="3626" y="24"/>
                    </a:lnTo>
                    <a:lnTo>
                      <a:pt x="3578" y="8"/>
                    </a:lnTo>
                    <a:lnTo>
                      <a:pt x="3578" y="8"/>
                    </a:lnTo>
                    <a:lnTo>
                      <a:pt x="3538" y="8"/>
                    </a:lnTo>
                    <a:lnTo>
                      <a:pt x="3538" y="8"/>
                    </a:lnTo>
                    <a:lnTo>
                      <a:pt x="3490" y="8"/>
                    </a:lnTo>
                    <a:lnTo>
                      <a:pt x="3490" y="8"/>
                    </a:lnTo>
                    <a:lnTo>
                      <a:pt x="3434" y="8"/>
                    </a:lnTo>
                    <a:lnTo>
                      <a:pt x="3434" y="8"/>
                    </a:lnTo>
                    <a:lnTo>
                      <a:pt x="3386" y="16"/>
                    </a:lnTo>
                    <a:lnTo>
                      <a:pt x="3386" y="16"/>
                    </a:lnTo>
                    <a:lnTo>
                      <a:pt x="3330" y="32"/>
                    </a:lnTo>
                    <a:lnTo>
                      <a:pt x="3330" y="32"/>
                    </a:lnTo>
                    <a:lnTo>
                      <a:pt x="3282" y="48"/>
                    </a:lnTo>
                    <a:lnTo>
                      <a:pt x="3282" y="48"/>
                    </a:lnTo>
                    <a:lnTo>
                      <a:pt x="3234" y="72"/>
                    </a:lnTo>
                    <a:lnTo>
                      <a:pt x="3234" y="72"/>
                    </a:lnTo>
                    <a:lnTo>
                      <a:pt x="3186" y="96"/>
                    </a:lnTo>
                    <a:lnTo>
                      <a:pt x="3186" y="96"/>
                    </a:lnTo>
                    <a:lnTo>
                      <a:pt x="3146" y="128"/>
                    </a:lnTo>
                    <a:lnTo>
                      <a:pt x="3146" y="128"/>
                    </a:lnTo>
                    <a:lnTo>
                      <a:pt x="3106" y="168"/>
                    </a:lnTo>
                    <a:lnTo>
                      <a:pt x="3106" y="160"/>
                    </a:lnTo>
                    <a:lnTo>
                      <a:pt x="3106" y="160"/>
                    </a:lnTo>
                    <a:lnTo>
                      <a:pt x="3106" y="168"/>
                    </a:lnTo>
                    <a:lnTo>
                      <a:pt x="3066" y="128"/>
                    </a:lnTo>
                    <a:lnTo>
                      <a:pt x="3066" y="128"/>
                    </a:lnTo>
                    <a:lnTo>
                      <a:pt x="3034" y="96"/>
                    </a:lnTo>
                    <a:lnTo>
                      <a:pt x="3034" y="96"/>
                    </a:lnTo>
                    <a:lnTo>
                      <a:pt x="2986" y="72"/>
                    </a:lnTo>
                    <a:lnTo>
                      <a:pt x="2986" y="72"/>
                    </a:lnTo>
                    <a:lnTo>
                      <a:pt x="2946" y="48"/>
                    </a:lnTo>
                    <a:lnTo>
                      <a:pt x="2946" y="48"/>
                    </a:lnTo>
                    <a:lnTo>
                      <a:pt x="2898" y="32"/>
                    </a:lnTo>
                    <a:lnTo>
                      <a:pt x="2898" y="32"/>
                    </a:lnTo>
                    <a:lnTo>
                      <a:pt x="2850" y="16"/>
                    </a:lnTo>
                    <a:lnTo>
                      <a:pt x="2850" y="16"/>
                    </a:lnTo>
                    <a:lnTo>
                      <a:pt x="2794" y="8"/>
                    </a:lnTo>
                    <a:lnTo>
                      <a:pt x="2794" y="8"/>
                    </a:lnTo>
                    <a:lnTo>
                      <a:pt x="2746" y="8"/>
                    </a:lnTo>
                    <a:lnTo>
                      <a:pt x="2746" y="8"/>
                    </a:lnTo>
                    <a:lnTo>
                      <a:pt x="2682" y="8"/>
                    </a:lnTo>
                    <a:lnTo>
                      <a:pt x="2682" y="8"/>
                    </a:lnTo>
                    <a:lnTo>
                      <a:pt x="2618" y="24"/>
                    </a:lnTo>
                    <a:lnTo>
                      <a:pt x="2618" y="24"/>
                    </a:lnTo>
                    <a:lnTo>
                      <a:pt x="2562" y="40"/>
                    </a:lnTo>
                    <a:lnTo>
                      <a:pt x="2562" y="40"/>
                    </a:lnTo>
                    <a:lnTo>
                      <a:pt x="2506" y="64"/>
                    </a:lnTo>
                    <a:lnTo>
                      <a:pt x="2506" y="64"/>
                    </a:lnTo>
                    <a:lnTo>
                      <a:pt x="2458" y="96"/>
                    </a:lnTo>
                    <a:lnTo>
                      <a:pt x="2458" y="96"/>
                    </a:lnTo>
                    <a:lnTo>
                      <a:pt x="2410" y="136"/>
                    </a:lnTo>
                    <a:lnTo>
                      <a:pt x="2410" y="136"/>
                    </a:lnTo>
                    <a:lnTo>
                      <a:pt x="2378" y="184"/>
                    </a:lnTo>
                    <a:lnTo>
                      <a:pt x="2378" y="184"/>
                    </a:lnTo>
                    <a:lnTo>
                      <a:pt x="2338" y="232"/>
                    </a:lnTo>
                    <a:lnTo>
                      <a:pt x="2346" y="232"/>
                    </a:lnTo>
                    <a:lnTo>
                      <a:pt x="2346" y="248"/>
                    </a:lnTo>
                    <a:lnTo>
                      <a:pt x="2298" y="208"/>
                    </a:lnTo>
                    <a:lnTo>
                      <a:pt x="2298" y="208"/>
                    </a:lnTo>
                    <a:lnTo>
                      <a:pt x="2249" y="176"/>
                    </a:lnTo>
                    <a:lnTo>
                      <a:pt x="2257" y="176"/>
                    </a:lnTo>
                    <a:lnTo>
                      <a:pt x="2209" y="152"/>
                    </a:lnTo>
                    <a:lnTo>
                      <a:pt x="2209" y="152"/>
                    </a:lnTo>
                    <a:lnTo>
                      <a:pt x="2161" y="136"/>
                    </a:lnTo>
                    <a:lnTo>
                      <a:pt x="2161" y="136"/>
                    </a:lnTo>
                    <a:lnTo>
                      <a:pt x="2105" y="120"/>
                    </a:lnTo>
                    <a:lnTo>
                      <a:pt x="2105" y="120"/>
                    </a:lnTo>
                    <a:lnTo>
                      <a:pt x="2057" y="104"/>
                    </a:lnTo>
                    <a:lnTo>
                      <a:pt x="2057" y="104"/>
                    </a:lnTo>
                    <a:lnTo>
                      <a:pt x="2001" y="96"/>
                    </a:lnTo>
                    <a:lnTo>
                      <a:pt x="2001" y="96"/>
                    </a:lnTo>
                    <a:lnTo>
                      <a:pt x="1953" y="96"/>
                    </a:lnTo>
                    <a:lnTo>
                      <a:pt x="1953" y="96"/>
                    </a:lnTo>
                    <a:lnTo>
                      <a:pt x="1873" y="104"/>
                    </a:lnTo>
                    <a:lnTo>
                      <a:pt x="1873" y="104"/>
                    </a:lnTo>
                    <a:lnTo>
                      <a:pt x="1801" y="112"/>
                    </a:lnTo>
                    <a:lnTo>
                      <a:pt x="1801" y="112"/>
                    </a:lnTo>
                    <a:lnTo>
                      <a:pt x="1729" y="136"/>
                    </a:lnTo>
                    <a:lnTo>
                      <a:pt x="1729" y="136"/>
                    </a:lnTo>
                    <a:lnTo>
                      <a:pt x="1665" y="168"/>
                    </a:lnTo>
                    <a:lnTo>
                      <a:pt x="1665" y="168"/>
                    </a:lnTo>
                    <a:lnTo>
                      <a:pt x="1609" y="208"/>
                    </a:lnTo>
                    <a:lnTo>
                      <a:pt x="1609" y="208"/>
                    </a:lnTo>
                    <a:lnTo>
                      <a:pt x="1553" y="248"/>
                    </a:lnTo>
                    <a:lnTo>
                      <a:pt x="1553" y="248"/>
                    </a:lnTo>
                    <a:lnTo>
                      <a:pt x="1505" y="304"/>
                    </a:lnTo>
                    <a:lnTo>
                      <a:pt x="1505" y="304"/>
                    </a:lnTo>
                    <a:lnTo>
                      <a:pt x="1465" y="360"/>
                    </a:lnTo>
                    <a:lnTo>
                      <a:pt x="1465" y="360"/>
                    </a:lnTo>
                    <a:lnTo>
                      <a:pt x="1457" y="368"/>
                    </a:lnTo>
                    <a:lnTo>
                      <a:pt x="1369" y="328"/>
                    </a:lnTo>
                    <a:lnTo>
                      <a:pt x="1377" y="328"/>
                    </a:lnTo>
                    <a:lnTo>
                      <a:pt x="1289" y="304"/>
                    </a:lnTo>
                    <a:lnTo>
                      <a:pt x="1289" y="304"/>
                    </a:lnTo>
                    <a:lnTo>
                      <a:pt x="1193" y="288"/>
                    </a:lnTo>
                    <a:lnTo>
                      <a:pt x="1193" y="288"/>
                    </a:lnTo>
                    <a:lnTo>
                      <a:pt x="1105" y="280"/>
                    </a:lnTo>
                    <a:lnTo>
                      <a:pt x="1105" y="280"/>
                    </a:lnTo>
                    <a:lnTo>
                      <a:pt x="1033" y="280"/>
                    </a:lnTo>
                    <a:lnTo>
                      <a:pt x="1033" y="280"/>
                    </a:lnTo>
                    <a:lnTo>
                      <a:pt x="961" y="296"/>
                    </a:lnTo>
                    <a:lnTo>
                      <a:pt x="961" y="296"/>
                    </a:lnTo>
                    <a:lnTo>
                      <a:pt x="897" y="312"/>
                    </a:lnTo>
                    <a:lnTo>
                      <a:pt x="897" y="312"/>
                    </a:lnTo>
                    <a:lnTo>
                      <a:pt x="833" y="328"/>
                    </a:lnTo>
                    <a:lnTo>
                      <a:pt x="833" y="328"/>
                    </a:lnTo>
                    <a:lnTo>
                      <a:pt x="769" y="360"/>
                    </a:lnTo>
                    <a:lnTo>
                      <a:pt x="769" y="360"/>
                    </a:lnTo>
                    <a:lnTo>
                      <a:pt x="712" y="392"/>
                    </a:lnTo>
                    <a:lnTo>
                      <a:pt x="712" y="392"/>
                    </a:lnTo>
                    <a:lnTo>
                      <a:pt x="656" y="424"/>
                    </a:lnTo>
                    <a:lnTo>
                      <a:pt x="656" y="424"/>
                    </a:lnTo>
                    <a:lnTo>
                      <a:pt x="608" y="464"/>
                    </a:lnTo>
                    <a:lnTo>
                      <a:pt x="608" y="464"/>
                    </a:lnTo>
                    <a:lnTo>
                      <a:pt x="560" y="511"/>
                    </a:lnTo>
                    <a:lnTo>
                      <a:pt x="560" y="511"/>
                    </a:lnTo>
                    <a:lnTo>
                      <a:pt x="520" y="559"/>
                    </a:lnTo>
                    <a:lnTo>
                      <a:pt x="520" y="559"/>
                    </a:lnTo>
                    <a:lnTo>
                      <a:pt x="488" y="615"/>
                    </a:lnTo>
                    <a:lnTo>
                      <a:pt x="488" y="615"/>
                    </a:lnTo>
                    <a:lnTo>
                      <a:pt x="456" y="671"/>
                    </a:lnTo>
                    <a:lnTo>
                      <a:pt x="456" y="671"/>
                    </a:lnTo>
                    <a:lnTo>
                      <a:pt x="432" y="727"/>
                    </a:lnTo>
                    <a:lnTo>
                      <a:pt x="432" y="727"/>
                    </a:lnTo>
                    <a:lnTo>
                      <a:pt x="416" y="791"/>
                    </a:lnTo>
                    <a:lnTo>
                      <a:pt x="416" y="791"/>
                    </a:lnTo>
                    <a:lnTo>
                      <a:pt x="408" y="855"/>
                    </a:lnTo>
                    <a:lnTo>
                      <a:pt x="408" y="855"/>
                    </a:lnTo>
                    <a:lnTo>
                      <a:pt x="400" y="919"/>
                    </a:lnTo>
                    <a:lnTo>
                      <a:pt x="400" y="919"/>
                    </a:lnTo>
                    <a:lnTo>
                      <a:pt x="408" y="959"/>
                    </a:lnTo>
                    <a:lnTo>
                      <a:pt x="408" y="959"/>
                    </a:lnTo>
                    <a:lnTo>
                      <a:pt x="408" y="999"/>
                    </a:lnTo>
                    <a:lnTo>
                      <a:pt x="400" y="999"/>
                    </a:lnTo>
                    <a:lnTo>
                      <a:pt x="408" y="999"/>
                    </a:lnTo>
                    <a:close/>
                    <a:moveTo>
                      <a:pt x="400" y="1007"/>
                    </a:moveTo>
                    <a:lnTo>
                      <a:pt x="400" y="959"/>
                    </a:lnTo>
                    <a:lnTo>
                      <a:pt x="392" y="919"/>
                    </a:lnTo>
                    <a:lnTo>
                      <a:pt x="400" y="847"/>
                    </a:lnTo>
                    <a:lnTo>
                      <a:pt x="408" y="783"/>
                    </a:lnTo>
                    <a:lnTo>
                      <a:pt x="424" y="727"/>
                    </a:lnTo>
                    <a:lnTo>
                      <a:pt x="448" y="663"/>
                    </a:lnTo>
                    <a:lnTo>
                      <a:pt x="480" y="607"/>
                    </a:lnTo>
                    <a:lnTo>
                      <a:pt x="512" y="559"/>
                    </a:lnTo>
                    <a:lnTo>
                      <a:pt x="560" y="504"/>
                    </a:lnTo>
                    <a:lnTo>
                      <a:pt x="600" y="464"/>
                    </a:lnTo>
                    <a:lnTo>
                      <a:pt x="648" y="416"/>
                    </a:lnTo>
                    <a:lnTo>
                      <a:pt x="704" y="384"/>
                    </a:lnTo>
                    <a:lnTo>
                      <a:pt x="769" y="352"/>
                    </a:lnTo>
                    <a:lnTo>
                      <a:pt x="825" y="320"/>
                    </a:lnTo>
                    <a:lnTo>
                      <a:pt x="889" y="304"/>
                    </a:lnTo>
                    <a:lnTo>
                      <a:pt x="961" y="288"/>
                    </a:lnTo>
                    <a:lnTo>
                      <a:pt x="1033" y="272"/>
                    </a:lnTo>
                    <a:lnTo>
                      <a:pt x="1105" y="272"/>
                    </a:lnTo>
                    <a:lnTo>
                      <a:pt x="1193" y="280"/>
                    </a:lnTo>
                    <a:lnTo>
                      <a:pt x="1289" y="296"/>
                    </a:lnTo>
                    <a:lnTo>
                      <a:pt x="1377" y="32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57" y="360"/>
                    </a:lnTo>
                    <a:lnTo>
                      <a:pt x="1497" y="296"/>
                    </a:lnTo>
                    <a:lnTo>
                      <a:pt x="1545" y="248"/>
                    </a:lnTo>
                    <a:lnTo>
                      <a:pt x="1601" y="200"/>
                    </a:lnTo>
                    <a:lnTo>
                      <a:pt x="1665" y="160"/>
                    </a:lnTo>
                    <a:lnTo>
                      <a:pt x="1729" y="128"/>
                    </a:lnTo>
                    <a:lnTo>
                      <a:pt x="1801" y="104"/>
                    </a:lnTo>
                    <a:lnTo>
                      <a:pt x="1873" y="96"/>
                    </a:lnTo>
                    <a:lnTo>
                      <a:pt x="1953" y="88"/>
                    </a:lnTo>
                    <a:lnTo>
                      <a:pt x="2001" y="88"/>
                    </a:lnTo>
                    <a:lnTo>
                      <a:pt x="2057" y="96"/>
                    </a:lnTo>
                    <a:lnTo>
                      <a:pt x="2113" y="112"/>
                    </a:lnTo>
                    <a:lnTo>
                      <a:pt x="2161" y="128"/>
                    </a:lnTo>
                    <a:lnTo>
                      <a:pt x="2209" y="144"/>
                    </a:lnTo>
                    <a:lnTo>
                      <a:pt x="2257" y="168"/>
                    </a:lnTo>
                    <a:lnTo>
                      <a:pt x="2298" y="200"/>
                    </a:lnTo>
                    <a:lnTo>
                      <a:pt x="2346" y="232"/>
                    </a:lnTo>
                    <a:lnTo>
                      <a:pt x="2338" y="240"/>
                    </a:lnTo>
                    <a:lnTo>
                      <a:pt x="2338" y="232"/>
                    </a:lnTo>
                    <a:lnTo>
                      <a:pt x="2370" y="176"/>
                    </a:lnTo>
                    <a:lnTo>
                      <a:pt x="2410" y="136"/>
                    </a:lnTo>
                    <a:lnTo>
                      <a:pt x="2450" y="96"/>
                    </a:lnTo>
                    <a:lnTo>
                      <a:pt x="2506" y="56"/>
                    </a:lnTo>
                    <a:lnTo>
                      <a:pt x="2562" y="32"/>
                    </a:lnTo>
                    <a:lnTo>
                      <a:pt x="2618" y="16"/>
                    </a:lnTo>
                    <a:lnTo>
                      <a:pt x="2682" y="0"/>
                    </a:lnTo>
                    <a:lnTo>
                      <a:pt x="2746" y="0"/>
                    </a:lnTo>
                    <a:lnTo>
                      <a:pt x="2794" y="0"/>
                    </a:lnTo>
                    <a:lnTo>
                      <a:pt x="2850" y="8"/>
                    </a:lnTo>
                    <a:lnTo>
                      <a:pt x="2898" y="24"/>
                    </a:lnTo>
                    <a:lnTo>
                      <a:pt x="2946" y="40"/>
                    </a:lnTo>
                    <a:lnTo>
                      <a:pt x="2994" y="64"/>
                    </a:lnTo>
                    <a:lnTo>
                      <a:pt x="3034" y="88"/>
                    </a:lnTo>
                    <a:lnTo>
                      <a:pt x="3074" y="128"/>
                    </a:lnTo>
                    <a:lnTo>
                      <a:pt x="3122" y="176"/>
                    </a:lnTo>
                    <a:lnTo>
                      <a:pt x="3098" y="168"/>
                    </a:lnTo>
                    <a:lnTo>
                      <a:pt x="3138" y="120"/>
                    </a:lnTo>
                    <a:lnTo>
                      <a:pt x="3186" y="88"/>
                    </a:lnTo>
                    <a:lnTo>
                      <a:pt x="3226" y="64"/>
                    </a:lnTo>
                    <a:lnTo>
                      <a:pt x="3274" y="40"/>
                    </a:lnTo>
                    <a:lnTo>
                      <a:pt x="3330" y="24"/>
                    </a:lnTo>
                    <a:lnTo>
                      <a:pt x="3378" y="8"/>
                    </a:lnTo>
                    <a:lnTo>
                      <a:pt x="3434" y="0"/>
                    </a:lnTo>
                    <a:lnTo>
                      <a:pt x="3490" y="0"/>
                    </a:lnTo>
                    <a:lnTo>
                      <a:pt x="3538" y="0"/>
                    </a:lnTo>
                    <a:lnTo>
                      <a:pt x="3578" y="8"/>
                    </a:lnTo>
                    <a:lnTo>
                      <a:pt x="3626" y="16"/>
                    </a:lnTo>
                    <a:lnTo>
                      <a:pt x="3666" y="24"/>
                    </a:lnTo>
                    <a:lnTo>
                      <a:pt x="3706" y="40"/>
                    </a:lnTo>
                    <a:lnTo>
                      <a:pt x="3746" y="56"/>
                    </a:lnTo>
                    <a:lnTo>
                      <a:pt x="3818" y="104"/>
                    </a:lnTo>
                    <a:lnTo>
                      <a:pt x="3883" y="160"/>
                    </a:lnTo>
                    <a:lnTo>
                      <a:pt x="3907" y="192"/>
                    </a:lnTo>
                    <a:lnTo>
                      <a:pt x="3931" y="224"/>
                    </a:lnTo>
                    <a:lnTo>
                      <a:pt x="3955" y="264"/>
                    </a:lnTo>
                    <a:lnTo>
                      <a:pt x="3971" y="296"/>
                    </a:lnTo>
                    <a:lnTo>
                      <a:pt x="3987" y="336"/>
                    </a:lnTo>
                    <a:lnTo>
                      <a:pt x="3995" y="384"/>
                    </a:lnTo>
                    <a:lnTo>
                      <a:pt x="3987" y="384"/>
                    </a:lnTo>
                    <a:lnTo>
                      <a:pt x="3987" y="376"/>
                    </a:lnTo>
                    <a:lnTo>
                      <a:pt x="4035" y="392"/>
                    </a:lnTo>
                    <a:lnTo>
                      <a:pt x="4075" y="408"/>
                    </a:lnTo>
                    <a:lnTo>
                      <a:pt x="4155" y="448"/>
                    </a:lnTo>
                    <a:lnTo>
                      <a:pt x="4227" y="496"/>
                    </a:lnTo>
                    <a:lnTo>
                      <a:pt x="4283" y="559"/>
                    </a:lnTo>
                    <a:lnTo>
                      <a:pt x="4315" y="591"/>
                    </a:lnTo>
                    <a:lnTo>
                      <a:pt x="4331" y="631"/>
                    </a:lnTo>
                    <a:lnTo>
                      <a:pt x="4355" y="663"/>
                    </a:lnTo>
                    <a:lnTo>
                      <a:pt x="4371" y="703"/>
                    </a:lnTo>
                    <a:lnTo>
                      <a:pt x="4387" y="743"/>
                    </a:lnTo>
                    <a:lnTo>
                      <a:pt x="4395" y="783"/>
                    </a:lnTo>
                    <a:lnTo>
                      <a:pt x="4395" y="823"/>
                    </a:lnTo>
                    <a:lnTo>
                      <a:pt x="4403" y="871"/>
                    </a:lnTo>
                    <a:lnTo>
                      <a:pt x="4395" y="919"/>
                    </a:lnTo>
                    <a:lnTo>
                      <a:pt x="4387" y="975"/>
                    </a:lnTo>
                    <a:lnTo>
                      <a:pt x="4371" y="1023"/>
                    </a:lnTo>
                    <a:lnTo>
                      <a:pt x="4355" y="1071"/>
                    </a:lnTo>
                    <a:lnTo>
                      <a:pt x="4355" y="1063"/>
                    </a:lnTo>
                    <a:lnTo>
                      <a:pt x="4355" y="1063"/>
                    </a:lnTo>
                    <a:lnTo>
                      <a:pt x="4387" y="1111"/>
                    </a:lnTo>
                    <a:lnTo>
                      <a:pt x="4419" y="1159"/>
                    </a:lnTo>
                    <a:lnTo>
                      <a:pt x="4443" y="1207"/>
                    </a:lnTo>
                    <a:lnTo>
                      <a:pt x="4467" y="1255"/>
                    </a:lnTo>
                    <a:lnTo>
                      <a:pt x="4483" y="1303"/>
                    </a:lnTo>
                    <a:lnTo>
                      <a:pt x="4491" y="1359"/>
                    </a:lnTo>
                    <a:lnTo>
                      <a:pt x="4499" y="1407"/>
                    </a:lnTo>
                    <a:lnTo>
                      <a:pt x="4499" y="1463"/>
                    </a:lnTo>
                    <a:lnTo>
                      <a:pt x="4499" y="1519"/>
                    </a:lnTo>
                    <a:lnTo>
                      <a:pt x="4491" y="1582"/>
                    </a:lnTo>
                    <a:lnTo>
                      <a:pt x="4475" y="1638"/>
                    </a:lnTo>
                    <a:lnTo>
                      <a:pt x="4459" y="1694"/>
                    </a:lnTo>
                    <a:lnTo>
                      <a:pt x="4435" y="1742"/>
                    </a:lnTo>
                    <a:lnTo>
                      <a:pt x="4403" y="1790"/>
                    </a:lnTo>
                    <a:lnTo>
                      <a:pt x="4371" y="1838"/>
                    </a:lnTo>
                    <a:lnTo>
                      <a:pt x="4331" y="1886"/>
                    </a:lnTo>
                    <a:lnTo>
                      <a:pt x="4283" y="1926"/>
                    </a:lnTo>
                    <a:lnTo>
                      <a:pt x="4243" y="1966"/>
                    </a:lnTo>
                    <a:lnTo>
                      <a:pt x="4187" y="1998"/>
                    </a:lnTo>
                    <a:lnTo>
                      <a:pt x="4139" y="2030"/>
                    </a:lnTo>
                    <a:lnTo>
                      <a:pt x="4083" y="2054"/>
                    </a:lnTo>
                    <a:lnTo>
                      <a:pt x="4019" y="2078"/>
                    </a:lnTo>
                    <a:lnTo>
                      <a:pt x="3955" y="2094"/>
                    </a:lnTo>
                    <a:lnTo>
                      <a:pt x="3891" y="2102"/>
                    </a:lnTo>
                    <a:lnTo>
                      <a:pt x="3899" y="2094"/>
                    </a:lnTo>
                    <a:lnTo>
                      <a:pt x="3899" y="2102"/>
                    </a:lnTo>
                    <a:lnTo>
                      <a:pt x="3899" y="2158"/>
                    </a:lnTo>
                    <a:lnTo>
                      <a:pt x="3883" y="2214"/>
                    </a:lnTo>
                    <a:lnTo>
                      <a:pt x="3867" y="2262"/>
                    </a:lnTo>
                    <a:lnTo>
                      <a:pt x="3851" y="2310"/>
                    </a:lnTo>
                    <a:lnTo>
                      <a:pt x="3827" y="2358"/>
                    </a:lnTo>
                    <a:lnTo>
                      <a:pt x="3794" y="2406"/>
                    </a:lnTo>
                    <a:lnTo>
                      <a:pt x="3754" y="2446"/>
                    </a:lnTo>
                    <a:lnTo>
                      <a:pt x="3722" y="2486"/>
                    </a:lnTo>
                    <a:lnTo>
                      <a:pt x="3674" y="2526"/>
                    </a:lnTo>
                    <a:lnTo>
                      <a:pt x="3626" y="2558"/>
                    </a:lnTo>
                    <a:lnTo>
                      <a:pt x="3578" y="2582"/>
                    </a:lnTo>
                    <a:lnTo>
                      <a:pt x="3530" y="2605"/>
                    </a:lnTo>
                    <a:lnTo>
                      <a:pt x="3474" y="2621"/>
                    </a:lnTo>
                    <a:lnTo>
                      <a:pt x="3410" y="2637"/>
                    </a:lnTo>
                    <a:lnTo>
                      <a:pt x="3354" y="2645"/>
                    </a:lnTo>
                    <a:lnTo>
                      <a:pt x="3290" y="2645"/>
                    </a:lnTo>
                    <a:lnTo>
                      <a:pt x="3210" y="2645"/>
                    </a:lnTo>
                    <a:lnTo>
                      <a:pt x="3122" y="2629"/>
                    </a:lnTo>
                    <a:lnTo>
                      <a:pt x="3042" y="2597"/>
                    </a:lnTo>
                    <a:lnTo>
                      <a:pt x="2970" y="2566"/>
                    </a:lnTo>
                    <a:lnTo>
                      <a:pt x="2970" y="2558"/>
                    </a:lnTo>
                    <a:lnTo>
                      <a:pt x="2978" y="2558"/>
                    </a:lnTo>
                    <a:lnTo>
                      <a:pt x="2954" y="2605"/>
                    </a:lnTo>
                    <a:lnTo>
                      <a:pt x="2938" y="2653"/>
                    </a:lnTo>
                    <a:lnTo>
                      <a:pt x="2906" y="2701"/>
                    </a:lnTo>
                    <a:lnTo>
                      <a:pt x="2874" y="2741"/>
                    </a:lnTo>
                    <a:lnTo>
                      <a:pt x="2842" y="2789"/>
                    </a:lnTo>
                    <a:lnTo>
                      <a:pt x="2802" y="2821"/>
                    </a:lnTo>
                    <a:lnTo>
                      <a:pt x="2762" y="2861"/>
                    </a:lnTo>
                    <a:lnTo>
                      <a:pt x="2722" y="2893"/>
                    </a:lnTo>
                    <a:lnTo>
                      <a:pt x="2674" y="2917"/>
                    </a:lnTo>
                    <a:lnTo>
                      <a:pt x="2626" y="2941"/>
                    </a:lnTo>
                    <a:lnTo>
                      <a:pt x="2578" y="2965"/>
                    </a:lnTo>
                    <a:lnTo>
                      <a:pt x="2522" y="2981"/>
                    </a:lnTo>
                    <a:lnTo>
                      <a:pt x="2474" y="2997"/>
                    </a:lnTo>
                    <a:lnTo>
                      <a:pt x="2418" y="3005"/>
                    </a:lnTo>
                    <a:lnTo>
                      <a:pt x="2354" y="3013"/>
                    </a:lnTo>
                    <a:lnTo>
                      <a:pt x="2298" y="3021"/>
                    </a:lnTo>
                    <a:lnTo>
                      <a:pt x="2209" y="3013"/>
                    </a:lnTo>
                    <a:lnTo>
                      <a:pt x="2129" y="2997"/>
                    </a:lnTo>
                    <a:lnTo>
                      <a:pt x="2041" y="2973"/>
                    </a:lnTo>
                    <a:lnTo>
                      <a:pt x="1969" y="2941"/>
                    </a:lnTo>
                    <a:lnTo>
                      <a:pt x="1889" y="2901"/>
                    </a:lnTo>
                    <a:lnTo>
                      <a:pt x="1825" y="2853"/>
                    </a:lnTo>
                    <a:lnTo>
                      <a:pt x="1761" y="2797"/>
                    </a:lnTo>
                    <a:lnTo>
                      <a:pt x="1705" y="2725"/>
                    </a:lnTo>
                    <a:lnTo>
                      <a:pt x="1745" y="2717"/>
                    </a:lnTo>
                    <a:lnTo>
                      <a:pt x="1745" y="2717"/>
                    </a:lnTo>
                    <a:lnTo>
                      <a:pt x="1673" y="2757"/>
                    </a:lnTo>
                    <a:lnTo>
                      <a:pt x="1617" y="2773"/>
                    </a:lnTo>
                    <a:lnTo>
                      <a:pt x="1569" y="2797"/>
                    </a:lnTo>
                    <a:lnTo>
                      <a:pt x="1521" y="2813"/>
                    </a:lnTo>
                    <a:lnTo>
                      <a:pt x="1465" y="2821"/>
                    </a:lnTo>
                    <a:lnTo>
                      <a:pt x="1409" y="2829"/>
                    </a:lnTo>
                    <a:lnTo>
                      <a:pt x="1353" y="2837"/>
                    </a:lnTo>
                    <a:lnTo>
                      <a:pt x="1305" y="2837"/>
                    </a:lnTo>
                    <a:lnTo>
                      <a:pt x="1249" y="2837"/>
                    </a:lnTo>
                    <a:lnTo>
                      <a:pt x="1193" y="2829"/>
                    </a:lnTo>
                    <a:lnTo>
                      <a:pt x="1145" y="2821"/>
                    </a:lnTo>
                    <a:lnTo>
                      <a:pt x="1089" y="2813"/>
                    </a:lnTo>
                    <a:lnTo>
                      <a:pt x="993" y="2781"/>
                    </a:lnTo>
                    <a:lnTo>
                      <a:pt x="897" y="2733"/>
                    </a:lnTo>
                    <a:lnTo>
                      <a:pt x="809" y="2685"/>
                    </a:lnTo>
                    <a:lnTo>
                      <a:pt x="728" y="2621"/>
                    </a:lnTo>
                    <a:lnTo>
                      <a:pt x="656" y="2550"/>
                    </a:lnTo>
                    <a:lnTo>
                      <a:pt x="600" y="2462"/>
                    </a:lnTo>
                    <a:lnTo>
                      <a:pt x="600" y="2454"/>
                    </a:lnTo>
                    <a:lnTo>
                      <a:pt x="608" y="2462"/>
                    </a:lnTo>
                    <a:lnTo>
                      <a:pt x="552" y="2470"/>
                    </a:lnTo>
                    <a:lnTo>
                      <a:pt x="504" y="2462"/>
                    </a:lnTo>
                    <a:lnTo>
                      <a:pt x="464" y="2462"/>
                    </a:lnTo>
                    <a:lnTo>
                      <a:pt x="416" y="2446"/>
                    </a:lnTo>
                    <a:lnTo>
                      <a:pt x="376" y="2438"/>
                    </a:lnTo>
                    <a:lnTo>
                      <a:pt x="336" y="2414"/>
                    </a:lnTo>
                    <a:lnTo>
                      <a:pt x="296" y="2398"/>
                    </a:lnTo>
                    <a:lnTo>
                      <a:pt x="264" y="2374"/>
                    </a:lnTo>
                    <a:lnTo>
                      <a:pt x="232" y="2342"/>
                    </a:lnTo>
                    <a:lnTo>
                      <a:pt x="200" y="2318"/>
                    </a:lnTo>
                    <a:lnTo>
                      <a:pt x="176" y="2286"/>
                    </a:lnTo>
                    <a:lnTo>
                      <a:pt x="152" y="2246"/>
                    </a:lnTo>
                    <a:lnTo>
                      <a:pt x="128" y="2214"/>
                    </a:lnTo>
                    <a:lnTo>
                      <a:pt x="120" y="2174"/>
                    </a:lnTo>
                    <a:lnTo>
                      <a:pt x="104" y="2134"/>
                    </a:lnTo>
                    <a:lnTo>
                      <a:pt x="96" y="2094"/>
                    </a:lnTo>
                    <a:lnTo>
                      <a:pt x="96" y="2046"/>
                    </a:lnTo>
                    <a:lnTo>
                      <a:pt x="96" y="2014"/>
                    </a:lnTo>
                    <a:lnTo>
                      <a:pt x="104" y="1974"/>
                    </a:lnTo>
                    <a:lnTo>
                      <a:pt x="112" y="1934"/>
                    </a:lnTo>
                    <a:lnTo>
                      <a:pt x="128" y="1894"/>
                    </a:lnTo>
                    <a:lnTo>
                      <a:pt x="144" y="1862"/>
                    </a:lnTo>
                    <a:lnTo>
                      <a:pt x="168" y="1830"/>
                    </a:lnTo>
                    <a:lnTo>
                      <a:pt x="192" y="1798"/>
                    </a:lnTo>
                    <a:lnTo>
                      <a:pt x="224" y="1758"/>
                    </a:lnTo>
                    <a:lnTo>
                      <a:pt x="232" y="1782"/>
                    </a:lnTo>
                    <a:lnTo>
                      <a:pt x="176" y="1742"/>
                    </a:lnTo>
                    <a:lnTo>
                      <a:pt x="128" y="1710"/>
                    </a:lnTo>
                    <a:lnTo>
                      <a:pt x="88" y="1670"/>
                    </a:lnTo>
                    <a:lnTo>
                      <a:pt x="56" y="1622"/>
                    </a:lnTo>
                    <a:lnTo>
                      <a:pt x="32" y="1574"/>
                    </a:lnTo>
                    <a:lnTo>
                      <a:pt x="16" y="1527"/>
                    </a:lnTo>
                    <a:lnTo>
                      <a:pt x="0" y="1471"/>
                    </a:lnTo>
                    <a:lnTo>
                      <a:pt x="0" y="1415"/>
                    </a:lnTo>
                    <a:lnTo>
                      <a:pt x="0" y="1375"/>
                    </a:lnTo>
                    <a:lnTo>
                      <a:pt x="8" y="1335"/>
                    </a:lnTo>
                    <a:lnTo>
                      <a:pt x="16" y="1295"/>
                    </a:lnTo>
                    <a:lnTo>
                      <a:pt x="24" y="1263"/>
                    </a:lnTo>
                    <a:lnTo>
                      <a:pt x="48" y="1231"/>
                    </a:lnTo>
                    <a:lnTo>
                      <a:pt x="64" y="1191"/>
                    </a:lnTo>
                    <a:lnTo>
                      <a:pt x="88" y="1167"/>
                    </a:lnTo>
                    <a:lnTo>
                      <a:pt x="112" y="1135"/>
                    </a:lnTo>
                    <a:lnTo>
                      <a:pt x="176" y="1087"/>
                    </a:lnTo>
                    <a:lnTo>
                      <a:pt x="248" y="1039"/>
                    </a:lnTo>
                    <a:lnTo>
                      <a:pt x="280" y="1023"/>
                    </a:lnTo>
                    <a:lnTo>
                      <a:pt x="320" y="1015"/>
                    </a:lnTo>
                    <a:lnTo>
                      <a:pt x="360" y="1007"/>
                    </a:lnTo>
                    <a:lnTo>
                      <a:pt x="440" y="991"/>
                    </a:lnTo>
                    <a:lnTo>
                      <a:pt x="440" y="999"/>
                    </a:lnTo>
                    <a:lnTo>
                      <a:pt x="400" y="10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5" name="Freeform 11"/>
              <p:cNvSpPr>
                <a:spLocks/>
              </p:cNvSpPr>
              <p:nvPr/>
            </p:nvSpPr>
            <p:spPr bwMode="auto">
              <a:xfrm>
                <a:off x="1292225" y="3776663"/>
                <a:ext cx="419100" cy="101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4"/>
                  </a:cxn>
                  <a:cxn ang="0">
                    <a:pos x="56" y="24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68" y="56"/>
                  </a:cxn>
                  <a:cxn ang="0">
                    <a:pos x="168" y="56"/>
                  </a:cxn>
                  <a:cxn ang="0">
                    <a:pos x="232" y="56"/>
                  </a:cxn>
                  <a:cxn ang="0">
                    <a:pos x="232" y="56"/>
                  </a:cxn>
                  <a:cxn ang="0">
                    <a:pos x="264" y="56"/>
                  </a:cxn>
                  <a:cxn ang="0">
                    <a:pos x="264" y="64"/>
                  </a:cxn>
                  <a:cxn ang="0">
                    <a:pos x="232" y="64"/>
                  </a:cxn>
                  <a:cxn ang="0">
                    <a:pos x="168" y="64"/>
                  </a:cxn>
                  <a:cxn ang="0">
                    <a:pos x="112" y="56"/>
                  </a:cxn>
                  <a:cxn ang="0">
                    <a:pos x="56" y="32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4" h="64">
                    <a:moveTo>
                      <a:pt x="0" y="0"/>
                    </a:moveTo>
                    <a:lnTo>
                      <a:pt x="56" y="24"/>
                    </a:lnTo>
                    <a:lnTo>
                      <a:pt x="56" y="24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64" y="56"/>
                    </a:lnTo>
                    <a:lnTo>
                      <a:pt x="264" y="64"/>
                    </a:lnTo>
                    <a:lnTo>
                      <a:pt x="232" y="64"/>
                    </a:lnTo>
                    <a:lnTo>
                      <a:pt x="168" y="64"/>
                    </a:lnTo>
                    <a:lnTo>
                      <a:pt x="112" y="56"/>
                    </a:lnTo>
                    <a:lnTo>
                      <a:pt x="56" y="3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6" name="Freeform 12"/>
              <p:cNvSpPr>
                <a:spLocks/>
              </p:cNvSpPr>
              <p:nvPr/>
            </p:nvSpPr>
            <p:spPr bwMode="auto">
              <a:xfrm>
                <a:off x="1901825" y="4830763"/>
                <a:ext cx="177800" cy="508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6" y="16"/>
                  </a:cxn>
                  <a:cxn ang="0">
                    <a:pos x="56" y="16"/>
                  </a:cxn>
                  <a:cxn ang="0">
                    <a:pos x="112" y="0"/>
                  </a:cxn>
                  <a:cxn ang="0">
                    <a:pos x="112" y="8"/>
                  </a:cxn>
                  <a:cxn ang="0">
                    <a:pos x="56" y="24"/>
                  </a:cxn>
                  <a:cxn ang="0">
                    <a:pos x="0" y="32"/>
                  </a:cxn>
                  <a:cxn ang="0">
                    <a:pos x="0" y="24"/>
                  </a:cxn>
                </a:cxnLst>
                <a:rect l="0" t="0" r="r" b="b"/>
                <a:pathLst>
                  <a:path w="112" h="32">
                    <a:moveTo>
                      <a:pt x="0" y="24"/>
                    </a:moveTo>
                    <a:lnTo>
                      <a:pt x="56" y="16"/>
                    </a:lnTo>
                    <a:lnTo>
                      <a:pt x="56" y="16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56" y="24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7" name="Freeform 13"/>
              <p:cNvSpPr>
                <a:spLocks/>
              </p:cNvSpPr>
              <p:nvPr/>
            </p:nvSpPr>
            <p:spPr bwMode="auto">
              <a:xfrm>
                <a:off x="3541713" y="5108575"/>
                <a:ext cx="127000" cy="2032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80" y="120"/>
                  </a:cxn>
                  <a:cxn ang="0">
                    <a:pos x="72" y="128"/>
                  </a:cxn>
                  <a:cxn ang="0">
                    <a:pos x="32" y="64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0" h="128">
                    <a:moveTo>
                      <a:pt x="8" y="0"/>
                    </a:moveTo>
                    <a:lnTo>
                      <a:pt x="40" y="64"/>
                    </a:lnTo>
                    <a:lnTo>
                      <a:pt x="40" y="6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8" name="Freeform 14"/>
              <p:cNvSpPr>
                <a:spLocks/>
              </p:cNvSpPr>
              <p:nvPr/>
            </p:nvSpPr>
            <p:spPr bwMode="auto">
              <a:xfrm>
                <a:off x="5651500" y="4818063"/>
                <a:ext cx="50800" cy="215900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72"/>
                  </a:cxn>
                  <a:cxn ang="0">
                    <a:pos x="8" y="136"/>
                  </a:cxn>
                  <a:cxn ang="0">
                    <a:pos x="0" y="136"/>
                  </a:cxn>
                </a:cxnLst>
                <a:rect l="0" t="0" r="r" b="b"/>
                <a:pathLst>
                  <a:path w="32" h="136">
                    <a:moveTo>
                      <a:pt x="0" y="136"/>
                    </a:moveTo>
                    <a:lnTo>
                      <a:pt x="16" y="72"/>
                    </a:lnTo>
                    <a:lnTo>
                      <a:pt x="16" y="72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72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59" name="Freeform 15"/>
              <p:cNvSpPr>
                <a:spLocks/>
              </p:cNvSpPr>
              <p:nvPr/>
            </p:nvSpPr>
            <p:spPr bwMode="auto">
              <a:xfrm>
                <a:off x="6578600" y="3509963"/>
                <a:ext cx="547688" cy="800100"/>
              </a:xfrm>
              <a:custGeom>
                <a:avLst/>
                <a:gdLst/>
                <a:ahLst/>
                <a:cxnLst>
                  <a:cxn ang="0">
                    <a:pos x="337" y="504"/>
                  </a:cxn>
                  <a:cxn ang="0">
                    <a:pos x="337" y="496"/>
                  </a:cxn>
                  <a:cxn ang="0">
                    <a:pos x="337" y="496"/>
                  </a:cxn>
                  <a:cxn ang="0">
                    <a:pos x="337" y="456"/>
                  </a:cxn>
                  <a:cxn ang="0">
                    <a:pos x="337" y="456"/>
                  </a:cxn>
                  <a:cxn ang="0">
                    <a:pos x="329" y="416"/>
                  </a:cxn>
                  <a:cxn ang="0">
                    <a:pos x="329" y="424"/>
                  </a:cxn>
                  <a:cxn ang="0">
                    <a:pos x="313" y="344"/>
                  </a:cxn>
                  <a:cxn ang="0">
                    <a:pos x="313" y="344"/>
                  </a:cxn>
                  <a:cxn ang="0">
                    <a:pos x="281" y="272"/>
                  </a:cxn>
                  <a:cxn ang="0">
                    <a:pos x="289" y="272"/>
                  </a:cxn>
                  <a:cxn ang="0">
                    <a:pos x="248" y="208"/>
                  </a:cxn>
                  <a:cxn ang="0">
                    <a:pos x="248" y="208"/>
                  </a:cxn>
                  <a:cxn ang="0">
                    <a:pos x="200" y="144"/>
                  </a:cxn>
                  <a:cxn ang="0">
                    <a:pos x="200" y="144"/>
                  </a:cxn>
                  <a:cxn ang="0">
                    <a:pos x="136" y="96"/>
                  </a:cxn>
                  <a:cxn ang="0">
                    <a:pos x="136" y="96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80" y="40"/>
                  </a:cxn>
                  <a:cxn ang="0">
                    <a:pos x="144" y="88"/>
                  </a:cxn>
                  <a:cxn ang="0">
                    <a:pos x="200" y="144"/>
                  </a:cxn>
                  <a:cxn ang="0">
                    <a:pos x="248" y="200"/>
                  </a:cxn>
                  <a:cxn ang="0">
                    <a:pos x="289" y="272"/>
                  </a:cxn>
                  <a:cxn ang="0">
                    <a:pos x="321" y="344"/>
                  </a:cxn>
                  <a:cxn ang="0">
                    <a:pos x="337" y="416"/>
                  </a:cxn>
                  <a:cxn ang="0">
                    <a:pos x="345" y="456"/>
                  </a:cxn>
                  <a:cxn ang="0">
                    <a:pos x="345" y="496"/>
                  </a:cxn>
                  <a:cxn ang="0">
                    <a:pos x="345" y="504"/>
                  </a:cxn>
                  <a:cxn ang="0">
                    <a:pos x="337" y="504"/>
                  </a:cxn>
                </a:cxnLst>
                <a:rect l="0" t="0" r="r" b="b"/>
                <a:pathLst>
                  <a:path w="345" h="504">
                    <a:moveTo>
                      <a:pt x="337" y="504"/>
                    </a:moveTo>
                    <a:lnTo>
                      <a:pt x="337" y="496"/>
                    </a:lnTo>
                    <a:lnTo>
                      <a:pt x="337" y="496"/>
                    </a:lnTo>
                    <a:lnTo>
                      <a:pt x="337" y="456"/>
                    </a:lnTo>
                    <a:lnTo>
                      <a:pt x="337" y="456"/>
                    </a:lnTo>
                    <a:lnTo>
                      <a:pt x="329" y="416"/>
                    </a:lnTo>
                    <a:lnTo>
                      <a:pt x="329" y="424"/>
                    </a:lnTo>
                    <a:lnTo>
                      <a:pt x="313" y="344"/>
                    </a:lnTo>
                    <a:lnTo>
                      <a:pt x="313" y="344"/>
                    </a:lnTo>
                    <a:lnTo>
                      <a:pt x="281" y="272"/>
                    </a:lnTo>
                    <a:lnTo>
                      <a:pt x="289" y="272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0" y="40"/>
                    </a:lnTo>
                    <a:lnTo>
                      <a:pt x="144" y="88"/>
                    </a:lnTo>
                    <a:lnTo>
                      <a:pt x="200" y="144"/>
                    </a:lnTo>
                    <a:lnTo>
                      <a:pt x="248" y="200"/>
                    </a:lnTo>
                    <a:lnTo>
                      <a:pt x="289" y="272"/>
                    </a:lnTo>
                    <a:lnTo>
                      <a:pt x="321" y="344"/>
                    </a:lnTo>
                    <a:lnTo>
                      <a:pt x="337" y="416"/>
                    </a:lnTo>
                    <a:lnTo>
                      <a:pt x="345" y="456"/>
                    </a:lnTo>
                    <a:lnTo>
                      <a:pt x="345" y="496"/>
                    </a:lnTo>
                    <a:lnTo>
                      <a:pt x="345" y="504"/>
                    </a:lnTo>
                    <a:lnTo>
                      <a:pt x="33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0" name="Freeform 16"/>
              <p:cNvSpPr>
                <a:spLocks/>
              </p:cNvSpPr>
              <p:nvPr/>
            </p:nvSpPr>
            <p:spPr bwMode="auto">
              <a:xfrm>
                <a:off x="7596188" y="2673350"/>
                <a:ext cx="254000" cy="3048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8" y="144"/>
                  </a:cxn>
                  <a:cxn ang="0">
                    <a:pos x="48" y="144"/>
                  </a:cxn>
                  <a:cxn ang="0">
                    <a:pos x="88" y="96"/>
                  </a:cxn>
                  <a:cxn ang="0">
                    <a:pos x="88" y="96"/>
                  </a:cxn>
                  <a:cxn ang="0">
                    <a:pos x="128" y="48"/>
                  </a:cxn>
                  <a:cxn ang="0">
                    <a:pos x="128" y="48"/>
                  </a:cxn>
                  <a:cxn ang="0">
                    <a:pos x="152" y="0"/>
                  </a:cxn>
                  <a:cxn ang="0">
                    <a:pos x="160" y="0"/>
                  </a:cxn>
                  <a:cxn ang="0">
                    <a:pos x="128" y="56"/>
                  </a:cxn>
                  <a:cxn ang="0">
                    <a:pos x="96" y="104"/>
                  </a:cxn>
                  <a:cxn ang="0">
                    <a:pos x="56" y="144"/>
                  </a:cxn>
                  <a:cxn ang="0">
                    <a:pos x="8" y="192"/>
                  </a:cxn>
                  <a:cxn ang="0">
                    <a:pos x="0" y="184"/>
                  </a:cxn>
                </a:cxnLst>
                <a:rect l="0" t="0" r="r" b="b"/>
                <a:pathLst>
                  <a:path w="160" h="192">
                    <a:moveTo>
                      <a:pt x="0" y="184"/>
                    </a:moveTo>
                    <a:lnTo>
                      <a:pt x="48" y="144"/>
                    </a:lnTo>
                    <a:lnTo>
                      <a:pt x="48" y="144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28" y="56"/>
                    </a:lnTo>
                    <a:lnTo>
                      <a:pt x="96" y="104"/>
                    </a:lnTo>
                    <a:lnTo>
                      <a:pt x="56" y="144"/>
                    </a:lnTo>
                    <a:lnTo>
                      <a:pt x="8" y="19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1" name="Freeform 17"/>
              <p:cNvSpPr>
                <a:spLocks/>
              </p:cNvSpPr>
              <p:nvPr/>
            </p:nvSpPr>
            <p:spPr bwMode="auto">
              <a:xfrm>
                <a:off x="7265988" y="1570038"/>
                <a:ext cx="25400" cy="139700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6" y="40"/>
                  </a:cxn>
                  <a:cxn ang="0">
                    <a:pos x="16" y="88"/>
                  </a:cxn>
                  <a:cxn ang="0">
                    <a:pos x="16" y="88"/>
                  </a:cxn>
                  <a:cxn ang="0">
                    <a:pos x="8" y="88"/>
                  </a:cxn>
                </a:cxnLst>
                <a:rect l="0" t="0" r="r" b="b"/>
                <a:pathLst>
                  <a:path w="16" h="88">
                    <a:moveTo>
                      <a:pt x="8" y="88"/>
                    </a:moveTo>
                    <a:lnTo>
                      <a:pt x="8" y="88"/>
                    </a:lnTo>
                    <a:lnTo>
                      <a:pt x="8" y="8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4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2" name="Freeform 18"/>
              <p:cNvSpPr>
                <a:spLocks/>
              </p:cNvSpPr>
              <p:nvPr/>
            </p:nvSpPr>
            <p:spPr bwMode="auto">
              <a:xfrm>
                <a:off x="5740400" y="1227138"/>
                <a:ext cx="127000" cy="1905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40" y="56"/>
                  </a:cxn>
                  <a:cxn ang="0">
                    <a:pos x="40" y="56"/>
                  </a:cxn>
                  <a:cxn ang="0">
                    <a:pos x="8" y="120"/>
                  </a:cxn>
                  <a:cxn ang="0">
                    <a:pos x="0" y="112"/>
                  </a:cxn>
                  <a:cxn ang="0">
                    <a:pos x="32" y="56"/>
                  </a:cxn>
                  <a:cxn ang="0">
                    <a:pos x="72" y="0"/>
                  </a:cxn>
                  <a:cxn ang="0">
                    <a:pos x="80" y="8"/>
                  </a:cxn>
                </a:cxnLst>
                <a:rect l="0" t="0" r="r" b="b"/>
                <a:pathLst>
                  <a:path w="80" h="120">
                    <a:moveTo>
                      <a:pt x="80" y="8"/>
                    </a:moveTo>
                    <a:lnTo>
                      <a:pt x="40" y="56"/>
                    </a:lnTo>
                    <a:lnTo>
                      <a:pt x="40" y="56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32" y="56"/>
                    </a:lnTo>
                    <a:lnTo>
                      <a:pt x="72" y="0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3" name="Freeform 19"/>
              <p:cNvSpPr>
                <a:spLocks/>
              </p:cNvSpPr>
              <p:nvPr/>
            </p:nvSpPr>
            <p:spPr bwMode="auto">
              <a:xfrm>
                <a:off x="4584700" y="1341438"/>
                <a:ext cx="76200" cy="15240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8" y="96"/>
                  </a:cxn>
                  <a:cxn ang="0">
                    <a:pos x="0" y="96"/>
                  </a:cxn>
                  <a:cxn ang="0">
                    <a:pos x="16" y="48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96">
                    <a:moveTo>
                      <a:pt x="48" y="0"/>
                    </a:moveTo>
                    <a:lnTo>
                      <a:pt x="24" y="48"/>
                    </a:lnTo>
                    <a:lnTo>
                      <a:pt x="24" y="48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16" y="48"/>
                    </a:lnTo>
                    <a:lnTo>
                      <a:pt x="4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4" name="Freeform 20"/>
              <p:cNvSpPr>
                <a:spLocks/>
              </p:cNvSpPr>
              <p:nvPr/>
            </p:nvSpPr>
            <p:spPr bwMode="auto">
              <a:xfrm>
                <a:off x="3249613" y="1544638"/>
                <a:ext cx="215900" cy="165100"/>
              </a:xfrm>
              <a:custGeom>
                <a:avLst/>
                <a:gdLst/>
                <a:ahLst/>
                <a:cxnLst>
                  <a:cxn ang="0">
                    <a:pos x="136" y="104"/>
                  </a:cxn>
                  <a:cxn ang="0">
                    <a:pos x="72" y="48"/>
                  </a:cxn>
                  <a:cxn ang="0">
                    <a:pos x="72" y="4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72" y="48"/>
                  </a:cxn>
                  <a:cxn ang="0">
                    <a:pos x="136" y="96"/>
                  </a:cxn>
                  <a:cxn ang="0">
                    <a:pos x="136" y="104"/>
                  </a:cxn>
                </a:cxnLst>
                <a:rect l="0" t="0" r="r" b="b"/>
                <a:pathLst>
                  <a:path w="136" h="104">
                    <a:moveTo>
                      <a:pt x="136" y="10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2" y="48"/>
                    </a:lnTo>
                    <a:lnTo>
                      <a:pt x="136" y="96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65" name="Freeform 21"/>
              <p:cNvSpPr>
                <a:spLocks/>
              </p:cNvSpPr>
              <p:nvPr/>
            </p:nvSpPr>
            <p:spPr bwMode="auto">
              <a:xfrm>
                <a:off x="1571625" y="2559050"/>
                <a:ext cx="50800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56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32" h="104">
                    <a:moveTo>
                      <a:pt x="8" y="0"/>
                    </a:moveTo>
                    <a:lnTo>
                      <a:pt x="16" y="56"/>
                    </a:lnTo>
                    <a:lnTo>
                      <a:pt x="16" y="5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5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43" name="CasellaDiTesto 42"/>
            <p:cNvSpPr txBox="1"/>
            <p:nvPr/>
          </p:nvSpPr>
          <p:spPr>
            <a:xfrm>
              <a:off x="3239615" y="3016955"/>
              <a:ext cx="2975457" cy="1337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0" b="1" smtClean="0">
                  <a:latin typeface="+mj-lt"/>
                </a:rPr>
                <a:t>ISP</a:t>
              </a:r>
              <a:endParaRPr lang="it-IT" sz="2400" b="1" smtClean="0">
                <a:latin typeface="+mj-lt"/>
              </a:endParaRPr>
            </a:p>
            <a:p>
              <a:pPr algn="ctr"/>
              <a:r>
                <a:rPr lang="it-IT" smtClean="0">
                  <a:latin typeface="+mj-lt"/>
                </a:rPr>
                <a:t>(MPLS backbone)</a:t>
              </a:r>
              <a:endParaRPr lang="it-IT">
                <a:latin typeface="+mj-lt"/>
              </a:endParaRPr>
            </a:p>
          </p:txBody>
        </p:sp>
      </p:grpSp>
      <p:grpSp>
        <p:nvGrpSpPr>
          <p:cNvPr id="100" name="Gruppo 507"/>
          <p:cNvGrpSpPr/>
          <p:nvPr/>
        </p:nvGrpSpPr>
        <p:grpSpPr>
          <a:xfrm>
            <a:off x="1288292" y="4143379"/>
            <a:ext cx="875589" cy="1143307"/>
            <a:chOff x="1288289" y="4143380"/>
            <a:chExt cx="875589" cy="1143306"/>
          </a:xfrm>
        </p:grpSpPr>
        <p:grpSp>
          <p:nvGrpSpPr>
            <p:cNvPr id="101" name="Gruppo 392"/>
            <p:cNvGrpSpPr/>
            <p:nvPr/>
          </p:nvGrpSpPr>
          <p:grpSpPr>
            <a:xfrm>
              <a:off x="1288289" y="4143380"/>
              <a:ext cx="875589" cy="866920"/>
              <a:chOff x="2621269" y="5357826"/>
              <a:chExt cx="1539240" cy="1524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1269" y="5357826"/>
                <a:ext cx="1539240" cy="1524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</p:spPr>
          </p:pic>
          <p:grpSp>
            <p:nvGrpSpPr>
              <p:cNvPr id="102" name="Gruppo 391"/>
              <p:cNvGrpSpPr/>
              <p:nvPr/>
            </p:nvGrpSpPr>
            <p:grpSpPr>
              <a:xfrm>
                <a:off x="2915031" y="5674976"/>
                <a:ext cx="948635" cy="906627"/>
                <a:chOff x="2915031" y="5674976"/>
                <a:chExt cx="948635" cy="906627"/>
              </a:xfrm>
            </p:grpSpPr>
            <p:pic>
              <p:nvPicPr>
                <p:cNvPr id="1032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15031" y="5972003"/>
                  <a:ext cx="638175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390" name="Connettore 1 389"/>
                <p:cNvCxnSpPr/>
                <p:nvPr/>
              </p:nvCxnSpPr>
              <p:spPr>
                <a:xfrm flipV="1">
                  <a:off x="3394072" y="5674976"/>
                  <a:ext cx="469594" cy="45341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07" name="Connettore 1 506"/>
            <p:cNvCxnSpPr>
              <a:stCxn id="1031" idx="4"/>
              <a:endCxn id="76" idx="3"/>
            </p:cNvCxnSpPr>
            <p:nvPr/>
          </p:nvCxnSpPr>
          <p:spPr>
            <a:xfrm rot="16200000" flipH="1">
              <a:off x="1588335" y="5148049"/>
              <a:ext cx="276387" cy="888"/>
            </a:xfrm>
            <a:prstGeom prst="line">
              <a:avLst/>
            </a:prstGeom>
            <a:ln w="76200" cap="flat" cmpd="sng">
              <a:solidFill>
                <a:srgbClr val="FFC000"/>
              </a:solidFill>
              <a:tailEnd type="stealth" w="med" len="sm"/>
            </a:ln>
            <a:effectLst>
              <a:outerShdw blurRad="50800" dist="38100" dir="2700000" algn="tl" rotWithShape="0">
                <a:prstClr val="black">
                  <a:alpha val="77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0" name="CasellaDiTesto 399"/>
          <p:cNvSpPr txBox="1"/>
          <p:nvPr/>
        </p:nvSpPr>
        <p:spPr>
          <a:xfrm>
            <a:off x="1294743" y="4328977"/>
            <a:ext cx="86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MA</a:t>
            </a:r>
            <a:endParaRPr lang="it-IT" sz="2400" b="1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grpSp>
        <p:nvGrpSpPr>
          <p:cNvPr id="453" name="Gruppo 392"/>
          <p:cNvGrpSpPr/>
          <p:nvPr/>
        </p:nvGrpSpPr>
        <p:grpSpPr>
          <a:xfrm>
            <a:off x="214285" y="3000527"/>
            <a:ext cx="875589" cy="866920"/>
            <a:chOff x="2621269" y="5357826"/>
            <a:chExt cx="153924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7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1269" y="5357826"/>
              <a:ext cx="1539240" cy="152400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88000"/>
                </a:srgbClr>
              </a:outerShdw>
            </a:effectLst>
          </p:spPr>
        </p:pic>
        <p:grpSp>
          <p:nvGrpSpPr>
            <p:cNvPr id="471" name="Gruppo 391"/>
            <p:cNvGrpSpPr/>
            <p:nvPr/>
          </p:nvGrpSpPr>
          <p:grpSpPr>
            <a:xfrm>
              <a:off x="2915031" y="5674976"/>
              <a:ext cx="948635" cy="906627"/>
              <a:chOff x="2915031" y="5674976"/>
              <a:chExt cx="948635" cy="906627"/>
            </a:xfrm>
          </p:grpSpPr>
          <p:pic>
            <p:nvPicPr>
              <p:cNvPr id="472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15031" y="5972003"/>
                <a:ext cx="638175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473" name="Connettore 1 472"/>
              <p:cNvCxnSpPr/>
              <p:nvPr/>
            </p:nvCxnSpPr>
            <p:spPr>
              <a:xfrm flipV="1">
                <a:off x="3394072" y="5674976"/>
                <a:ext cx="469594" cy="453412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69" name="Connettore 1 468"/>
          <p:cNvCxnSpPr>
            <a:stCxn id="470" idx="7"/>
            <a:endCxn id="152" idx="1"/>
          </p:cNvCxnSpPr>
          <p:nvPr/>
        </p:nvCxnSpPr>
        <p:spPr>
          <a:xfrm rot="5400000" flipH="1" flipV="1">
            <a:off x="1003496" y="2815648"/>
            <a:ext cx="269989" cy="353689"/>
          </a:xfrm>
          <a:prstGeom prst="line">
            <a:avLst/>
          </a:prstGeom>
          <a:ln w="76200" cap="flat" cmpd="sng">
            <a:solidFill>
              <a:srgbClr val="FFC000"/>
            </a:solidFill>
            <a:tailEnd type="stealth" w="med" len="sm"/>
          </a:ln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CasellaDiTesto 436"/>
          <p:cNvSpPr txBox="1"/>
          <p:nvPr/>
        </p:nvSpPr>
        <p:spPr>
          <a:xfrm>
            <a:off x="220736" y="3186124"/>
            <a:ext cx="86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MA</a:t>
            </a:r>
            <a:endParaRPr lang="it-IT" sz="2400" b="1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grpSp>
        <p:nvGrpSpPr>
          <p:cNvPr id="492" name="Gruppo 491"/>
          <p:cNvGrpSpPr/>
          <p:nvPr/>
        </p:nvGrpSpPr>
        <p:grpSpPr>
          <a:xfrm>
            <a:off x="4160486" y="1336276"/>
            <a:ext cx="1054456" cy="1021154"/>
            <a:chOff x="4022788" y="1285860"/>
            <a:chExt cx="1054456" cy="1021155"/>
          </a:xfrm>
        </p:grpSpPr>
        <p:grpSp>
          <p:nvGrpSpPr>
            <p:cNvPr id="483" name="Gruppo 392"/>
            <p:cNvGrpSpPr/>
            <p:nvPr/>
          </p:nvGrpSpPr>
          <p:grpSpPr>
            <a:xfrm>
              <a:off x="4201655" y="1285860"/>
              <a:ext cx="875589" cy="866920"/>
              <a:chOff x="2621269" y="5357826"/>
              <a:chExt cx="1539240" cy="1524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485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1269" y="5357826"/>
                <a:ext cx="1539240" cy="1524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</p:spPr>
          </p:pic>
          <p:grpSp>
            <p:nvGrpSpPr>
              <p:cNvPr id="486" name="Gruppo 391"/>
              <p:cNvGrpSpPr/>
              <p:nvPr/>
            </p:nvGrpSpPr>
            <p:grpSpPr>
              <a:xfrm>
                <a:off x="2915031" y="5674976"/>
                <a:ext cx="948635" cy="906627"/>
                <a:chOff x="2915031" y="5674976"/>
                <a:chExt cx="948635" cy="906627"/>
              </a:xfrm>
            </p:grpSpPr>
            <p:pic>
              <p:nvPicPr>
                <p:cNvPr id="487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15031" y="5972003"/>
                  <a:ext cx="638175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488" name="Connettore 1 487"/>
                <p:cNvCxnSpPr/>
                <p:nvPr/>
              </p:nvCxnSpPr>
              <p:spPr>
                <a:xfrm flipV="1">
                  <a:off x="3394072" y="5674976"/>
                  <a:ext cx="469594" cy="45341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84" name="Connettore 1 483"/>
            <p:cNvCxnSpPr>
              <a:stCxn id="485" idx="3"/>
            </p:cNvCxnSpPr>
            <p:nvPr/>
          </p:nvCxnSpPr>
          <p:spPr>
            <a:xfrm rot="5400000">
              <a:off x="4035739" y="2012872"/>
              <a:ext cx="281192" cy="307094"/>
            </a:xfrm>
            <a:prstGeom prst="line">
              <a:avLst/>
            </a:prstGeom>
            <a:ln w="76200" cap="flat" cmpd="sng">
              <a:solidFill>
                <a:srgbClr val="FFC000"/>
              </a:solidFill>
              <a:tailEnd type="stealth" w="med" len="sm"/>
            </a:ln>
            <a:effectLst>
              <a:outerShdw blurRad="50800" dist="38100" dir="2700000" algn="tl" rotWithShape="0">
                <a:prstClr val="black">
                  <a:alpha val="77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2" name="CasellaDiTesto 481"/>
          <p:cNvSpPr txBox="1"/>
          <p:nvPr/>
        </p:nvSpPr>
        <p:spPr>
          <a:xfrm>
            <a:off x="4345807" y="1521871"/>
            <a:ext cx="86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MA</a:t>
            </a:r>
            <a:endParaRPr lang="it-IT" sz="2400" b="1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grpSp>
        <p:nvGrpSpPr>
          <p:cNvPr id="540" name="Gruppo 539"/>
          <p:cNvGrpSpPr/>
          <p:nvPr/>
        </p:nvGrpSpPr>
        <p:grpSpPr>
          <a:xfrm>
            <a:off x="6293108" y="1779493"/>
            <a:ext cx="1054454" cy="1021154"/>
            <a:chOff x="6293108" y="1779493"/>
            <a:chExt cx="1054454" cy="1021155"/>
          </a:xfrm>
        </p:grpSpPr>
        <p:grpSp>
          <p:nvGrpSpPr>
            <p:cNvPr id="506" name="Gruppo 392"/>
            <p:cNvGrpSpPr/>
            <p:nvPr/>
          </p:nvGrpSpPr>
          <p:grpSpPr>
            <a:xfrm>
              <a:off x="6293108" y="1779493"/>
              <a:ext cx="875589" cy="866920"/>
              <a:chOff x="2621269" y="5357826"/>
              <a:chExt cx="1539240" cy="1524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09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1269" y="5357826"/>
                <a:ext cx="1539240" cy="1524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</p:spPr>
          </p:pic>
          <p:grpSp>
            <p:nvGrpSpPr>
              <p:cNvPr id="510" name="Gruppo 391"/>
              <p:cNvGrpSpPr/>
              <p:nvPr/>
            </p:nvGrpSpPr>
            <p:grpSpPr>
              <a:xfrm>
                <a:off x="2915031" y="5674976"/>
                <a:ext cx="948635" cy="906627"/>
                <a:chOff x="2915031" y="5674976"/>
                <a:chExt cx="948635" cy="906627"/>
              </a:xfrm>
            </p:grpSpPr>
            <p:pic>
              <p:nvPicPr>
                <p:cNvPr id="513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15031" y="5972003"/>
                  <a:ext cx="638175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516" name="Connettore 1 515"/>
                <p:cNvCxnSpPr/>
                <p:nvPr/>
              </p:nvCxnSpPr>
              <p:spPr>
                <a:xfrm flipV="1">
                  <a:off x="3394072" y="5674976"/>
                  <a:ext cx="469594" cy="45341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08" name="Connettore 1 507"/>
            <p:cNvCxnSpPr>
              <a:stCxn id="509" idx="5"/>
            </p:cNvCxnSpPr>
            <p:nvPr/>
          </p:nvCxnSpPr>
          <p:spPr>
            <a:xfrm rot="16200000" flipH="1">
              <a:off x="7053420" y="2506505"/>
              <a:ext cx="281192" cy="307093"/>
            </a:xfrm>
            <a:prstGeom prst="line">
              <a:avLst/>
            </a:prstGeom>
            <a:ln w="76200" cap="flat" cmpd="sng">
              <a:solidFill>
                <a:srgbClr val="FFC000"/>
              </a:solidFill>
              <a:tailEnd type="stealth" w="med" len="sm"/>
            </a:ln>
            <a:effectLst>
              <a:outerShdw blurRad="50800" dist="38100" dir="2700000" algn="tl" rotWithShape="0">
                <a:prstClr val="black">
                  <a:alpha val="77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5" name="CasellaDiTesto 504"/>
          <p:cNvSpPr txBox="1"/>
          <p:nvPr/>
        </p:nvSpPr>
        <p:spPr>
          <a:xfrm flipH="1">
            <a:off x="6299563" y="1965090"/>
            <a:ext cx="86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MA</a:t>
            </a:r>
            <a:endParaRPr lang="it-IT" sz="2400" b="1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grpSp>
        <p:nvGrpSpPr>
          <p:cNvPr id="520" name="Gruppo 507"/>
          <p:cNvGrpSpPr/>
          <p:nvPr/>
        </p:nvGrpSpPr>
        <p:grpSpPr>
          <a:xfrm>
            <a:off x="6908656" y="4143379"/>
            <a:ext cx="875589" cy="1143307"/>
            <a:chOff x="1288289" y="4143380"/>
            <a:chExt cx="875589" cy="1143306"/>
          </a:xfrm>
        </p:grpSpPr>
        <p:grpSp>
          <p:nvGrpSpPr>
            <p:cNvPr id="524" name="Gruppo 392"/>
            <p:cNvGrpSpPr/>
            <p:nvPr/>
          </p:nvGrpSpPr>
          <p:grpSpPr>
            <a:xfrm>
              <a:off x="1288289" y="4143380"/>
              <a:ext cx="875589" cy="866920"/>
              <a:chOff x="2621269" y="5357826"/>
              <a:chExt cx="1539240" cy="1524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30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1269" y="5357826"/>
                <a:ext cx="1539240" cy="1524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</p:spPr>
          </p:pic>
          <p:grpSp>
            <p:nvGrpSpPr>
              <p:cNvPr id="531" name="Gruppo 391"/>
              <p:cNvGrpSpPr/>
              <p:nvPr/>
            </p:nvGrpSpPr>
            <p:grpSpPr>
              <a:xfrm>
                <a:off x="2915031" y="5674976"/>
                <a:ext cx="948635" cy="906627"/>
                <a:chOff x="2915031" y="5674976"/>
                <a:chExt cx="948635" cy="906627"/>
              </a:xfrm>
            </p:grpSpPr>
            <p:pic>
              <p:nvPicPr>
                <p:cNvPr id="534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15031" y="5972003"/>
                  <a:ext cx="638175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538" name="Connettore 1 537"/>
                <p:cNvCxnSpPr/>
                <p:nvPr/>
              </p:nvCxnSpPr>
              <p:spPr>
                <a:xfrm flipV="1">
                  <a:off x="3394072" y="5674976"/>
                  <a:ext cx="469594" cy="45341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27" name="Connettore 1 526"/>
            <p:cNvCxnSpPr>
              <a:stCxn id="530" idx="4"/>
            </p:cNvCxnSpPr>
            <p:nvPr/>
          </p:nvCxnSpPr>
          <p:spPr>
            <a:xfrm rot="16200000" flipH="1">
              <a:off x="1588335" y="5148049"/>
              <a:ext cx="276387" cy="888"/>
            </a:xfrm>
            <a:prstGeom prst="line">
              <a:avLst/>
            </a:prstGeom>
            <a:ln w="76200" cap="flat" cmpd="sng">
              <a:solidFill>
                <a:srgbClr val="FFC000"/>
              </a:solidFill>
              <a:tailEnd type="stealth" w="med" len="sm"/>
            </a:ln>
            <a:effectLst>
              <a:outerShdw blurRad="50800" dist="38100" dir="2700000" algn="tl" rotWithShape="0">
                <a:prstClr val="black">
                  <a:alpha val="77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3" name="CasellaDiTesto 522"/>
          <p:cNvSpPr txBox="1"/>
          <p:nvPr/>
        </p:nvSpPr>
        <p:spPr>
          <a:xfrm>
            <a:off x="6915107" y="4328977"/>
            <a:ext cx="86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MA</a:t>
            </a:r>
            <a:endParaRPr lang="it-IT" sz="2400" b="1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541" name="Figura a mano libera 540"/>
          <p:cNvSpPr/>
          <p:nvPr/>
        </p:nvSpPr>
        <p:spPr>
          <a:xfrm>
            <a:off x="2145323" y="4549429"/>
            <a:ext cx="4693570" cy="916231"/>
          </a:xfrm>
          <a:custGeom>
            <a:avLst/>
            <a:gdLst>
              <a:gd name="connsiteX0" fmla="*/ 4747846 w 4747846"/>
              <a:gd name="connsiteY0" fmla="*/ 590061 h 590061"/>
              <a:gd name="connsiteX1" fmla="*/ 3071446 w 4747846"/>
              <a:gd name="connsiteY1" fmla="*/ 85969 h 590061"/>
              <a:gd name="connsiteX2" fmla="*/ 1559169 w 4747846"/>
              <a:gd name="connsiteY2" fmla="*/ 74246 h 590061"/>
              <a:gd name="connsiteX3" fmla="*/ 0 w 4747846"/>
              <a:gd name="connsiteY3" fmla="*/ 496277 h 590061"/>
              <a:gd name="connsiteX0" fmla="*/ 4747846 w 4747846"/>
              <a:gd name="connsiteY0" fmla="*/ 833202 h 833202"/>
              <a:gd name="connsiteX1" fmla="*/ 2804535 w 4747846"/>
              <a:gd name="connsiteY1" fmla="*/ 85969 h 833202"/>
              <a:gd name="connsiteX2" fmla="*/ 1559169 w 4747846"/>
              <a:gd name="connsiteY2" fmla="*/ 317387 h 833202"/>
              <a:gd name="connsiteX3" fmla="*/ 0 w 4747846"/>
              <a:gd name="connsiteY3" fmla="*/ 739418 h 833202"/>
              <a:gd name="connsiteX0" fmla="*/ 4747846 w 4747846"/>
              <a:gd name="connsiteY0" fmla="*/ 515815 h 515815"/>
              <a:gd name="connsiteX1" fmla="*/ 1559169 w 4747846"/>
              <a:gd name="connsiteY1" fmla="*/ 0 h 515815"/>
              <a:gd name="connsiteX2" fmla="*/ 0 w 4747846"/>
              <a:gd name="connsiteY2" fmla="*/ 422031 h 515815"/>
              <a:gd name="connsiteX0" fmla="*/ 4747846 w 4747846"/>
              <a:gd name="connsiteY0" fmla="*/ 951355 h 951355"/>
              <a:gd name="connsiteX1" fmla="*/ 2361135 w 4747846"/>
              <a:gd name="connsiteY1" fmla="*/ 0 h 951355"/>
              <a:gd name="connsiteX2" fmla="*/ 0 w 4747846"/>
              <a:gd name="connsiteY2" fmla="*/ 857571 h 951355"/>
              <a:gd name="connsiteX0" fmla="*/ 4747846 w 4747846"/>
              <a:gd name="connsiteY0" fmla="*/ 1130953 h 1130953"/>
              <a:gd name="connsiteX1" fmla="*/ 2361135 w 4747846"/>
              <a:gd name="connsiteY1" fmla="*/ 179598 h 1130953"/>
              <a:gd name="connsiteX2" fmla="*/ 0 w 4747846"/>
              <a:gd name="connsiteY2" fmla="*/ 1037169 h 1130953"/>
              <a:gd name="connsiteX0" fmla="*/ 4747846 w 4747846"/>
              <a:gd name="connsiteY0" fmla="*/ 984738 h 984738"/>
              <a:gd name="connsiteX1" fmla="*/ 2361135 w 4747846"/>
              <a:gd name="connsiteY1" fmla="*/ 33383 h 984738"/>
              <a:gd name="connsiteX2" fmla="*/ 0 w 4747846"/>
              <a:gd name="connsiteY2" fmla="*/ 890954 h 984738"/>
              <a:gd name="connsiteX0" fmla="*/ 4747846 w 4747846"/>
              <a:gd name="connsiteY0" fmla="*/ 984738 h 984738"/>
              <a:gd name="connsiteX1" fmla="*/ 2361135 w 4747846"/>
              <a:gd name="connsiteY1" fmla="*/ 33383 h 984738"/>
              <a:gd name="connsiteX2" fmla="*/ 0 w 4747846"/>
              <a:gd name="connsiteY2" fmla="*/ 890954 h 984738"/>
              <a:gd name="connsiteX0" fmla="*/ 4747846 w 4747846"/>
              <a:gd name="connsiteY0" fmla="*/ 1060263 h 1060263"/>
              <a:gd name="connsiteX1" fmla="*/ 2361135 w 4747846"/>
              <a:gd name="connsiteY1" fmla="*/ 108908 h 1060263"/>
              <a:gd name="connsiteX2" fmla="*/ 0 w 4747846"/>
              <a:gd name="connsiteY2" fmla="*/ 966479 h 1060263"/>
              <a:gd name="connsiteX0" fmla="*/ 4747846 w 4747846"/>
              <a:gd name="connsiteY0" fmla="*/ 961292 h 961292"/>
              <a:gd name="connsiteX1" fmla="*/ 2361135 w 4747846"/>
              <a:gd name="connsiteY1" fmla="*/ 9937 h 961292"/>
              <a:gd name="connsiteX2" fmla="*/ 0 w 4747846"/>
              <a:gd name="connsiteY2" fmla="*/ 867508 h 961292"/>
              <a:gd name="connsiteX0" fmla="*/ 4747846 w 4747846"/>
              <a:gd name="connsiteY0" fmla="*/ 961292 h 961292"/>
              <a:gd name="connsiteX1" fmla="*/ 2361135 w 4747846"/>
              <a:gd name="connsiteY1" fmla="*/ 9937 h 961292"/>
              <a:gd name="connsiteX2" fmla="*/ 0 w 4747846"/>
              <a:gd name="connsiteY2" fmla="*/ 867508 h 961292"/>
              <a:gd name="connsiteX0" fmla="*/ 4747846 w 4747846"/>
              <a:gd name="connsiteY0" fmla="*/ 961292 h 961292"/>
              <a:gd name="connsiteX1" fmla="*/ 2361135 w 4747846"/>
              <a:gd name="connsiteY1" fmla="*/ 9937 h 961292"/>
              <a:gd name="connsiteX2" fmla="*/ 0 w 4747846"/>
              <a:gd name="connsiteY2" fmla="*/ 867508 h 961292"/>
              <a:gd name="connsiteX0" fmla="*/ 4747846 w 4747846"/>
              <a:gd name="connsiteY0" fmla="*/ 951355 h 951355"/>
              <a:gd name="connsiteX1" fmla="*/ 2361135 w 4747846"/>
              <a:gd name="connsiteY1" fmla="*/ 0 h 951355"/>
              <a:gd name="connsiteX2" fmla="*/ 0 w 4747846"/>
              <a:gd name="connsiteY2" fmla="*/ 857571 h 951355"/>
              <a:gd name="connsiteX0" fmla="*/ 4747846 w 4747846"/>
              <a:gd name="connsiteY0" fmla="*/ 983636 h 983636"/>
              <a:gd name="connsiteX1" fmla="*/ 2361135 w 4747846"/>
              <a:gd name="connsiteY1" fmla="*/ 32281 h 983636"/>
              <a:gd name="connsiteX2" fmla="*/ 0 w 4747846"/>
              <a:gd name="connsiteY2" fmla="*/ 889852 h 983636"/>
              <a:gd name="connsiteX0" fmla="*/ 4747846 w 4747846"/>
              <a:gd name="connsiteY0" fmla="*/ 819741 h 819741"/>
              <a:gd name="connsiteX1" fmla="*/ 2361135 w 4747846"/>
              <a:gd name="connsiteY1" fmla="*/ 32281 h 819741"/>
              <a:gd name="connsiteX2" fmla="*/ 0 w 4747846"/>
              <a:gd name="connsiteY2" fmla="*/ 725957 h 819741"/>
              <a:gd name="connsiteX0" fmla="*/ 4747846 w 4747846"/>
              <a:gd name="connsiteY0" fmla="*/ 819741 h 819741"/>
              <a:gd name="connsiteX1" fmla="*/ 2361135 w 4747846"/>
              <a:gd name="connsiteY1" fmla="*/ 32281 h 819741"/>
              <a:gd name="connsiteX2" fmla="*/ 0 w 4747846"/>
              <a:gd name="connsiteY2" fmla="*/ 725957 h 819741"/>
              <a:gd name="connsiteX0" fmla="*/ 4747846 w 4747846"/>
              <a:gd name="connsiteY0" fmla="*/ 819741 h 819741"/>
              <a:gd name="connsiteX1" fmla="*/ 2361135 w 4747846"/>
              <a:gd name="connsiteY1" fmla="*/ 32281 h 819741"/>
              <a:gd name="connsiteX2" fmla="*/ 0 w 4747846"/>
              <a:gd name="connsiteY2" fmla="*/ 725957 h 81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7846" h="819741">
                <a:moveTo>
                  <a:pt x="4747846" y="819741"/>
                </a:moveTo>
                <a:cubicBezTo>
                  <a:pt x="4139603" y="525131"/>
                  <a:pt x="3124811" y="0"/>
                  <a:pt x="2361135" y="32281"/>
                </a:cubicBezTo>
                <a:cubicBezTo>
                  <a:pt x="1515245" y="68037"/>
                  <a:pt x="476912" y="400802"/>
                  <a:pt x="0" y="725957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2" name="Figura a mano libera 541"/>
          <p:cNvSpPr/>
          <p:nvPr/>
        </p:nvSpPr>
        <p:spPr>
          <a:xfrm>
            <a:off x="2086711" y="2907323"/>
            <a:ext cx="4821945" cy="2385179"/>
          </a:xfrm>
          <a:custGeom>
            <a:avLst/>
            <a:gdLst>
              <a:gd name="connsiteX0" fmla="*/ 0 w 4783015"/>
              <a:gd name="connsiteY0" fmla="*/ 0 h 2485292"/>
              <a:gd name="connsiteX1" fmla="*/ 2508738 w 4783015"/>
              <a:gd name="connsiteY1" fmla="*/ 1148862 h 2485292"/>
              <a:gd name="connsiteX2" fmla="*/ 4783015 w 4783015"/>
              <a:gd name="connsiteY2" fmla="*/ 2485292 h 2485292"/>
              <a:gd name="connsiteX0" fmla="*/ 0 w 4783015"/>
              <a:gd name="connsiteY0" fmla="*/ 0 h 2485292"/>
              <a:gd name="connsiteX1" fmla="*/ 2508738 w 4783015"/>
              <a:gd name="connsiteY1" fmla="*/ 1148862 h 2485292"/>
              <a:gd name="connsiteX2" fmla="*/ 4783015 w 4783015"/>
              <a:gd name="connsiteY2" fmla="*/ 2485292 h 2485292"/>
              <a:gd name="connsiteX0" fmla="*/ 0 w 4783015"/>
              <a:gd name="connsiteY0" fmla="*/ 0 h 2485292"/>
              <a:gd name="connsiteX1" fmla="*/ 2508738 w 4783015"/>
              <a:gd name="connsiteY1" fmla="*/ 1148862 h 2485292"/>
              <a:gd name="connsiteX2" fmla="*/ 4783015 w 4783015"/>
              <a:gd name="connsiteY2" fmla="*/ 2485292 h 248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015" h="2485292">
                <a:moveTo>
                  <a:pt x="0" y="0"/>
                </a:moveTo>
                <a:cubicBezTo>
                  <a:pt x="855784" y="367323"/>
                  <a:pt x="1794167" y="632920"/>
                  <a:pt x="2508738" y="1148862"/>
                </a:cubicBezTo>
                <a:cubicBezTo>
                  <a:pt x="3103530" y="1700941"/>
                  <a:pt x="4044461" y="2024184"/>
                  <a:pt x="4783015" y="2485292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5" name="Group 29"/>
          <p:cNvGrpSpPr>
            <a:grpSpLocks noChangeAspect="1"/>
          </p:cNvGrpSpPr>
          <p:nvPr/>
        </p:nvGrpSpPr>
        <p:grpSpPr bwMode="auto">
          <a:xfrm>
            <a:off x="2977726" y="3336809"/>
            <a:ext cx="927070" cy="511415"/>
            <a:chOff x="1680" y="912"/>
            <a:chExt cx="576" cy="318"/>
          </a:xfrm>
        </p:grpSpPr>
        <p:grpSp>
          <p:nvGrpSpPr>
            <p:cNvPr id="9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68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9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9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80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72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5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79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67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PE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62" name="Group 29"/>
          <p:cNvGrpSpPr>
            <a:grpSpLocks noChangeAspect="1"/>
          </p:cNvGrpSpPr>
          <p:nvPr/>
        </p:nvGrpSpPr>
        <p:grpSpPr bwMode="auto">
          <a:xfrm>
            <a:off x="5277049" y="4743706"/>
            <a:ext cx="927070" cy="511415"/>
            <a:chOff x="1680" y="912"/>
            <a:chExt cx="576" cy="318"/>
          </a:xfrm>
        </p:grpSpPr>
        <p:grpSp>
          <p:nvGrpSpPr>
            <p:cNvPr id="6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299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6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6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1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4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5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6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7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8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03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4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5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6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7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0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98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PE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543" name="Figura a mano libera 542"/>
          <p:cNvSpPr/>
          <p:nvPr/>
        </p:nvSpPr>
        <p:spPr>
          <a:xfrm>
            <a:off x="3889446" y="2811779"/>
            <a:ext cx="3355416" cy="920196"/>
          </a:xfrm>
          <a:custGeom>
            <a:avLst/>
            <a:gdLst>
              <a:gd name="connsiteX0" fmla="*/ 3247293 w 3247293"/>
              <a:gd name="connsiteY0" fmla="*/ 257908 h 1109785"/>
              <a:gd name="connsiteX1" fmla="*/ 1406769 w 3247293"/>
              <a:gd name="connsiteY1" fmla="*/ 1066800 h 1109785"/>
              <a:gd name="connsiteX2" fmla="*/ 0 w 3247293"/>
              <a:gd name="connsiteY2" fmla="*/ 0 h 1109785"/>
              <a:gd name="connsiteX0" fmla="*/ 3247293 w 3247293"/>
              <a:gd name="connsiteY0" fmla="*/ 257908 h 941882"/>
              <a:gd name="connsiteX1" fmla="*/ 1326155 w 3247293"/>
              <a:gd name="connsiteY1" fmla="*/ 898897 h 941882"/>
              <a:gd name="connsiteX2" fmla="*/ 0 w 3247293"/>
              <a:gd name="connsiteY2" fmla="*/ 0 h 94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7293" h="941882">
                <a:moveTo>
                  <a:pt x="3247293" y="257908"/>
                </a:moveTo>
                <a:cubicBezTo>
                  <a:pt x="2597639" y="683846"/>
                  <a:pt x="1867371" y="941882"/>
                  <a:pt x="1326155" y="898897"/>
                </a:cubicBezTo>
                <a:cubicBezTo>
                  <a:pt x="784940" y="855912"/>
                  <a:pt x="432777" y="511907"/>
                  <a:pt x="0" y="0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0" name="Group 29"/>
          <p:cNvGrpSpPr>
            <a:grpSpLocks noChangeAspect="1"/>
          </p:cNvGrpSpPr>
          <p:nvPr/>
        </p:nvGrpSpPr>
        <p:grpSpPr bwMode="auto">
          <a:xfrm>
            <a:off x="4022788" y="2989027"/>
            <a:ext cx="927070" cy="511415"/>
            <a:chOff x="1680" y="912"/>
            <a:chExt cx="576" cy="318"/>
          </a:xfrm>
        </p:grpSpPr>
        <p:grpSp>
          <p:nvGrpSpPr>
            <p:cNvPr id="91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4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92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93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5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4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4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5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4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PE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544" name="Figura a mano libera 543"/>
          <p:cNvSpPr/>
          <p:nvPr/>
        </p:nvSpPr>
        <p:spPr>
          <a:xfrm>
            <a:off x="2168772" y="3094892"/>
            <a:ext cx="5076093" cy="2133600"/>
          </a:xfrm>
          <a:custGeom>
            <a:avLst/>
            <a:gdLst>
              <a:gd name="connsiteX0" fmla="*/ 5076093 w 5076093"/>
              <a:gd name="connsiteY0" fmla="*/ 0 h 2133600"/>
              <a:gd name="connsiteX1" fmla="*/ 2543908 w 5076093"/>
              <a:gd name="connsiteY1" fmla="*/ 1031631 h 2133600"/>
              <a:gd name="connsiteX2" fmla="*/ 0 w 5076093"/>
              <a:gd name="connsiteY2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6093" h="2133600">
                <a:moveTo>
                  <a:pt x="5076093" y="0"/>
                </a:moveTo>
                <a:lnTo>
                  <a:pt x="2543908" y="1031631"/>
                </a:lnTo>
                <a:cubicBezTo>
                  <a:pt x="1697893" y="1387231"/>
                  <a:pt x="848946" y="1760415"/>
                  <a:pt x="0" y="2133600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1" name="Group 29"/>
          <p:cNvGrpSpPr>
            <a:grpSpLocks noChangeAspect="1"/>
          </p:cNvGrpSpPr>
          <p:nvPr/>
        </p:nvGrpSpPr>
        <p:grpSpPr bwMode="auto">
          <a:xfrm>
            <a:off x="2858947" y="4703537"/>
            <a:ext cx="927070" cy="511415"/>
            <a:chOff x="1680" y="912"/>
            <a:chExt cx="576" cy="318"/>
          </a:xfrm>
        </p:grpSpPr>
        <p:grpSp>
          <p:nvGrpSpPr>
            <p:cNvPr id="42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113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44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60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125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6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7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8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0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1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2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11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1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112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PE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85" name="Group 29"/>
          <p:cNvGrpSpPr>
            <a:grpSpLocks noChangeAspect="1"/>
          </p:cNvGrpSpPr>
          <p:nvPr/>
        </p:nvGrpSpPr>
        <p:grpSpPr bwMode="auto">
          <a:xfrm>
            <a:off x="5911823" y="3179183"/>
            <a:ext cx="927070" cy="511415"/>
            <a:chOff x="1680" y="912"/>
            <a:chExt cx="576" cy="318"/>
          </a:xfrm>
        </p:grpSpPr>
        <p:grpSp>
          <p:nvGrpSpPr>
            <p:cNvPr id="86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322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87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88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33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8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9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0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4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8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326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7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9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0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1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2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3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21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PE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 animBg="1"/>
      <p:bldP spid="400" grpId="0"/>
      <p:bldP spid="437" grpId="0"/>
      <p:bldP spid="482" grpId="0"/>
      <p:bldP spid="505" grpId="0"/>
      <p:bldP spid="523" grpId="0"/>
      <p:bldP spid="541" grpId="0" animBg="1"/>
      <p:bldP spid="542" grpId="0" animBg="1"/>
      <p:bldP spid="542" grpId="1" animBg="1"/>
      <p:bldP spid="543" grpId="0" animBg="1"/>
      <p:bldP spid="543" grpId="1" animBg="1"/>
      <p:bldP spid="544" grpId="0" animBg="1"/>
      <p:bldP spid="5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00175"/>
            <a:ext cx="6553200" cy="4637088"/>
          </a:xfrm>
        </p:spPr>
        <p:txBody>
          <a:bodyPr/>
          <a:lstStyle/>
          <a:p>
            <a:r>
              <a:rPr lang="it-IT" smtClean="0"/>
              <a:t>Upstream component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Measurement Agents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grpSp>
        <p:nvGrpSpPr>
          <p:cNvPr id="29" name="Gruppo 28"/>
          <p:cNvGrpSpPr/>
          <p:nvPr/>
        </p:nvGrpSpPr>
        <p:grpSpPr>
          <a:xfrm>
            <a:off x="7010403" y="1632280"/>
            <a:ext cx="1589091" cy="1573358"/>
            <a:chOff x="6651466" y="1630310"/>
            <a:chExt cx="1877701" cy="1859109"/>
          </a:xfrm>
        </p:grpSpPr>
        <p:grpSp>
          <p:nvGrpSpPr>
            <p:cNvPr id="21" name="Gruppo 392"/>
            <p:cNvGrpSpPr/>
            <p:nvPr/>
          </p:nvGrpSpPr>
          <p:grpSpPr>
            <a:xfrm>
              <a:off x="6651466" y="1630310"/>
              <a:ext cx="1877701" cy="1859109"/>
              <a:chOff x="2621270" y="5357826"/>
              <a:chExt cx="1539241" cy="1524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3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1270" y="5357826"/>
                <a:ext cx="1539241" cy="1524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</p:spPr>
          </p:pic>
          <p:grpSp>
            <p:nvGrpSpPr>
              <p:cNvPr id="24" name="Gruppo 391"/>
              <p:cNvGrpSpPr/>
              <p:nvPr/>
            </p:nvGrpSpPr>
            <p:grpSpPr>
              <a:xfrm>
                <a:off x="2915031" y="5674976"/>
                <a:ext cx="948635" cy="906627"/>
                <a:chOff x="2915031" y="5674976"/>
                <a:chExt cx="948635" cy="906627"/>
              </a:xfrm>
            </p:grpSpPr>
            <p:pic>
              <p:nvPicPr>
                <p:cNvPr id="25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15031" y="5972003"/>
                  <a:ext cx="638175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26" name="Connettore 1 25"/>
                <p:cNvCxnSpPr/>
                <p:nvPr/>
              </p:nvCxnSpPr>
              <p:spPr>
                <a:xfrm flipV="1">
                  <a:off x="3394072" y="5674976"/>
                  <a:ext cx="469594" cy="45341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CasellaDiTesto 26"/>
            <p:cNvSpPr txBox="1"/>
            <p:nvPr/>
          </p:nvSpPr>
          <p:spPr>
            <a:xfrm flipH="1">
              <a:off x="6665307" y="2028323"/>
              <a:ext cx="1850017" cy="109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5400" b="1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j-lt"/>
                </a:rPr>
                <a:t>MA</a:t>
              </a:r>
              <a:endParaRPr lang="it-IT" sz="2000" b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endParaRPr>
            </a:p>
          </p:txBody>
        </p:sp>
      </p:grpSp>
      <p:sp>
        <p:nvSpPr>
          <p:cNvPr id="31" name="Dati 30"/>
          <p:cNvSpPr/>
          <p:nvPr/>
        </p:nvSpPr>
        <p:spPr>
          <a:xfrm>
            <a:off x="947876" y="2276944"/>
            <a:ext cx="2286016" cy="928694"/>
          </a:xfrm>
          <a:prstGeom prst="flowChartInputOutp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receive packet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Decisione 31"/>
          <p:cNvSpPr/>
          <p:nvPr/>
        </p:nvSpPr>
        <p:spPr>
          <a:xfrm>
            <a:off x="343116" y="3503735"/>
            <a:ext cx="3495536" cy="1996968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directed to same customer?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Dati 32"/>
          <p:cNvSpPr/>
          <p:nvPr/>
        </p:nvSpPr>
        <p:spPr>
          <a:xfrm>
            <a:off x="947876" y="5857893"/>
            <a:ext cx="2286016" cy="928694"/>
          </a:xfrm>
          <a:prstGeom prst="flowChartInputOutp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forward packet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Fumetto 3 33"/>
          <p:cNvSpPr/>
          <p:nvPr/>
        </p:nvSpPr>
        <p:spPr>
          <a:xfrm>
            <a:off x="3233892" y="2754151"/>
            <a:ext cx="2100274" cy="1198646"/>
          </a:xfrm>
          <a:prstGeom prst="wedgeEllipseCallout">
            <a:avLst>
              <a:gd name="adj1" fmla="val -59468"/>
              <a:gd name="adj2" fmla="val 6796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...a different site of...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826791" y="4037872"/>
            <a:ext cx="2286016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encode timestamp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7" name="Connettore 1 36"/>
          <p:cNvCxnSpPr>
            <a:stCxn id="31" idx="4"/>
            <a:endCxn id="32" idx="0"/>
          </p:cNvCxnSpPr>
          <p:nvPr/>
        </p:nvCxnSpPr>
        <p:spPr>
          <a:xfrm rot="5400000">
            <a:off x="1941836" y="3354686"/>
            <a:ext cx="298097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32" idx="2"/>
            <a:endCxn id="33" idx="1"/>
          </p:cNvCxnSpPr>
          <p:nvPr/>
        </p:nvCxnSpPr>
        <p:spPr>
          <a:xfrm rot="5400000">
            <a:off x="1912289" y="5679298"/>
            <a:ext cx="35719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>
            <a:stCxn id="32" idx="3"/>
            <a:endCxn id="35" idx="1"/>
          </p:cNvCxnSpPr>
          <p:nvPr/>
        </p:nvCxnSpPr>
        <p:spPr>
          <a:xfrm>
            <a:off x="3838652" y="4502219"/>
            <a:ext cx="988139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4 42"/>
          <p:cNvCxnSpPr>
            <a:stCxn id="35" idx="2"/>
            <a:endCxn id="33" idx="5"/>
          </p:cNvCxnSpPr>
          <p:nvPr/>
        </p:nvCxnSpPr>
        <p:spPr>
          <a:xfrm rot="5400000">
            <a:off x="3809708" y="4162149"/>
            <a:ext cx="1355674" cy="2964509"/>
          </a:xfrm>
          <a:prstGeom prst="bentConnector2">
            <a:avLst/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3714744" y="4100460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smtClean="0">
                <a:solidFill>
                  <a:schemeClr val="bg1"/>
                </a:solidFill>
                <a:latin typeface="+mj-lt"/>
              </a:rPr>
              <a:t>YES</a:t>
            </a:r>
            <a:endParaRPr lang="it-IT" sz="2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2143108" y="5429264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smtClean="0">
                <a:solidFill>
                  <a:schemeClr val="bg1"/>
                </a:solidFill>
                <a:latin typeface="+mj-lt"/>
              </a:rPr>
              <a:t>NO</a:t>
            </a:r>
            <a:endParaRPr lang="it-IT" sz="2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Fumetto 3 47"/>
          <p:cNvSpPr/>
          <p:nvPr/>
        </p:nvSpPr>
        <p:spPr>
          <a:xfrm>
            <a:off x="4898371" y="2427798"/>
            <a:ext cx="2100274" cy="1198646"/>
          </a:xfrm>
          <a:prstGeom prst="wedgeEllipseCallout">
            <a:avLst>
              <a:gd name="adj1" fmla="val -17"/>
              <a:gd name="adj2" fmla="val 8936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store &amp; forward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 descr="C:\Users\max\AppData\Local\Microsoft\Windows\Temporary Internet Files\Content.IE5\96DP6H1C\MCj034631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7899" y="2673706"/>
            <a:ext cx="942746" cy="755294"/>
          </a:xfrm>
          <a:prstGeom prst="rect">
            <a:avLst/>
          </a:prstGeom>
          <a:noFill/>
        </p:spPr>
      </p:pic>
      <p:sp>
        <p:nvSpPr>
          <p:cNvPr id="104" name="Rettangolo 103"/>
          <p:cNvSpPr/>
          <p:nvPr/>
        </p:nvSpPr>
        <p:spPr>
          <a:xfrm>
            <a:off x="4275149" y="2266348"/>
            <a:ext cx="2725743" cy="1528649"/>
          </a:xfrm>
          <a:prstGeom prst="rect">
            <a:avLst/>
          </a:prstGeom>
          <a:solidFill>
            <a:srgbClr val="0000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2" name="Group 29"/>
          <p:cNvGrpSpPr>
            <a:grpSpLocks noChangeAspect="1"/>
          </p:cNvGrpSpPr>
          <p:nvPr/>
        </p:nvGrpSpPr>
        <p:grpSpPr bwMode="auto">
          <a:xfrm>
            <a:off x="5398295" y="3510788"/>
            <a:ext cx="1141549" cy="629731"/>
            <a:chOff x="1680" y="912"/>
            <a:chExt cx="576" cy="31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73" name="Group 30"/>
            <p:cNvGrpSpPr>
              <a:grpSpLocks noChangeAspect="1"/>
            </p:cNvGrpSpPr>
            <p:nvPr/>
          </p:nvGrpSpPr>
          <p:grpSpPr bwMode="auto">
            <a:xfrm>
              <a:off x="1680" y="912"/>
              <a:ext cx="576" cy="317"/>
              <a:chOff x="3312" y="2160"/>
              <a:chExt cx="960" cy="528"/>
            </a:xfrm>
          </p:grpSpPr>
          <p:sp>
            <p:nvSpPr>
              <p:cNvPr id="7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312" y="2160"/>
                <a:ext cx="960" cy="52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5000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19FFF"/>
                </a:solidFill>
                <a:round/>
                <a:headEnd/>
                <a:tailEnd/>
              </a:ln>
              <a:effectLst/>
            </p:spPr>
            <p:txBody>
              <a:bodyPr wrap="none" lIns="73025" tIns="36512" rIns="73025" bIns="36512" anchor="ctr"/>
              <a:lstStyle/>
              <a:p>
                <a:endParaRPr lang="it-IT"/>
              </a:p>
            </p:txBody>
          </p:sp>
          <p:grpSp>
            <p:nvGrpSpPr>
              <p:cNvPr id="76" name="Group 32"/>
              <p:cNvGrpSpPr>
                <a:grpSpLocks noChangeAspect="1"/>
              </p:cNvGrpSpPr>
              <p:nvPr/>
            </p:nvGrpSpPr>
            <p:grpSpPr bwMode="auto">
              <a:xfrm>
                <a:off x="3488" y="2193"/>
                <a:ext cx="599" cy="207"/>
                <a:chOff x="422" y="1632"/>
                <a:chExt cx="829" cy="298"/>
              </a:xfrm>
            </p:grpSpPr>
            <p:grpSp>
              <p:nvGrpSpPr>
                <p:cNvPr id="7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422" y="1632"/>
                  <a:ext cx="822" cy="291"/>
                  <a:chOff x="422" y="1632"/>
                  <a:chExt cx="822" cy="291"/>
                </a:xfrm>
              </p:grpSpPr>
              <p:sp>
                <p:nvSpPr>
                  <p:cNvPr id="8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8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4" y="0"/>
                      </a:cxn>
                      <a:cxn ang="0">
                        <a:pos x="196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4" y="0"/>
                        </a:lnTo>
                        <a:lnTo>
                          <a:pt x="196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22" y="1785"/>
                    <a:ext cx="393" cy="132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5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2"/>
                      </a:cxn>
                      <a:cxn ang="0">
                        <a:pos x="305" y="132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2">
                        <a:moveTo>
                          <a:pt x="393" y="28"/>
                        </a:moveTo>
                        <a:lnTo>
                          <a:pt x="305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2"/>
                        </a:lnTo>
                        <a:lnTo>
                          <a:pt x="305" y="132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1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44" y="1632"/>
                    <a:ext cx="392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2" y="56"/>
                      </a:cxn>
                      <a:cxn ang="0">
                        <a:pos x="341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2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2" y="56"/>
                        </a:lnTo>
                        <a:lnTo>
                          <a:pt x="341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3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4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836" y="1799"/>
                    <a:ext cx="393" cy="124"/>
                  </a:xfrm>
                  <a:custGeom>
                    <a:avLst/>
                    <a:gdLst/>
                    <a:ahLst/>
                    <a:cxnLst>
                      <a:cxn ang="0">
                        <a:pos x="393" y="97"/>
                      </a:cxn>
                      <a:cxn ang="0">
                        <a:pos x="306" y="124"/>
                      </a:cxn>
                      <a:cxn ang="0">
                        <a:pos x="102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6" y="0"/>
                      </a:cxn>
                      <a:cxn ang="0">
                        <a:pos x="197" y="21"/>
                      </a:cxn>
                      <a:cxn ang="0">
                        <a:pos x="393" y="97"/>
                      </a:cxn>
                    </a:cxnLst>
                    <a:rect l="0" t="0" r="r" b="b"/>
                    <a:pathLst>
                      <a:path w="393" h="124">
                        <a:moveTo>
                          <a:pt x="393" y="97"/>
                        </a:moveTo>
                        <a:lnTo>
                          <a:pt x="306" y="124"/>
                        </a:lnTo>
                        <a:lnTo>
                          <a:pt x="102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6" y="0"/>
                        </a:lnTo>
                        <a:lnTo>
                          <a:pt x="197" y="21"/>
                        </a:lnTo>
                        <a:lnTo>
                          <a:pt x="393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78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29" y="1639"/>
                  <a:ext cx="822" cy="291"/>
                  <a:chOff x="429" y="1639"/>
                  <a:chExt cx="822" cy="291"/>
                </a:xfrm>
              </p:grpSpPr>
              <p:sp>
                <p:nvSpPr>
                  <p:cNvPr id="7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858" y="1646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87" y="125"/>
                      </a:cxn>
                      <a:cxn ang="0">
                        <a:pos x="298" y="42"/>
                      </a:cxn>
                      <a:cxn ang="0">
                        <a:pos x="393" y="70"/>
                      </a:cxn>
                      <a:cxn ang="0">
                        <a:pos x="342" y="0"/>
                      </a:cxn>
                      <a:cxn ang="0">
                        <a:pos x="95" y="0"/>
                      </a:cxn>
                      <a:cxn ang="0">
                        <a:pos x="197" y="21"/>
                      </a:cxn>
                      <a:cxn ang="0">
                        <a:pos x="0" y="97"/>
                      </a:cxn>
                    </a:cxnLst>
                    <a:rect l="0" t="0" r="r" b="b"/>
                    <a:pathLst>
                      <a:path w="393" h="125">
                        <a:moveTo>
                          <a:pt x="0" y="97"/>
                        </a:moveTo>
                        <a:lnTo>
                          <a:pt x="87" y="125"/>
                        </a:lnTo>
                        <a:lnTo>
                          <a:pt x="298" y="42"/>
                        </a:lnTo>
                        <a:lnTo>
                          <a:pt x="393" y="70"/>
                        </a:lnTo>
                        <a:lnTo>
                          <a:pt x="342" y="0"/>
                        </a:lnTo>
                        <a:lnTo>
                          <a:pt x="95" y="0"/>
                        </a:lnTo>
                        <a:lnTo>
                          <a:pt x="197" y="21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1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2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429" y="1792"/>
                    <a:ext cx="393" cy="131"/>
                  </a:xfrm>
                  <a:custGeom>
                    <a:avLst/>
                    <a:gdLst/>
                    <a:ahLst/>
                    <a:cxnLst>
                      <a:cxn ang="0">
                        <a:pos x="393" y="28"/>
                      </a:cxn>
                      <a:cxn ang="0">
                        <a:pos x="306" y="0"/>
                      </a:cxn>
                      <a:cxn ang="0">
                        <a:pos x="102" y="83"/>
                      </a:cxn>
                      <a:cxn ang="0">
                        <a:pos x="0" y="55"/>
                      </a:cxn>
                      <a:cxn ang="0">
                        <a:pos x="51" y="131"/>
                      </a:cxn>
                      <a:cxn ang="0">
                        <a:pos x="306" y="131"/>
                      </a:cxn>
                      <a:cxn ang="0">
                        <a:pos x="196" y="104"/>
                      </a:cxn>
                      <a:cxn ang="0">
                        <a:pos x="393" y="28"/>
                      </a:cxn>
                    </a:cxnLst>
                    <a:rect l="0" t="0" r="r" b="b"/>
                    <a:pathLst>
                      <a:path w="393" h="131">
                        <a:moveTo>
                          <a:pt x="393" y="28"/>
                        </a:moveTo>
                        <a:lnTo>
                          <a:pt x="306" y="0"/>
                        </a:lnTo>
                        <a:lnTo>
                          <a:pt x="102" y="83"/>
                        </a:lnTo>
                        <a:lnTo>
                          <a:pt x="0" y="55"/>
                        </a:lnTo>
                        <a:lnTo>
                          <a:pt x="51" y="131"/>
                        </a:lnTo>
                        <a:lnTo>
                          <a:pt x="306" y="131"/>
                        </a:lnTo>
                        <a:lnTo>
                          <a:pt x="196" y="104"/>
                        </a:lnTo>
                        <a:lnTo>
                          <a:pt x="39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3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4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451" y="1639"/>
                    <a:ext cx="393" cy="125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87" y="0"/>
                      </a:cxn>
                      <a:cxn ang="0">
                        <a:pos x="298" y="77"/>
                      </a:cxn>
                      <a:cxn ang="0">
                        <a:pos x="393" y="56"/>
                      </a:cxn>
                      <a:cxn ang="0">
                        <a:pos x="342" y="125"/>
                      </a:cxn>
                      <a:cxn ang="0">
                        <a:pos x="94" y="125"/>
                      </a:cxn>
                      <a:cxn ang="0">
                        <a:pos x="196" y="10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93" h="125">
                        <a:moveTo>
                          <a:pt x="0" y="28"/>
                        </a:moveTo>
                        <a:lnTo>
                          <a:pt x="87" y="0"/>
                        </a:lnTo>
                        <a:lnTo>
                          <a:pt x="298" y="77"/>
                        </a:lnTo>
                        <a:lnTo>
                          <a:pt x="393" y="56"/>
                        </a:lnTo>
                        <a:lnTo>
                          <a:pt x="342" y="125"/>
                        </a:lnTo>
                        <a:lnTo>
                          <a:pt x="94" y="125"/>
                        </a:lnTo>
                        <a:lnTo>
                          <a:pt x="196" y="10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844" y="1806"/>
                    <a:ext cx="392" cy="124"/>
                  </a:xfrm>
                  <a:custGeom>
                    <a:avLst/>
                    <a:gdLst/>
                    <a:ahLst/>
                    <a:cxnLst>
                      <a:cxn ang="0">
                        <a:pos x="392" y="97"/>
                      </a:cxn>
                      <a:cxn ang="0">
                        <a:pos x="305" y="124"/>
                      </a:cxn>
                      <a:cxn ang="0">
                        <a:pos x="101" y="41"/>
                      </a:cxn>
                      <a:cxn ang="0">
                        <a:pos x="0" y="69"/>
                      </a:cxn>
                      <a:cxn ang="0">
                        <a:pos x="51" y="0"/>
                      </a:cxn>
                      <a:cxn ang="0">
                        <a:pos x="305" y="0"/>
                      </a:cxn>
                      <a:cxn ang="0">
                        <a:pos x="196" y="20"/>
                      </a:cxn>
                      <a:cxn ang="0">
                        <a:pos x="392" y="97"/>
                      </a:cxn>
                    </a:cxnLst>
                    <a:rect l="0" t="0" r="r" b="b"/>
                    <a:pathLst>
                      <a:path w="392" h="124">
                        <a:moveTo>
                          <a:pt x="392" y="97"/>
                        </a:moveTo>
                        <a:lnTo>
                          <a:pt x="305" y="124"/>
                        </a:lnTo>
                        <a:lnTo>
                          <a:pt x="101" y="41"/>
                        </a:lnTo>
                        <a:lnTo>
                          <a:pt x="0" y="69"/>
                        </a:lnTo>
                        <a:lnTo>
                          <a:pt x="51" y="0"/>
                        </a:lnTo>
                        <a:lnTo>
                          <a:pt x="305" y="0"/>
                        </a:lnTo>
                        <a:lnTo>
                          <a:pt x="196" y="20"/>
                        </a:lnTo>
                        <a:lnTo>
                          <a:pt x="392" y="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74" name="WordArt 5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709" y="1018"/>
              <a:ext cx="518" cy="2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it-IT" sz="1400" kern="10" smtClean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 CE </a:t>
              </a:r>
              <a:endParaRPr lang="it-IT" sz="1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ea typeface="Tahoma"/>
                <a:cs typeface="Tahoma"/>
              </a:endParaRPr>
            </a:p>
          </p:txBody>
        </p:sp>
      </p:grpSp>
      <p:grpSp>
        <p:nvGrpSpPr>
          <p:cNvPr id="120" name="Gruppo 119"/>
          <p:cNvGrpSpPr/>
          <p:nvPr/>
        </p:nvGrpSpPr>
        <p:grpSpPr>
          <a:xfrm>
            <a:off x="5429994" y="2285992"/>
            <a:ext cx="1078158" cy="1407812"/>
            <a:chOff x="5429994" y="2285992"/>
            <a:chExt cx="1078158" cy="1407812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95" name="Gruppo 507"/>
            <p:cNvGrpSpPr/>
            <p:nvPr/>
          </p:nvGrpSpPr>
          <p:grpSpPr>
            <a:xfrm>
              <a:off x="5429994" y="2285992"/>
              <a:ext cx="1078158" cy="1407812"/>
              <a:chOff x="1288289" y="4143380"/>
              <a:chExt cx="875589" cy="1143306"/>
            </a:xfrm>
          </p:grpSpPr>
          <p:grpSp>
            <p:nvGrpSpPr>
              <p:cNvPr id="96" name="Gruppo 392"/>
              <p:cNvGrpSpPr/>
              <p:nvPr/>
            </p:nvGrpSpPr>
            <p:grpSpPr>
              <a:xfrm>
                <a:off x="1288289" y="4143380"/>
                <a:ext cx="875589" cy="866920"/>
                <a:chOff x="2621269" y="5357826"/>
                <a:chExt cx="1539240" cy="15240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98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21269" y="5357826"/>
                  <a:ext cx="1539240" cy="1524000"/>
                </a:xfrm>
                <a:prstGeom prst="ellipse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</p:spPr>
            </p:pic>
            <p:grpSp>
              <p:nvGrpSpPr>
                <p:cNvPr id="99" name="Gruppo 391"/>
                <p:cNvGrpSpPr/>
                <p:nvPr/>
              </p:nvGrpSpPr>
              <p:grpSpPr>
                <a:xfrm>
                  <a:off x="2915031" y="5674976"/>
                  <a:ext cx="948635" cy="906627"/>
                  <a:chOff x="2915031" y="5674976"/>
                  <a:chExt cx="948635" cy="906627"/>
                </a:xfrm>
              </p:grpSpPr>
              <p:pic>
                <p:nvPicPr>
                  <p:cNvPr id="100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915031" y="5972003"/>
                    <a:ext cx="638175" cy="609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cxnSp>
                <p:nvCxnSpPr>
                  <p:cNvPr id="101" name="Connettore 1 100"/>
                  <p:cNvCxnSpPr/>
                  <p:nvPr/>
                </p:nvCxnSpPr>
                <p:spPr>
                  <a:xfrm flipV="1">
                    <a:off x="3394072" y="5674976"/>
                    <a:ext cx="469594" cy="453412"/>
                  </a:xfrm>
                  <a:prstGeom prst="line">
                    <a:avLst/>
                  </a:prstGeom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97" name="Connettore 1 96"/>
              <p:cNvCxnSpPr>
                <a:stCxn id="98" idx="4"/>
                <a:endCxn id="86" idx="3"/>
              </p:cNvCxnSpPr>
              <p:nvPr/>
            </p:nvCxnSpPr>
            <p:spPr>
              <a:xfrm rot="16200000" flipH="1">
                <a:off x="1588335" y="5148049"/>
                <a:ext cx="276387" cy="888"/>
              </a:xfrm>
              <a:prstGeom prst="line">
                <a:avLst/>
              </a:prstGeom>
              <a:ln w="76200" cap="flat" cmpd="sng">
                <a:solidFill>
                  <a:srgbClr val="FFC000"/>
                </a:solidFill>
                <a:tailEnd type="stealth" w="med" len="sm"/>
              </a:ln>
              <a:effectLst>
                <a:outerShdw blurRad="50800" dist="38100" dir="2700000" algn="tl" rotWithShape="0">
                  <a:prstClr val="black">
                    <a:alpha val="77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CasellaDiTesto 101"/>
            <p:cNvSpPr txBox="1"/>
            <p:nvPr/>
          </p:nvSpPr>
          <p:spPr>
            <a:xfrm>
              <a:off x="5437937" y="2514528"/>
              <a:ext cx="1062262" cy="644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j-lt"/>
                </a:rPr>
                <a:t>MA</a:t>
              </a:r>
              <a:endParaRPr lang="it-IT" sz="2400" b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14166 0.13704 " pathEditMode="relative" rAng="0" ptsTypes="AA">
                                      <p:cBhvr>
                                        <p:cTn id="14" dur="2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6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02865 0.16042 " pathEditMode="relative" rAng="0" ptsTypes="AA">
                                      <p:cBhvr>
                                        <p:cTn id="48" dur="2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8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"/>
                            </p:stCondLst>
                            <p:childTnLst>
                              <p:par>
                                <p:cTn id="6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0.04097 L 2.22222E-6 0.00116 L 2.22222E-6 -0.04097 Z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4" grpId="1" animBg="1"/>
      <p:bldP spid="34" grpId="2" animBg="1"/>
      <p:bldP spid="35" grpId="0" animBg="1"/>
      <p:bldP spid="45" grpId="0"/>
      <p:bldP spid="46" grpId="0"/>
      <p:bldP spid="48" grpId="0" animBg="1"/>
      <p:bldP spid="48" grpId="1" animBg="1"/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00175"/>
            <a:ext cx="6553200" cy="4637088"/>
          </a:xfrm>
        </p:spPr>
        <p:txBody>
          <a:bodyPr/>
          <a:lstStyle/>
          <a:p>
            <a:r>
              <a:rPr lang="it-IT" smtClean="0"/>
              <a:t>Downstream component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Measurement Agents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E1580-A9DA-47A3-83AF-38EC05ECD2FF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ICCCN 2009</a:t>
            </a:r>
            <a:endParaRPr lang="it-IT"/>
          </a:p>
        </p:txBody>
      </p:sp>
      <p:grpSp>
        <p:nvGrpSpPr>
          <p:cNvPr id="6" name="Gruppo 28"/>
          <p:cNvGrpSpPr/>
          <p:nvPr/>
        </p:nvGrpSpPr>
        <p:grpSpPr>
          <a:xfrm>
            <a:off x="7010403" y="1632280"/>
            <a:ext cx="1589091" cy="1573358"/>
            <a:chOff x="6651466" y="1630310"/>
            <a:chExt cx="1877701" cy="1859109"/>
          </a:xfrm>
        </p:grpSpPr>
        <p:grpSp>
          <p:nvGrpSpPr>
            <p:cNvPr id="7" name="Gruppo 392"/>
            <p:cNvGrpSpPr/>
            <p:nvPr/>
          </p:nvGrpSpPr>
          <p:grpSpPr>
            <a:xfrm>
              <a:off x="6651466" y="1630310"/>
              <a:ext cx="1877701" cy="1859109"/>
              <a:chOff x="2621270" y="5357826"/>
              <a:chExt cx="1539241" cy="1524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3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1270" y="5357826"/>
                <a:ext cx="1539241" cy="1524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</p:spPr>
          </p:pic>
          <p:grpSp>
            <p:nvGrpSpPr>
              <p:cNvPr id="8" name="Gruppo 391"/>
              <p:cNvGrpSpPr/>
              <p:nvPr/>
            </p:nvGrpSpPr>
            <p:grpSpPr>
              <a:xfrm>
                <a:off x="2915031" y="5674976"/>
                <a:ext cx="948635" cy="906627"/>
                <a:chOff x="2915031" y="5674976"/>
                <a:chExt cx="948635" cy="906627"/>
              </a:xfrm>
            </p:grpSpPr>
            <p:pic>
              <p:nvPicPr>
                <p:cNvPr id="25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15031" y="5972003"/>
                  <a:ext cx="638175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26" name="Connettore 1 25"/>
                <p:cNvCxnSpPr/>
                <p:nvPr/>
              </p:nvCxnSpPr>
              <p:spPr>
                <a:xfrm flipV="1">
                  <a:off x="3394072" y="5674976"/>
                  <a:ext cx="469594" cy="453412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CasellaDiTesto 26"/>
            <p:cNvSpPr txBox="1"/>
            <p:nvPr/>
          </p:nvSpPr>
          <p:spPr>
            <a:xfrm flipH="1">
              <a:off x="6665307" y="2028323"/>
              <a:ext cx="1850017" cy="109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5400" b="1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j-lt"/>
                </a:rPr>
                <a:t>MA</a:t>
              </a:r>
              <a:endParaRPr lang="it-IT" sz="2000" b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endParaRPr>
            </a:p>
          </p:txBody>
        </p:sp>
      </p:grpSp>
      <p:sp>
        <p:nvSpPr>
          <p:cNvPr id="31" name="Dati 30"/>
          <p:cNvSpPr/>
          <p:nvPr/>
        </p:nvSpPr>
        <p:spPr>
          <a:xfrm>
            <a:off x="947876" y="2276944"/>
            <a:ext cx="2286016" cy="928694"/>
          </a:xfrm>
          <a:prstGeom prst="flowChartInputOutp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receive packet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Decisione 31"/>
          <p:cNvSpPr/>
          <p:nvPr/>
        </p:nvSpPr>
        <p:spPr>
          <a:xfrm>
            <a:off x="343116" y="3503735"/>
            <a:ext cx="3495536" cy="1996968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coming from same customer?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Dati 32"/>
          <p:cNvSpPr/>
          <p:nvPr/>
        </p:nvSpPr>
        <p:spPr>
          <a:xfrm>
            <a:off x="947876" y="5857893"/>
            <a:ext cx="2286016" cy="928694"/>
          </a:xfrm>
          <a:prstGeom prst="flowChartInputOutp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forward packet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Fumetto 3 33"/>
          <p:cNvSpPr/>
          <p:nvPr/>
        </p:nvSpPr>
        <p:spPr>
          <a:xfrm>
            <a:off x="3233892" y="2754151"/>
            <a:ext cx="2100274" cy="1198646"/>
          </a:xfrm>
          <a:prstGeom prst="wedgeEllipseCallout">
            <a:avLst>
              <a:gd name="adj1" fmla="val -59468"/>
              <a:gd name="adj2" fmla="val 6796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...a different site of...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828568" y="4037872"/>
            <a:ext cx="2286016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decode timestamp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7" name="Connettore 1 36"/>
          <p:cNvCxnSpPr>
            <a:stCxn id="31" idx="4"/>
            <a:endCxn id="32" idx="0"/>
          </p:cNvCxnSpPr>
          <p:nvPr/>
        </p:nvCxnSpPr>
        <p:spPr>
          <a:xfrm rot="5400000">
            <a:off x="1941836" y="3354686"/>
            <a:ext cx="298097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32" idx="2"/>
            <a:endCxn id="33" idx="1"/>
          </p:cNvCxnSpPr>
          <p:nvPr/>
        </p:nvCxnSpPr>
        <p:spPr>
          <a:xfrm rot="5400000">
            <a:off x="1912289" y="5679298"/>
            <a:ext cx="35719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>
            <a:stCxn id="32" idx="3"/>
            <a:endCxn id="35" idx="1"/>
          </p:cNvCxnSpPr>
          <p:nvPr/>
        </p:nvCxnSpPr>
        <p:spPr>
          <a:xfrm>
            <a:off x="3838652" y="4502219"/>
            <a:ext cx="989916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4 42"/>
          <p:cNvCxnSpPr>
            <a:stCxn id="35" idx="2"/>
            <a:endCxn id="33" idx="5"/>
          </p:cNvCxnSpPr>
          <p:nvPr/>
        </p:nvCxnSpPr>
        <p:spPr>
          <a:xfrm rot="5400000">
            <a:off x="3810596" y="4161260"/>
            <a:ext cx="1355674" cy="2966286"/>
          </a:xfrm>
          <a:prstGeom prst="bentConnector2">
            <a:avLst/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3714744" y="4100460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smtClean="0">
                <a:solidFill>
                  <a:schemeClr val="bg1"/>
                </a:solidFill>
                <a:latin typeface="+mj-lt"/>
              </a:rPr>
              <a:t>YES</a:t>
            </a:r>
            <a:endParaRPr lang="it-IT" sz="2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2143108" y="5429264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smtClean="0">
                <a:solidFill>
                  <a:schemeClr val="bg1"/>
                </a:solidFill>
                <a:latin typeface="+mj-lt"/>
              </a:rPr>
              <a:t>NO</a:t>
            </a:r>
            <a:endParaRPr lang="it-IT" sz="2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Fumetto 3 47"/>
          <p:cNvSpPr/>
          <p:nvPr/>
        </p:nvSpPr>
        <p:spPr>
          <a:xfrm>
            <a:off x="4898371" y="2427798"/>
            <a:ext cx="2100274" cy="1198646"/>
          </a:xfrm>
          <a:prstGeom prst="wedgeEllipseCallout">
            <a:avLst>
              <a:gd name="adj1" fmla="val -17"/>
              <a:gd name="adj2" fmla="val 8936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smtClean="0">
                <a:solidFill>
                  <a:schemeClr val="tx1"/>
                </a:solidFill>
                <a:latin typeface="+mj-lt"/>
              </a:rPr>
              <a:t>cut through</a:t>
            </a:r>
            <a:endParaRPr lang="it-IT" sz="24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9" name="Gruppo 58"/>
          <p:cNvGrpSpPr/>
          <p:nvPr/>
        </p:nvGrpSpPr>
        <p:grpSpPr>
          <a:xfrm>
            <a:off x="4721229" y="2484438"/>
            <a:ext cx="493713" cy="1158876"/>
            <a:chOff x="790630" y="2395557"/>
            <a:chExt cx="493713" cy="1158876"/>
          </a:xfrm>
        </p:grpSpPr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800155" y="2520970"/>
              <a:ext cx="119063" cy="1033463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8" y="14"/>
                </a:cxn>
                <a:cxn ang="0">
                  <a:pos x="16" y="10"/>
                </a:cxn>
                <a:cxn ang="0">
                  <a:pos x="30" y="6"/>
                </a:cxn>
                <a:cxn ang="0">
                  <a:pos x="47" y="2"/>
                </a:cxn>
                <a:cxn ang="0">
                  <a:pos x="69" y="0"/>
                </a:cxn>
                <a:cxn ang="0">
                  <a:pos x="93" y="1"/>
                </a:cxn>
                <a:cxn ang="0">
                  <a:pos x="119" y="7"/>
                </a:cxn>
                <a:cxn ang="0">
                  <a:pos x="148" y="17"/>
                </a:cxn>
                <a:cxn ang="0">
                  <a:pos x="143" y="1259"/>
                </a:cxn>
                <a:cxn ang="0">
                  <a:pos x="142" y="1261"/>
                </a:cxn>
                <a:cxn ang="0">
                  <a:pos x="141" y="1265"/>
                </a:cxn>
                <a:cxn ang="0">
                  <a:pos x="137" y="1270"/>
                </a:cxn>
                <a:cxn ang="0">
                  <a:pos x="131" y="1276"/>
                </a:cxn>
                <a:cxn ang="0">
                  <a:pos x="122" y="1279"/>
                </a:cxn>
                <a:cxn ang="0">
                  <a:pos x="109" y="1281"/>
                </a:cxn>
                <a:cxn ang="0">
                  <a:pos x="94" y="1280"/>
                </a:cxn>
                <a:cxn ang="0">
                  <a:pos x="74" y="1273"/>
                </a:cxn>
                <a:cxn ang="0">
                  <a:pos x="65" y="1271"/>
                </a:cxn>
                <a:cxn ang="0">
                  <a:pos x="56" y="1273"/>
                </a:cxn>
                <a:cxn ang="0">
                  <a:pos x="47" y="1278"/>
                </a:cxn>
                <a:cxn ang="0">
                  <a:pos x="38" y="1284"/>
                </a:cxn>
                <a:cxn ang="0">
                  <a:pos x="28" y="1290"/>
                </a:cxn>
                <a:cxn ang="0">
                  <a:pos x="18" y="1296"/>
                </a:cxn>
                <a:cxn ang="0">
                  <a:pos x="9" y="1301"/>
                </a:cxn>
                <a:cxn ang="0">
                  <a:pos x="0" y="1302"/>
                </a:cxn>
                <a:cxn ang="0">
                  <a:pos x="4" y="15"/>
                </a:cxn>
              </a:cxnLst>
              <a:rect l="0" t="0" r="r" b="b"/>
              <a:pathLst>
                <a:path w="148" h="1302">
                  <a:moveTo>
                    <a:pt x="4" y="15"/>
                  </a:moveTo>
                  <a:lnTo>
                    <a:pt x="8" y="14"/>
                  </a:lnTo>
                  <a:lnTo>
                    <a:pt x="16" y="10"/>
                  </a:lnTo>
                  <a:lnTo>
                    <a:pt x="30" y="6"/>
                  </a:lnTo>
                  <a:lnTo>
                    <a:pt x="47" y="2"/>
                  </a:lnTo>
                  <a:lnTo>
                    <a:pt x="69" y="0"/>
                  </a:lnTo>
                  <a:lnTo>
                    <a:pt x="93" y="1"/>
                  </a:lnTo>
                  <a:lnTo>
                    <a:pt x="119" y="7"/>
                  </a:lnTo>
                  <a:lnTo>
                    <a:pt x="148" y="17"/>
                  </a:lnTo>
                  <a:lnTo>
                    <a:pt x="143" y="1259"/>
                  </a:lnTo>
                  <a:lnTo>
                    <a:pt x="142" y="1261"/>
                  </a:lnTo>
                  <a:lnTo>
                    <a:pt x="141" y="1265"/>
                  </a:lnTo>
                  <a:lnTo>
                    <a:pt x="137" y="1270"/>
                  </a:lnTo>
                  <a:lnTo>
                    <a:pt x="131" y="1276"/>
                  </a:lnTo>
                  <a:lnTo>
                    <a:pt x="122" y="1279"/>
                  </a:lnTo>
                  <a:lnTo>
                    <a:pt x="109" y="1281"/>
                  </a:lnTo>
                  <a:lnTo>
                    <a:pt x="94" y="1280"/>
                  </a:lnTo>
                  <a:lnTo>
                    <a:pt x="74" y="1273"/>
                  </a:lnTo>
                  <a:lnTo>
                    <a:pt x="65" y="1271"/>
                  </a:lnTo>
                  <a:lnTo>
                    <a:pt x="56" y="1273"/>
                  </a:lnTo>
                  <a:lnTo>
                    <a:pt x="47" y="1278"/>
                  </a:lnTo>
                  <a:lnTo>
                    <a:pt x="38" y="1284"/>
                  </a:lnTo>
                  <a:lnTo>
                    <a:pt x="28" y="1290"/>
                  </a:lnTo>
                  <a:lnTo>
                    <a:pt x="18" y="1296"/>
                  </a:lnTo>
                  <a:lnTo>
                    <a:pt x="9" y="1301"/>
                  </a:lnTo>
                  <a:lnTo>
                    <a:pt x="0" y="1302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855718" y="2405082"/>
              <a:ext cx="398463" cy="990600"/>
            </a:xfrm>
            <a:custGeom>
              <a:avLst/>
              <a:gdLst/>
              <a:ahLst/>
              <a:cxnLst>
                <a:cxn ang="0">
                  <a:pos x="67" y="5"/>
                </a:cxn>
                <a:cxn ang="0">
                  <a:pos x="50" y="1"/>
                </a:cxn>
                <a:cxn ang="0">
                  <a:pos x="29" y="3"/>
                </a:cxn>
                <a:cxn ang="0">
                  <a:pos x="12" y="25"/>
                </a:cxn>
                <a:cxn ang="0">
                  <a:pos x="9" y="250"/>
                </a:cxn>
                <a:cxn ang="0">
                  <a:pos x="1" y="981"/>
                </a:cxn>
                <a:cxn ang="0">
                  <a:pos x="0" y="1144"/>
                </a:cxn>
                <a:cxn ang="0">
                  <a:pos x="1" y="1161"/>
                </a:cxn>
                <a:cxn ang="0">
                  <a:pos x="11" y="1186"/>
                </a:cxn>
                <a:cxn ang="0">
                  <a:pos x="40" y="1205"/>
                </a:cxn>
                <a:cxn ang="0">
                  <a:pos x="80" y="1213"/>
                </a:cxn>
                <a:cxn ang="0">
                  <a:pos x="126" y="1218"/>
                </a:cxn>
                <a:cxn ang="0">
                  <a:pos x="186" y="1224"/>
                </a:cxn>
                <a:cxn ang="0">
                  <a:pos x="252" y="1229"/>
                </a:cxn>
                <a:cxn ang="0">
                  <a:pos x="318" y="1236"/>
                </a:cxn>
                <a:cxn ang="0">
                  <a:pos x="377" y="1241"/>
                </a:cxn>
                <a:cxn ang="0">
                  <a:pos x="422" y="1245"/>
                </a:cxn>
                <a:cxn ang="0">
                  <a:pos x="449" y="1248"/>
                </a:cxn>
                <a:cxn ang="0">
                  <a:pos x="455" y="1248"/>
                </a:cxn>
                <a:cxn ang="0">
                  <a:pos x="467" y="1249"/>
                </a:cxn>
                <a:cxn ang="0">
                  <a:pos x="486" y="1240"/>
                </a:cxn>
                <a:cxn ang="0">
                  <a:pos x="498" y="1214"/>
                </a:cxn>
                <a:cxn ang="0">
                  <a:pos x="497" y="1004"/>
                </a:cxn>
                <a:cxn ang="0">
                  <a:pos x="481" y="326"/>
                </a:cxn>
                <a:cxn ang="0">
                  <a:pos x="478" y="175"/>
                </a:cxn>
                <a:cxn ang="0">
                  <a:pos x="478" y="162"/>
                </a:cxn>
                <a:cxn ang="0">
                  <a:pos x="472" y="141"/>
                </a:cxn>
                <a:cxn ang="0">
                  <a:pos x="452" y="121"/>
                </a:cxn>
                <a:cxn ang="0">
                  <a:pos x="423" y="108"/>
                </a:cxn>
                <a:cxn ang="0">
                  <a:pos x="383" y="95"/>
                </a:cxn>
                <a:cxn ang="0">
                  <a:pos x="329" y="79"/>
                </a:cxn>
                <a:cxn ang="0">
                  <a:pos x="266" y="62"/>
                </a:cxn>
                <a:cxn ang="0">
                  <a:pos x="202" y="43"/>
                </a:cxn>
                <a:cxn ang="0">
                  <a:pos x="144" y="27"/>
                </a:cxn>
                <a:cxn ang="0">
                  <a:pos x="99" y="15"/>
                </a:cxn>
                <a:cxn ang="0">
                  <a:pos x="72" y="8"/>
                </a:cxn>
              </a:cxnLst>
              <a:rect l="0" t="0" r="r" b="b"/>
              <a:pathLst>
                <a:path w="501" h="1249">
                  <a:moveTo>
                    <a:pt x="69" y="7"/>
                  </a:moveTo>
                  <a:lnTo>
                    <a:pt x="67" y="5"/>
                  </a:lnTo>
                  <a:lnTo>
                    <a:pt x="60" y="3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29" y="3"/>
                  </a:lnTo>
                  <a:lnTo>
                    <a:pt x="19" y="11"/>
                  </a:lnTo>
                  <a:lnTo>
                    <a:pt x="12" y="25"/>
                  </a:lnTo>
                  <a:lnTo>
                    <a:pt x="10" y="48"/>
                  </a:lnTo>
                  <a:lnTo>
                    <a:pt x="9" y="250"/>
                  </a:lnTo>
                  <a:lnTo>
                    <a:pt x="6" y="623"/>
                  </a:lnTo>
                  <a:lnTo>
                    <a:pt x="1" y="981"/>
                  </a:lnTo>
                  <a:lnTo>
                    <a:pt x="0" y="1142"/>
                  </a:lnTo>
                  <a:lnTo>
                    <a:pt x="0" y="1144"/>
                  </a:lnTo>
                  <a:lnTo>
                    <a:pt x="0" y="1151"/>
                  </a:lnTo>
                  <a:lnTo>
                    <a:pt x="1" y="1161"/>
                  </a:lnTo>
                  <a:lnTo>
                    <a:pt x="4" y="1173"/>
                  </a:lnTo>
                  <a:lnTo>
                    <a:pt x="11" y="1186"/>
                  </a:lnTo>
                  <a:lnTo>
                    <a:pt x="23" y="1197"/>
                  </a:lnTo>
                  <a:lnTo>
                    <a:pt x="40" y="1205"/>
                  </a:lnTo>
                  <a:lnTo>
                    <a:pt x="64" y="1211"/>
                  </a:lnTo>
                  <a:lnTo>
                    <a:pt x="80" y="1213"/>
                  </a:lnTo>
                  <a:lnTo>
                    <a:pt x="102" y="1215"/>
                  </a:lnTo>
                  <a:lnTo>
                    <a:pt x="126" y="1218"/>
                  </a:lnTo>
                  <a:lnTo>
                    <a:pt x="155" y="1220"/>
                  </a:lnTo>
                  <a:lnTo>
                    <a:pt x="186" y="1224"/>
                  </a:lnTo>
                  <a:lnTo>
                    <a:pt x="219" y="1227"/>
                  </a:lnTo>
                  <a:lnTo>
                    <a:pt x="252" y="1229"/>
                  </a:lnTo>
                  <a:lnTo>
                    <a:pt x="285" y="1233"/>
                  </a:lnTo>
                  <a:lnTo>
                    <a:pt x="318" y="1236"/>
                  </a:lnTo>
                  <a:lnTo>
                    <a:pt x="349" y="1238"/>
                  </a:lnTo>
                  <a:lnTo>
                    <a:pt x="377" y="1241"/>
                  </a:lnTo>
                  <a:lnTo>
                    <a:pt x="402" y="1243"/>
                  </a:lnTo>
                  <a:lnTo>
                    <a:pt x="422" y="1245"/>
                  </a:lnTo>
                  <a:lnTo>
                    <a:pt x="438" y="1247"/>
                  </a:lnTo>
                  <a:lnTo>
                    <a:pt x="449" y="1248"/>
                  </a:lnTo>
                  <a:lnTo>
                    <a:pt x="452" y="1248"/>
                  </a:lnTo>
                  <a:lnTo>
                    <a:pt x="455" y="1248"/>
                  </a:lnTo>
                  <a:lnTo>
                    <a:pt x="460" y="1249"/>
                  </a:lnTo>
                  <a:lnTo>
                    <a:pt x="467" y="1249"/>
                  </a:lnTo>
                  <a:lnTo>
                    <a:pt x="476" y="1245"/>
                  </a:lnTo>
                  <a:lnTo>
                    <a:pt x="486" y="1240"/>
                  </a:lnTo>
                  <a:lnTo>
                    <a:pt x="493" y="1229"/>
                  </a:lnTo>
                  <a:lnTo>
                    <a:pt x="498" y="1214"/>
                  </a:lnTo>
                  <a:lnTo>
                    <a:pt x="501" y="1191"/>
                  </a:lnTo>
                  <a:lnTo>
                    <a:pt x="497" y="1004"/>
                  </a:lnTo>
                  <a:lnTo>
                    <a:pt x="489" y="658"/>
                  </a:lnTo>
                  <a:lnTo>
                    <a:pt x="481" y="326"/>
                  </a:lnTo>
                  <a:lnTo>
                    <a:pt x="478" y="177"/>
                  </a:lnTo>
                  <a:lnTo>
                    <a:pt x="478" y="175"/>
                  </a:lnTo>
                  <a:lnTo>
                    <a:pt x="479" y="170"/>
                  </a:lnTo>
                  <a:lnTo>
                    <a:pt x="478" y="162"/>
                  </a:lnTo>
                  <a:lnTo>
                    <a:pt x="476" y="152"/>
                  </a:lnTo>
                  <a:lnTo>
                    <a:pt x="472" y="141"/>
                  </a:lnTo>
                  <a:lnTo>
                    <a:pt x="464" y="131"/>
                  </a:lnTo>
                  <a:lnTo>
                    <a:pt x="452" y="121"/>
                  </a:lnTo>
                  <a:lnTo>
                    <a:pt x="436" y="113"/>
                  </a:lnTo>
                  <a:lnTo>
                    <a:pt x="423" y="108"/>
                  </a:lnTo>
                  <a:lnTo>
                    <a:pt x="406" y="102"/>
                  </a:lnTo>
                  <a:lnTo>
                    <a:pt x="383" y="95"/>
                  </a:lnTo>
                  <a:lnTo>
                    <a:pt x="358" y="87"/>
                  </a:lnTo>
                  <a:lnTo>
                    <a:pt x="329" y="79"/>
                  </a:lnTo>
                  <a:lnTo>
                    <a:pt x="298" y="70"/>
                  </a:lnTo>
                  <a:lnTo>
                    <a:pt x="266" y="62"/>
                  </a:lnTo>
                  <a:lnTo>
                    <a:pt x="234" y="53"/>
                  </a:lnTo>
                  <a:lnTo>
                    <a:pt x="202" y="43"/>
                  </a:lnTo>
                  <a:lnTo>
                    <a:pt x="171" y="35"/>
                  </a:lnTo>
                  <a:lnTo>
                    <a:pt x="144" y="27"/>
                  </a:lnTo>
                  <a:lnTo>
                    <a:pt x="120" y="20"/>
                  </a:lnTo>
                  <a:lnTo>
                    <a:pt x="99" y="15"/>
                  </a:lnTo>
                  <a:lnTo>
                    <a:pt x="83" y="10"/>
                  </a:lnTo>
                  <a:lnTo>
                    <a:pt x="72" y="8"/>
                  </a:lnTo>
                  <a:lnTo>
                    <a:pt x="6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906518" y="2471757"/>
              <a:ext cx="377825" cy="857250"/>
            </a:xfrm>
            <a:custGeom>
              <a:avLst/>
              <a:gdLst/>
              <a:ahLst/>
              <a:cxnLst>
                <a:cxn ang="0">
                  <a:pos x="477" y="856"/>
                </a:cxn>
                <a:cxn ang="0">
                  <a:pos x="470" y="837"/>
                </a:cxn>
                <a:cxn ang="0">
                  <a:pos x="459" y="818"/>
                </a:cxn>
                <a:cxn ang="0">
                  <a:pos x="447" y="802"/>
                </a:cxn>
                <a:cxn ang="0">
                  <a:pos x="432" y="790"/>
                </a:cxn>
                <a:cxn ang="0">
                  <a:pos x="416" y="778"/>
                </a:cxn>
                <a:cxn ang="0">
                  <a:pos x="401" y="769"/>
                </a:cxn>
                <a:cxn ang="0">
                  <a:pos x="387" y="762"/>
                </a:cxn>
                <a:cxn ang="0">
                  <a:pos x="377" y="757"/>
                </a:cxn>
                <a:cxn ang="0">
                  <a:pos x="374" y="618"/>
                </a:cxn>
                <a:cxn ang="0">
                  <a:pos x="386" y="607"/>
                </a:cxn>
                <a:cxn ang="0">
                  <a:pos x="400" y="593"/>
                </a:cxn>
                <a:cxn ang="0">
                  <a:pos x="415" y="577"/>
                </a:cxn>
                <a:cxn ang="0">
                  <a:pos x="431" y="559"/>
                </a:cxn>
                <a:cxn ang="0">
                  <a:pos x="445" y="543"/>
                </a:cxn>
                <a:cxn ang="0">
                  <a:pos x="456" y="527"/>
                </a:cxn>
                <a:cxn ang="0">
                  <a:pos x="463" y="515"/>
                </a:cxn>
                <a:cxn ang="0">
                  <a:pos x="464" y="505"/>
                </a:cxn>
                <a:cxn ang="0">
                  <a:pos x="455" y="477"/>
                </a:cxn>
                <a:cxn ang="0">
                  <a:pos x="443" y="452"/>
                </a:cxn>
                <a:cxn ang="0">
                  <a:pos x="431" y="434"/>
                </a:cxn>
                <a:cxn ang="0">
                  <a:pos x="417" y="419"/>
                </a:cxn>
                <a:cxn ang="0">
                  <a:pos x="402" y="409"/>
                </a:cxn>
                <a:cxn ang="0">
                  <a:pos x="389" y="402"/>
                </a:cxn>
                <a:cxn ang="0">
                  <a:pos x="378" y="397"/>
                </a:cxn>
                <a:cxn ang="0">
                  <a:pos x="370" y="395"/>
                </a:cxn>
                <a:cxn ang="0">
                  <a:pos x="367" y="289"/>
                </a:cxn>
                <a:cxn ang="0">
                  <a:pos x="393" y="267"/>
                </a:cxn>
                <a:cxn ang="0">
                  <a:pos x="412" y="249"/>
                </a:cxn>
                <a:cxn ang="0">
                  <a:pos x="427" y="231"/>
                </a:cxn>
                <a:cxn ang="0">
                  <a:pos x="439" y="216"/>
                </a:cxn>
                <a:cxn ang="0">
                  <a:pos x="448" y="204"/>
                </a:cxn>
                <a:cxn ang="0">
                  <a:pos x="453" y="194"/>
                </a:cxn>
                <a:cxn ang="0">
                  <a:pos x="456" y="188"/>
                </a:cxn>
                <a:cxn ang="0">
                  <a:pos x="458" y="183"/>
                </a:cxn>
                <a:cxn ang="0">
                  <a:pos x="461" y="179"/>
                </a:cxn>
                <a:cxn ang="0">
                  <a:pos x="462" y="175"/>
                </a:cxn>
                <a:cxn ang="0">
                  <a:pos x="462" y="169"/>
                </a:cxn>
                <a:cxn ang="0">
                  <a:pos x="461" y="160"/>
                </a:cxn>
                <a:cxn ang="0">
                  <a:pos x="457" y="150"/>
                </a:cxn>
                <a:cxn ang="0">
                  <a:pos x="450" y="137"/>
                </a:cxn>
                <a:cxn ang="0">
                  <a:pos x="439" y="120"/>
                </a:cxn>
                <a:cxn ang="0">
                  <a:pos x="424" y="100"/>
                </a:cxn>
                <a:cxn ang="0">
                  <a:pos x="409" y="85"/>
                </a:cxn>
                <a:cxn ang="0">
                  <a:pos x="393" y="76"/>
                </a:cxn>
                <a:cxn ang="0">
                  <a:pos x="375" y="70"/>
                </a:cxn>
                <a:cxn ang="0">
                  <a:pos x="358" y="69"/>
                </a:cxn>
                <a:cxn ang="0">
                  <a:pos x="342" y="70"/>
                </a:cxn>
                <a:cxn ang="0">
                  <a:pos x="328" y="74"/>
                </a:cxn>
                <a:cxn ang="0">
                  <a:pos x="316" y="77"/>
                </a:cxn>
                <a:cxn ang="0">
                  <a:pos x="306" y="80"/>
                </a:cxn>
                <a:cxn ang="0">
                  <a:pos x="10" y="0"/>
                </a:cxn>
                <a:cxn ang="0">
                  <a:pos x="0" y="1041"/>
                </a:cxn>
                <a:cxn ang="0">
                  <a:pos x="382" y="1079"/>
                </a:cxn>
                <a:cxn ang="0">
                  <a:pos x="380" y="957"/>
                </a:cxn>
                <a:cxn ang="0">
                  <a:pos x="389" y="949"/>
                </a:cxn>
                <a:cxn ang="0">
                  <a:pos x="403" y="938"/>
                </a:cxn>
                <a:cxn ang="0">
                  <a:pos x="420" y="924"/>
                </a:cxn>
                <a:cxn ang="0">
                  <a:pos x="438" y="909"/>
                </a:cxn>
                <a:cxn ang="0">
                  <a:pos x="453" y="893"/>
                </a:cxn>
                <a:cxn ang="0">
                  <a:pos x="466" y="879"/>
                </a:cxn>
                <a:cxn ang="0">
                  <a:pos x="474" y="867"/>
                </a:cxn>
                <a:cxn ang="0">
                  <a:pos x="477" y="856"/>
                </a:cxn>
              </a:cxnLst>
              <a:rect l="0" t="0" r="r" b="b"/>
              <a:pathLst>
                <a:path w="477" h="1079">
                  <a:moveTo>
                    <a:pt x="477" y="856"/>
                  </a:moveTo>
                  <a:lnTo>
                    <a:pt x="470" y="837"/>
                  </a:lnTo>
                  <a:lnTo>
                    <a:pt x="459" y="818"/>
                  </a:lnTo>
                  <a:lnTo>
                    <a:pt x="447" y="802"/>
                  </a:lnTo>
                  <a:lnTo>
                    <a:pt x="432" y="790"/>
                  </a:lnTo>
                  <a:lnTo>
                    <a:pt x="416" y="778"/>
                  </a:lnTo>
                  <a:lnTo>
                    <a:pt x="401" y="769"/>
                  </a:lnTo>
                  <a:lnTo>
                    <a:pt x="387" y="762"/>
                  </a:lnTo>
                  <a:lnTo>
                    <a:pt x="377" y="757"/>
                  </a:lnTo>
                  <a:lnTo>
                    <a:pt x="374" y="618"/>
                  </a:lnTo>
                  <a:lnTo>
                    <a:pt x="386" y="607"/>
                  </a:lnTo>
                  <a:lnTo>
                    <a:pt x="400" y="593"/>
                  </a:lnTo>
                  <a:lnTo>
                    <a:pt x="415" y="577"/>
                  </a:lnTo>
                  <a:lnTo>
                    <a:pt x="431" y="559"/>
                  </a:lnTo>
                  <a:lnTo>
                    <a:pt x="445" y="543"/>
                  </a:lnTo>
                  <a:lnTo>
                    <a:pt x="456" y="527"/>
                  </a:lnTo>
                  <a:lnTo>
                    <a:pt x="463" y="515"/>
                  </a:lnTo>
                  <a:lnTo>
                    <a:pt x="464" y="505"/>
                  </a:lnTo>
                  <a:lnTo>
                    <a:pt x="455" y="477"/>
                  </a:lnTo>
                  <a:lnTo>
                    <a:pt x="443" y="452"/>
                  </a:lnTo>
                  <a:lnTo>
                    <a:pt x="431" y="434"/>
                  </a:lnTo>
                  <a:lnTo>
                    <a:pt x="417" y="419"/>
                  </a:lnTo>
                  <a:lnTo>
                    <a:pt x="402" y="409"/>
                  </a:lnTo>
                  <a:lnTo>
                    <a:pt x="389" y="402"/>
                  </a:lnTo>
                  <a:lnTo>
                    <a:pt x="378" y="397"/>
                  </a:lnTo>
                  <a:lnTo>
                    <a:pt x="370" y="395"/>
                  </a:lnTo>
                  <a:lnTo>
                    <a:pt x="367" y="289"/>
                  </a:lnTo>
                  <a:lnTo>
                    <a:pt x="393" y="267"/>
                  </a:lnTo>
                  <a:lnTo>
                    <a:pt x="412" y="249"/>
                  </a:lnTo>
                  <a:lnTo>
                    <a:pt x="427" y="231"/>
                  </a:lnTo>
                  <a:lnTo>
                    <a:pt x="439" y="216"/>
                  </a:lnTo>
                  <a:lnTo>
                    <a:pt x="448" y="204"/>
                  </a:lnTo>
                  <a:lnTo>
                    <a:pt x="453" y="194"/>
                  </a:lnTo>
                  <a:lnTo>
                    <a:pt x="456" y="188"/>
                  </a:lnTo>
                  <a:lnTo>
                    <a:pt x="458" y="183"/>
                  </a:lnTo>
                  <a:lnTo>
                    <a:pt x="461" y="179"/>
                  </a:lnTo>
                  <a:lnTo>
                    <a:pt x="462" y="175"/>
                  </a:lnTo>
                  <a:lnTo>
                    <a:pt x="462" y="169"/>
                  </a:lnTo>
                  <a:lnTo>
                    <a:pt x="461" y="160"/>
                  </a:lnTo>
                  <a:lnTo>
                    <a:pt x="457" y="150"/>
                  </a:lnTo>
                  <a:lnTo>
                    <a:pt x="450" y="137"/>
                  </a:lnTo>
                  <a:lnTo>
                    <a:pt x="439" y="120"/>
                  </a:lnTo>
                  <a:lnTo>
                    <a:pt x="424" y="100"/>
                  </a:lnTo>
                  <a:lnTo>
                    <a:pt x="409" y="85"/>
                  </a:lnTo>
                  <a:lnTo>
                    <a:pt x="393" y="76"/>
                  </a:lnTo>
                  <a:lnTo>
                    <a:pt x="375" y="70"/>
                  </a:lnTo>
                  <a:lnTo>
                    <a:pt x="358" y="69"/>
                  </a:lnTo>
                  <a:lnTo>
                    <a:pt x="342" y="70"/>
                  </a:lnTo>
                  <a:lnTo>
                    <a:pt x="328" y="74"/>
                  </a:lnTo>
                  <a:lnTo>
                    <a:pt x="316" y="77"/>
                  </a:lnTo>
                  <a:lnTo>
                    <a:pt x="306" y="80"/>
                  </a:lnTo>
                  <a:lnTo>
                    <a:pt x="10" y="0"/>
                  </a:lnTo>
                  <a:lnTo>
                    <a:pt x="0" y="1041"/>
                  </a:lnTo>
                  <a:lnTo>
                    <a:pt x="382" y="1079"/>
                  </a:lnTo>
                  <a:lnTo>
                    <a:pt x="380" y="957"/>
                  </a:lnTo>
                  <a:lnTo>
                    <a:pt x="389" y="949"/>
                  </a:lnTo>
                  <a:lnTo>
                    <a:pt x="403" y="938"/>
                  </a:lnTo>
                  <a:lnTo>
                    <a:pt x="420" y="924"/>
                  </a:lnTo>
                  <a:lnTo>
                    <a:pt x="438" y="909"/>
                  </a:lnTo>
                  <a:lnTo>
                    <a:pt x="453" y="893"/>
                  </a:lnTo>
                  <a:lnTo>
                    <a:pt x="466" y="879"/>
                  </a:lnTo>
                  <a:lnTo>
                    <a:pt x="474" y="867"/>
                  </a:lnTo>
                  <a:lnTo>
                    <a:pt x="477" y="85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1071618" y="2789257"/>
              <a:ext cx="196850" cy="195263"/>
            </a:xfrm>
            <a:custGeom>
              <a:avLst/>
              <a:gdLst/>
              <a:ahLst/>
              <a:cxnLst>
                <a:cxn ang="0">
                  <a:pos x="32" y="68"/>
                </a:cxn>
                <a:cxn ang="0">
                  <a:pos x="35" y="65"/>
                </a:cxn>
                <a:cxn ang="0">
                  <a:pos x="44" y="57"/>
                </a:cxn>
                <a:cxn ang="0">
                  <a:pos x="58" y="45"/>
                </a:cxn>
                <a:cxn ang="0">
                  <a:pos x="74" y="32"/>
                </a:cxn>
                <a:cxn ang="0">
                  <a:pos x="93" y="20"/>
                </a:cxn>
                <a:cxn ang="0">
                  <a:pos x="112" y="9"/>
                </a:cxn>
                <a:cxn ang="0">
                  <a:pos x="132" y="1"/>
                </a:cxn>
                <a:cxn ang="0">
                  <a:pos x="149" y="0"/>
                </a:cxn>
                <a:cxn ang="0">
                  <a:pos x="166" y="5"/>
                </a:cxn>
                <a:cxn ang="0">
                  <a:pos x="187" y="14"/>
                </a:cxn>
                <a:cxn ang="0">
                  <a:pos x="207" y="29"/>
                </a:cxn>
                <a:cxn ang="0">
                  <a:pos x="225" y="46"/>
                </a:cxn>
                <a:cxn ang="0">
                  <a:pos x="240" y="68"/>
                </a:cxn>
                <a:cxn ang="0">
                  <a:pos x="248" y="91"/>
                </a:cxn>
                <a:cxn ang="0">
                  <a:pos x="247" y="117"/>
                </a:cxn>
                <a:cxn ang="0">
                  <a:pos x="237" y="142"/>
                </a:cxn>
                <a:cxn ang="0">
                  <a:pos x="223" y="160"/>
                </a:cxn>
                <a:cxn ang="0">
                  <a:pos x="208" y="178"/>
                </a:cxn>
                <a:cxn ang="0">
                  <a:pos x="190" y="195"/>
                </a:cxn>
                <a:cxn ang="0">
                  <a:pos x="171" y="210"/>
                </a:cxn>
                <a:cxn ang="0">
                  <a:pos x="151" y="222"/>
                </a:cxn>
                <a:cxn ang="0">
                  <a:pos x="129" y="234"/>
                </a:cxn>
                <a:cxn ang="0">
                  <a:pos x="109" y="242"/>
                </a:cxn>
                <a:cxn ang="0">
                  <a:pos x="87" y="248"/>
                </a:cxn>
                <a:cxn ang="0">
                  <a:pos x="65" y="247"/>
                </a:cxn>
                <a:cxn ang="0">
                  <a:pos x="43" y="235"/>
                </a:cxn>
                <a:cxn ang="0">
                  <a:pos x="25" y="217"/>
                </a:cxn>
                <a:cxn ang="0">
                  <a:pos x="10" y="191"/>
                </a:cxn>
                <a:cxn ang="0">
                  <a:pos x="0" y="163"/>
                </a:cxn>
                <a:cxn ang="0">
                  <a:pos x="0" y="131"/>
                </a:cxn>
                <a:cxn ang="0">
                  <a:pos x="10" y="99"/>
                </a:cxn>
                <a:cxn ang="0">
                  <a:pos x="32" y="68"/>
                </a:cxn>
              </a:cxnLst>
              <a:rect l="0" t="0" r="r" b="b"/>
              <a:pathLst>
                <a:path w="248" h="248">
                  <a:moveTo>
                    <a:pt x="32" y="68"/>
                  </a:moveTo>
                  <a:lnTo>
                    <a:pt x="35" y="65"/>
                  </a:lnTo>
                  <a:lnTo>
                    <a:pt x="44" y="57"/>
                  </a:lnTo>
                  <a:lnTo>
                    <a:pt x="58" y="45"/>
                  </a:lnTo>
                  <a:lnTo>
                    <a:pt x="74" y="32"/>
                  </a:lnTo>
                  <a:lnTo>
                    <a:pt x="93" y="20"/>
                  </a:lnTo>
                  <a:lnTo>
                    <a:pt x="112" y="9"/>
                  </a:lnTo>
                  <a:lnTo>
                    <a:pt x="132" y="1"/>
                  </a:lnTo>
                  <a:lnTo>
                    <a:pt x="149" y="0"/>
                  </a:lnTo>
                  <a:lnTo>
                    <a:pt x="166" y="5"/>
                  </a:lnTo>
                  <a:lnTo>
                    <a:pt x="187" y="14"/>
                  </a:lnTo>
                  <a:lnTo>
                    <a:pt x="207" y="29"/>
                  </a:lnTo>
                  <a:lnTo>
                    <a:pt x="225" y="46"/>
                  </a:lnTo>
                  <a:lnTo>
                    <a:pt x="240" y="68"/>
                  </a:lnTo>
                  <a:lnTo>
                    <a:pt x="248" y="91"/>
                  </a:lnTo>
                  <a:lnTo>
                    <a:pt x="247" y="117"/>
                  </a:lnTo>
                  <a:lnTo>
                    <a:pt x="237" y="142"/>
                  </a:lnTo>
                  <a:lnTo>
                    <a:pt x="223" y="160"/>
                  </a:lnTo>
                  <a:lnTo>
                    <a:pt x="208" y="178"/>
                  </a:lnTo>
                  <a:lnTo>
                    <a:pt x="190" y="195"/>
                  </a:lnTo>
                  <a:lnTo>
                    <a:pt x="171" y="210"/>
                  </a:lnTo>
                  <a:lnTo>
                    <a:pt x="151" y="222"/>
                  </a:lnTo>
                  <a:lnTo>
                    <a:pt x="129" y="234"/>
                  </a:lnTo>
                  <a:lnTo>
                    <a:pt x="109" y="242"/>
                  </a:lnTo>
                  <a:lnTo>
                    <a:pt x="87" y="248"/>
                  </a:lnTo>
                  <a:lnTo>
                    <a:pt x="65" y="247"/>
                  </a:lnTo>
                  <a:lnTo>
                    <a:pt x="43" y="235"/>
                  </a:lnTo>
                  <a:lnTo>
                    <a:pt x="25" y="217"/>
                  </a:lnTo>
                  <a:lnTo>
                    <a:pt x="10" y="191"/>
                  </a:lnTo>
                  <a:lnTo>
                    <a:pt x="0" y="163"/>
                  </a:lnTo>
                  <a:lnTo>
                    <a:pt x="0" y="131"/>
                  </a:lnTo>
                  <a:lnTo>
                    <a:pt x="10" y="99"/>
                  </a:lnTo>
                  <a:lnTo>
                    <a:pt x="32" y="68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" name="Freeform 16"/>
            <p:cNvSpPr>
              <a:spLocks/>
            </p:cNvSpPr>
            <p:nvPr/>
          </p:nvSpPr>
          <p:spPr bwMode="auto">
            <a:xfrm>
              <a:off x="1039868" y="2838470"/>
              <a:ext cx="125413" cy="158750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88" y="3"/>
                </a:cxn>
                <a:cxn ang="0">
                  <a:pos x="79" y="8"/>
                </a:cxn>
                <a:cxn ang="0">
                  <a:pos x="69" y="19"/>
                </a:cxn>
                <a:cxn ang="0">
                  <a:pos x="55" y="35"/>
                </a:cxn>
                <a:cxn ang="0">
                  <a:pos x="40" y="57"/>
                </a:cxn>
                <a:cxn ang="0">
                  <a:pos x="25" y="83"/>
                </a:cxn>
                <a:cxn ang="0">
                  <a:pos x="12" y="117"/>
                </a:cxn>
                <a:cxn ang="0">
                  <a:pos x="0" y="157"/>
                </a:cxn>
                <a:cxn ang="0">
                  <a:pos x="2" y="160"/>
                </a:cxn>
                <a:cxn ang="0">
                  <a:pos x="10" y="171"/>
                </a:cxn>
                <a:cxn ang="0">
                  <a:pos x="23" y="182"/>
                </a:cxn>
                <a:cxn ang="0">
                  <a:pos x="39" y="194"/>
                </a:cxn>
                <a:cxn ang="0">
                  <a:pos x="59" y="201"/>
                </a:cxn>
                <a:cxn ang="0">
                  <a:pos x="82" y="202"/>
                </a:cxn>
                <a:cxn ang="0">
                  <a:pos x="107" y="192"/>
                </a:cxn>
                <a:cxn ang="0">
                  <a:pos x="134" y="168"/>
                </a:cxn>
                <a:cxn ang="0">
                  <a:pos x="152" y="140"/>
                </a:cxn>
                <a:cxn ang="0">
                  <a:pos x="159" y="110"/>
                </a:cxn>
                <a:cxn ang="0">
                  <a:pos x="157" y="82"/>
                </a:cxn>
                <a:cxn ang="0">
                  <a:pos x="147" y="56"/>
                </a:cxn>
                <a:cxn ang="0">
                  <a:pos x="134" y="34"/>
                </a:cxn>
                <a:cxn ang="0">
                  <a:pos x="117" y="17"/>
                </a:cxn>
                <a:cxn ang="0">
                  <a:pos x="103" y="5"/>
                </a:cxn>
                <a:cxn ang="0">
                  <a:pos x="90" y="0"/>
                </a:cxn>
              </a:cxnLst>
              <a:rect l="0" t="0" r="r" b="b"/>
              <a:pathLst>
                <a:path w="159" h="202">
                  <a:moveTo>
                    <a:pt x="90" y="0"/>
                  </a:moveTo>
                  <a:lnTo>
                    <a:pt x="88" y="3"/>
                  </a:lnTo>
                  <a:lnTo>
                    <a:pt x="79" y="8"/>
                  </a:lnTo>
                  <a:lnTo>
                    <a:pt x="69" y="19"/>
                  </a:lnTo>
                  <a:lnTo>
                    <a:pt x="55" y="35"/>
                  </a:lnTo>
                  <a:lnTo>
                    <a:pt x="40" y="57"/>
                  </a:lnTo>
                  <a:lnTo>
                    <a:pt x="25" y="83"/>
                  </a:lnTo>
                  <a:lnTo>
                    <a:pt x="12" y="117"/>
                  </a:lnTo>
                  <a:lnTo>
                    <a:pt x="0" y="157"/>
                  </a:lnTo>
                  <a:lnTo>
                    <a:pt x="2" y="160"/>
                  </a:lnTo>
                  <a:lnTo>
                    <a:pt x="10" y="171"/>
                  </a:lnTo>
                  <a:lnTo>
                    <a:pt x="23" y="182"/>
                  </a:lnTo>
                  <a:lnTo>
                    <a:pt x="39" y="194"/>
                  </a:lnTo>
                  <a:lnTo>
                    <a:pt x="59" y="201"/>
                  </a:lnTo>
                  <a:lnTo>
                    <a:pt x="82" y="202"/>
                  </a:lnTo>
                  <a:lnTo>
                    <a:pt x="107" y="192"/>
                  </a:lnTo>
                  <a:lnTo>
                    <a:pt x="134" y="168"/>
                  </a:lnTo>
                  <a:lnTo>
                    <a:pt x="152" y="140"/>
                  </a:lnTo>
                  <a:lnTo>
                    <a:pt x="159" y="110"/>
                  </a:lnTo>
                  <a:lnTo>
                    <a:pt x="157" y="82"/>
                  </a:lnTo>
                  <a:lnTo>
                    <a:pt x="147" y="56"/>
                  </a:lnTo>
                  <a:lnTo>
                    <a:pt x="134" y="34"/>
                  </a:lnTo>
                  <a:lnTo>
                    <a:pt x="117" y="17"/>
                  </a:lnTo>
                  <a:lnTo>
                    <a:pt x="103" y="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982718" y="2851170"/>
              <a:ext cx="276225" cy="198438"/>
            </a:xfrm>
            <a:custGeom>
              <a:avLst/>
              <a:gdLst/>
              <a:ahLst/>
              <a:cxnLst>
                <a:cxn ang="0">
                  <a:pos x="337" y="64"/>
                </a:cxn>
                <a:cxn ang="0">
                  <a:pos x="307" y="95"/>
                </a:cxn>
                <a:cxn ang="0">
                  <a:pos x="274" y="123"/>
                </a:cxn>
                <a:cxn ang="0">
                  <a:pos x="255" y="134"/>
                </a:cxn>
                <a:cxn ang="0">
                  <a:pos x="230" y="148"/>
                </a:cxn>
                <a:cxn ang="0">
                  <a:pos x="225" y="142"/>
                </a:cxn>
                <a:cxn ang="0">
                  <a:pos x="243" y="88"/>
                </a:cxn>
                <a:cxn ang="0">
                  <a:pos x="230" y="46"/>
                </a:cxn>
                <a:cxn ang="0">
                  <a:pos x="208" y="15"/>
                </a:cxn>
                <a:cxn ang="0">
                  <a:pos x="193" y="0"/>
                </a:cxn>
                <a:cxn ang="0">
                  <a:pos x="212" y="42"/>
                </a:cxn>
                <a:cxn ang="0">
                  <a:pos x="224" y="104"/>
                </a:cxn>
                <a:cxn ang="0">
                  <a:pos x="195" y="155"/>
                </a:cxn>
                <a:cxn ang="0">
                  <a:pos x="163" y="176"/>
                </a:cxn>
                <a:cxn ang="0">
                  <a:pos x="129" y="175"/>
                </a:cxn>
                <a:cxn ang="0">
                  <a:pos x="99" y="160"/>
                </a:cxn>
                <a:cxn ang="0">
                  <a:pos x="83" y="144"/>
                </a:cxn>
                <a:cxn ang="0">
                  <a:pos x="83" y="124"/>
                </a:cxn>
                <a:cxn ang="0">
                  <a:pos x="68" y="119"/>
                </a:cxn>
                <a:cxn ang="0">
                  <a:pos x="64" y="136"/>
                </a:cxn>
                <a:cxn ang="0">
                  <a:pos x="78" y="159"/>
                </a:cxn>
                <a:cxn ang="0">
                  <a:pos x="95" y="175"/>
                </a:cxn>
                <a:cxn ang="0">
                  <a:pos x="119" y="187"/>
                </a:cxn>
                <a:cxn ang="0">
                  <a:pos x="100" y="186"/>
                </a:cxn>
                <a:cxn ang="0">
                  <a:pos x="78" y="177"/>
                </a:cxn>
                <a:cxn ang="0">
                  <a:pos x="43" y="149"/>
                </a:cxn>
                <a:cxn ang="0">
                  <a:pos x="17" y="114"/>
                </a:cxn>
                <a:cxn ang="0">
                  <a:pos x="11" y="94"/>
                </a:cxn>
                <a:cxn ang="0">
                  <a:pos x="0" y="104"/>
                </a:cxn>
                <a:cxn ang="0">
                  <a:pos x="13" y="149"/>
                </a:cxn>
                <a:cxn ang="0">
                  <a:pos x="40" y="174"/>
                </a:cxn>
                <a:cxn ang="0">
                  <a:pos x="65" y="193"/>
                </a:cxn>
                <a:cxn ang="0">
                  <a:pos x="88" y="203"/>
                </a:cxn>
                <a:cxn ang="0">
                  <a:pos x="126" y="208"/>
                </a:cxn>
                <a:cxn ang="0">
                  <a:pos x="176" y="199"/>
                </a:cxn>
                <a:cxn ang="0">
                  <a:pos x="214" y="184"/>
                </a:cxn>
                <a:cxn ang="0">
                  <a:pos x="248" y="167"/>
                </a:cxn>
                <a:cxn ang="0">
                  <a:pos x="269" y="174"/>
                </a:cxn>
                <a:cxn ang="0">
                  <a:pos x="271" y="239"/>
                </a:cxn>
                <a:cxn ang="0">
                  <a:pos x="281" y="239"/>
                </a:cxn>
                <a:cxn ang="0">
                  <a:pos x="286" y="169"/>
                </a:cxn>
                <a:cxn ang="0">
                  <a:pos x="292" y="132"/>
                </a:cxn>
                <a:cxn ang="0">
                  <a:pos x="302" y="122"/>
                </a:cxn>
                <a:cxn ang="0">
                  <a:pos x="336" y="81"/>
                </a:cxn>
                <a:cxn ang="0">
                  <a:pos x="349" y="57"/>
                </a:cxn>
              </a:cxnLst>
              <a:rect l="0" t="0" r="r" b="b"/>
              <a:pathLst>
                <a:path w="349" h="248">
                  <a:moveTo>
                    <a:pt x="344" y="56"/>
                  </a:moveTo>
                  <a:lnTo>
                    <a:pt x="342" y="58"/>
                  </a:lnTo>
                  <a:lnTo>
                    <a:pt x="337" y="64"/>
                  </a:lnTo>
                  <a:lnTo>
                    <a:pt x="329" y="73"/>
                  </a:lnTo>
                  <a:lnTo>
                    <a:pt x="319" y="84"/>
                  </a:lnTo>
                  <a:lnTo>
                    <a:pt x="307" y="95"/>
                  </a:lnTo>
                  <a:lnTo>
                    <a:pt x="296" y="107"/>
                  </a:lnTo>
                  <a:lnTo>
                    <a:pt x="284" y="116"/>
                  </a:lnTo>
                  <a:lnTo>
                    <a:pt x="274" y="123"/>
                  </a:lnTo>
                  <a:lnTo>
                    <a:pt x="268" y="126"/>
                  </a:lnTo>
                  <a:lnTo>
                    <a:pt x="262" y="130"/>
                  </a:lnTo>
                  <a:lnTo>
                    <a:pt x="255" y="134"/>
                  </a:lnTo>
                  <a:lnTo>
                    <a:pt x="247" y="139"/>
                  </a:lnTo>
                  <a:lnTo>
                    <a:pt x="239" y="144"/>
                  </a:lnTo>
                  <a:lnTo>
                    <a:pt x="230" y="148"/>
                  </a:lnTo>
                  <a:lnTo>
                    <a:pt x="222" y="153"/>
                  </a:lnTo>
                  <a:lnTo>
                    <a:pt x="213" y="157"/>
                  </a:lnTo>
                  <a:lnTo>
                    <a:pt x="225" y="142"/>
                  </a:lnTo>
                  <a:lnTo>
                    <a:pt x="236" y="125"/>
                  </a:lnTo>
                  <a:lnTo>
                    <a:pt x="241" y="107"/>
                  </a:lnTo>
                  <a:lnTo>
                    <a:pt x="243" y="88"/>
                  </a:lnTo>
                  <a:lnTo>
                    <a:pt x="240" y="73"/>
                  </a:lnTo>
                  <a:lnTo>
                    <a:pt x="236" y="58"/>
                  </a:lnTo>
                  <a:lnTo>
                    <a:pt x="230" y="46"/>
                  </a:lnTo>
                  <a:lnTo>
                    <a:pt x="223" y="34"/>
                  </a:lnTo>
                  <a:lnTo>
                    <a:pt x="215" y="24"/>
                  </a:lnTo>
                  <a:lnTo>
                    <a:pt x="208" y="15"/>
                  </a:lnTo>
                  <a:lnTo>
                    <a:pt x="201" y="8"/>
                  </a:lnTo>
                  <a:lnTo>
                    <a:pt x="197" y="2"/>
                  </a:lnTo>
                  <a:lnTo>
                    <a:pt x="193" y="0"/>
                  </a:lnTo>
                  <a:lnTo>
                    <a:pt x="198" y="8"/>
                  </a:lnTo>
                  <a:lnTo>
                    <a:pt x="205" y="24"/>
                  </a:lnTo>
                  <a:lnTo>
                    <a:pt x="212" y="42"/>
                  </a:lnTo>
                  <a:lnTo>
                    <a:pt x="218" y="61"/>
                  </a:lnTo>
                  <a:lnTo>
                    <a:pt x="224" y="81"/>
                  </a:lnTo>
                  <a:lnTo>
                    <a:pt x="224" y="104"/>
                  </a:lnTo>
                  <a:lnTo>
                    <a:pt x="214" y="131"/>
                  </a:lnTo>
                  <a:lnTo>
                    <a:pt x="205" y="144"/>
                  </a:lnTo>
                  <a:lnTo>
                    <a:pt x="195" y="155"/>
                  </a:lnTo>
                  <a:lnTo>
                    <a:pt x="185" y="164"/>
                  </a:lnTo>
                  <a:lnTo>
                    <a:pt x="175" y="171"/>
                  </a:lnTo>
                  <a:lnTo>
                    <a:pt x="163" y="176"/>
                  </a:lnTo>
                  <a:lnTo>
                    <a:pt x="152" y="178"/>
                  </a:lnTo>
                  <a:lnTo>
                    <a:pt x="140" y="178"/>
                  </a:lnTo>
                  <a:lnTo>
                    <a:pt x="129" y="175"/>
                  </a:lnTo>
                  <a:lnTo>
                    <a:pt x="117" y="170"/>
                  </a:lnTo>
                  <a:lnTo>
                    <a:pt x="108" y="164"/>
                  </a:lnTo>
                  <a:lnTo>
                    <a:pt x="99" y="160"/>
                  </a:lnTo>
                  <a:lnTo>
                    <a:pt x="92" y="154"/>
                  </a:lnTo>
                  <a:lnTo>
                    <a:pt x="87" y="148"/>
                  </a:lnTo>
                  <a:lnTo>
                    <a:pt x="83" y="144"/>
                  </a:lnTo>
                  <a:lnTo>
                    <a:pt x="81" y="138"/>
                  </a:lnTo>
                  <a:lnTo>
                    <a:pt x="81" y="133"/>
                  </a:lnTo>
                  <a:lnTo>
                    <a:pt x="83" y="124"/>
                  </a:lnTo>
                  <a:lnTo>
                    <a:pt x="80" y="116"/>
                  </a:lnTo>
                  <a:lnTo>
                    <a:pt x="76" y="114"/>
                  </a:lnTo>
                  <a:lnTo>
                    <a:pt x="68" y="119"/>
                  </a:lnTo>
                  <a:lnTo>
                    <a:pt x="66" y="122"/>
                  </a:lnTo>
                  <a:lnTo>
                    <a:pt x="64" y="126"/>
                  </a:lnTo>
                  <a:lnTo>
                    <a:pt x="64" y="136"/>
                  </a:lnTo>
                  <a:lnTo>
                    <a:pt x="70" y="148"/>
                  </a:lnTo>
                  <a:lnTo>
                    <a:pt x="73" y="153"/>
                  </a:lnTo>
                  <a:lnTo>
                    <a:pt x="78" y="159"/>
                  </a:lnTo>
                  <a:lnTo>
                    <a:pt x="83" y="164"/>
                  </a:lnTo>
                  <a:lnTo>
                    <a:pt x="89" y="169"/>
                  </a:lnTo>
                  <a:lnTo>
                    <a:pt x="95" y="175"/>
                  </a:lnTo>
                  <a:lnTo>
                    <a:pt x="103" y="179"/>
                  </a:lnTo>
                  <a:lnTo>
                    <a:pt x="111" y="184"/>
                  </a:lnTo>
                  <a:lnTo>
                    <a:pt x="119" y="187"/>
                  </a:lnTo>
                  <a:lnTo>
                    <a:pt x="114" y="187"/>
                  </a:lnTo>
                  <a:lnTo>
                    <a:pt x="107" y="187"/>
                  </a:lnTo>
                  <a:lnTo>
                    <a:pt x="100" y="186"/>
                  </a:lnTo>
                  <a:lnTo>
                    <a:pt x="93" y="184"/>
                  </a:lnTo>
                  <a:lnTo>
                    <a:pt x="86" y="180"/>
                  </a:lnTo>
                  <a:lnTo>
                    <a:pt x="78" y="177"/>
                  </a:lnTo>
                  <a:lnTo>
                    <a:pt x="70" y="171"/>
                  </a:lnTo>
                  <a:lnTo>
                    <a:pt x="62" y="165"/>
                  </a:lnTo>
                  <a:lnTo>
                    <a:pt x="43" y="149"/>
                  </a:lnTo>
                  <a:lnTo>
                    <a:pt x="30" y="136"/>
                  </a:lnTo>
                  <a:lnTo>
                    <a:pt x="22" y="124"/>
                  </a:lnTo>
                  <a:lnTo>
                    <a:pt x="17" y="114"/>
                  </a:lnTo>
                  <a:lnTo>
                    <a:pt x="15" y="106"/>
                  </a:lnTo>
                  <a:lnTo>
                    <a:pt x="12" y="99"/>
                  </a:lnTo>
                  <a:lnTo>
                    <a:pt x="11" y="94"/>
                  </a:lnTo>
                  <a:lnTo>
                    <a:pt x="9" y="89"/>
                  </a:lnTo>
                  <a:lnTo>
                    <a:pt x="3" y="92"/>
                  </a:lnTo>
                  <a:lnTo>
                    <a:pt x="0" y="104"/>
                  </a:lnTo>
                  <a:lnTo>
                    <a:pt x="0" y="124"/>
                  </a:lnTo>
                  <a:lnTo>
                    <a:pt x="7" y="141"/>
                  </a:lnTo>
                  <a:lnTo>
                    <a:pt x="13" y="149"/>
                  </a:lnTo>
                  <a:lnTo>
                    <a:pt x="22" y="157"/>
                  </a:lnTo>
                  <a:lnTo>
                    <a:pt x="30" y="165"/>
                  </a:lnTo>
                  <a:lnTo>
                    <a:pt x="40" y="174"/>
                  </a:lnTo>
                  <a:lnTo>
                    <a:pt x="49" y="180"/>
                  </a:lnTo>
                  <a:lnTo>
                    <a:pt x="57" y="187"/>
                  </a:lnTo>
                  <a:lnTo>
                    <a:pt x="65" y="193"/>
                  </a:lnTo>
                  <a:lnTo>
                    <a:pt x="72" y="197"/>
                  </a:lnTo>
                  <a:lnTo>
                    <a:pt x="79" y="200"/>
                  </a:lnTo>
                  <a:lnTo>
                    <a:pt x="88" y="203"/>
                  </a:lnTo>
                  <a:lnTo>
                    <a:pt x="100" y="206"/>
                  </a:lnTo>
                  <a:lnTo>
                    <a:pt x="112" y="208"/>
                  </a:lnTo>
                  <a:lnTo>
                    <a:pt x="126" y="208"/>
                  </a:lnTo>
                  <a:lnTo>
                    <a:pt x="141" y="207"/>
                  </a:lnTo>
                  <a:lnTo>
                    <a:pt x="157" y="205"/>
                  </a:lnTo>
                  <a:lnTo>
                    <a:pt x="176" y="199"/>
                  </a:lnTo>
                  <a:lnTo>
                    <a:pt x="188" y="194"/>
                  </a:lnTo>
                  <a:lnTo>
                    <a:pt x="201" y="190"/>
                  </a:lnTo>
                  <a:lnTo>
                    <a:pt x="214" y="184"/>
                  </a:lnTo>
                  <a:lnTo>
                    <a:pt x="225" y="178"/>
                  </a:lnTo>
                  <a:lnTo>
                    <a:pt x="237" y="172"/>
                  </a:lnTo>
                  <a:lnTo>
                    <a:pt x="248" y="167"/>
                  </a:lnTo>
                  <a:lnTo>
                    <a:pt x="259" y="160"/>
                  </a:lnTo>
                  <a:lnTo>
                    <a:pt x="269" y="152"/>
                  </a:lnTo>
                  <a:lnTo>
                    <a:pt x="269" y="174"/>
                  </a:lnTo>
                  <a:lnTo>
                    <a:pt x="270" y="201"/>
                  </a:lnTo>
                  <a:lnTo>
                    <a:pt x="270" y="225"/>
                  </a:lnTo>
                  <a:lnTo>
                    <a:pt x="271" y="239"/>
                  </a:lnTo>
                  <a:lnTo>
                    <a:pt x="274" y="246"/>
                  </a:lnTo>
                  <a:lnTo>
                    <a:pt x="277" y="248"/>
                  </a:lnTo>
                  <a:lnTo>
                    <a:pt x="281" y="239"/>
                  </a:lnTo>
                  <a:lnTo>
                    <a:pt x="284" y="214"/>
                  </a:lnTo>
                  <a:lnTo>
                    <a:pt x="285" y="191"/>
                  </a:lnTo>
                  <a:lnTo>
                    <a:pt x="286" y="169"/>
                  </a:lnTo>
                  <a:lnTo>
                    <a:pt x="287" y="149"/>
                  </a:lnTo>
                  <a:lnTo>
                    <a:pt x="289" y="134"/>
                  </a:lnTo>
                  <a:lnTo>
                    <a:pt x="292" y="132"/>
                  </a:lnTo>
                  <a:lnTo>
                    <a:pt x="296" y="129"/>
                  </a:lnTo>
                  <a:lnTo>
                    <a:pt x="299" y="125"/>
                  </a:lnTo>
                  <a:lnTo>
                    <a:pt x="302" y="122"/>
                  </a:lnTo>
                  <a:lnTo>
                    <a:pt x="315" y="108"/>
                  </a:lnTo>
                  <a:lnTo>
                    <a:pt x="327" y="94"/>
                  </a:lnTo>
                  <a:lnTo>
                    <a:pt x="336" y="81"/>
                  </a:lnTo>
                  <a:lnTo>
                    <a:pt x="343" y="71"/>
                  </a:lnTo>
                  <a:lnTo>
                    <a:pt x="346" y="63"/>
                  </a:lnTo>
                  <a:lnTo>
                    <a:pt x="349" y="57"/>
                  </a:lnTo>
                  <a:lnTo>
                    <a:pt x="347" y="55"/>
                  </a:lnTo>
                  <a:lnTo>
                    <a:pt x="344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" name="Freeform 18"/>
            <p:cNvSpPr>
              <a:spLocks/>
            </p:cNvSpPr>
            <p:nvPr/>
          </p:nvSpPr>
          <p:spPr bwMode="auto">
            <a:xfrm>
              <a:off x="892230" y="2879745"/>
              <a:ext cx="112713" cy="434975"/>
            </a:xfrm>
            <a:custGeom>
              <a:avLst/>
              <a:gdLst/>
              <a:ahLst/>
              <a:cxnLst>
                <a:cxn ang="0">
                  <a:pos x="122" y="526"/>
                </a:cxn>
                <a:cxn ang="0">
                  <a:pos x="118" y="526"/>
                </a:cxn>
                <a:cxn ang="0">
                  <a:pos x="110" y="525"/>
                </a:cxn>
                <a:cxn ang="0">
                  <a:pos x="98" y="525"/>
                </a:cxn>
                <a:cxn ang="0">
                  <a:pos x="84" y="524"/>
                </a:cxn>
                <a:cxn ang="0">
                  <a:pos x="69" y="523"/>
                </a:cxn>
                <a:cxn ang="0">
                  <a:pos x="56" y="522"/>
                </a:cxn>
                <a:cxn ang="0">
                  <a:pos x="45" y="519"/>
                </a:cxn>
                <a:cxn ang="0">
                  <a:pos x="39" y="518"/>
                </a:cxn>
                <a:cxn ang="0">
                  <a:pos x="33" y="488"/>
                </a:cxn>
                <a:cxn ang="0">
                  <a:pos x="32" y="422"/>
                </a:cxn>
                <a:cxn ang="0">
                  <a:pos x="32" y="344"/>
                </a:cxn>
                <a:cxn ang="0">
                  <a:pos x="33" y="283"/>
                </a:cxn>
                <a:cxn ang="0">
                  <a:pos x="34" y="218"/>
                </a:cxn>
                <a:cxn ang="0">
                  <a:pos x="36" y="128"/>
                </a:cxn>
                <a:cxn ang="0">
                  <a:pos x="34" y="45"/>
                </a:cxn>
                <a:cxn ang="0">
                  <a:pos x="31" y="0"/>
                </a:cxn>
                <a:cxn ang="0">
                  <a:pos x="24" y="11"/>
                </a:cxn>
                <a:cxn ang="0">
                  <a:pos x="17" y="59"/>
                </a:cxn>
                <a:cxn ang="0">
                  <a:pos x="11" y="116"/>
                </a:cxn>
                <a:cxn ang="0">
                  <a:pos x="8" y="159"/>
                </a:cxn>
                <a:cxn ang="0">
                  <a:pos x="8" y="192"/>
                </a:cxn>
                <a:cxn ang="0">
                  <a:pos x="8" y="235"/>
                </a:cxn>
                <a:cxn ang="0">
                  <a:pos x="8" y="279"/>
                </a:cxn>
                <a:cxn ang="0">
                  <a:pos x="8" y="315"/>
                </a:cxn>
                <a:cxn ang="0">
                  <a:pos x="4" y="364"/>
                </a:cxn>
                <a:cxn ang="0">
                  <a:pos x="0" y="437"/>
                </a:cxn>
                <a:cxn ang="0">
                  <a:pos x="1" y="502"/>
                </a:cxn>
                <a:cxn ang="0">
                  <a:pos x="16" y="534"/>
                </a:cxn>
                <a:cxn ang="0">
                  <a:pos x="30" y="537"/>
                </a:cxn>
                <a:cxn ang="0">
                  <a:pos x="46" y="540"/>
                </a:cxn>
                <a:cxn ang="0">
                  <a:pos x="64" y="542"/>
                </a:cxn>
                <a:cxn ang="0">
                  <a:pos x="83" y="544"/>
                </a:cxn>
                <a:cxn ang="0">
                  <a:pos x="100" y="546"/>
                </a:cxn>
                <a:cxn ang="0">
                  <a:pos x="115" y="547"/>
                </a:cxn>
                <a:cxn ang="0">
                  <a:pos x="126" y="548"/>
                </a:cxn>
                <a:cxn ang="0">
                  <a:pos x="133" y="549"/>
                </a:cxn>
                <a:cxn ang="0">
                  <a:pos x="139" y="548"/>
                </a:cxn>
                <a:cxn ang="0">
                  <a:pos x="140" y="540"/>
                </a:cxn>
                <a:cxn ang="0">
                  <a:pos x="135" y="532"/>
                </a:cxn>
                <a:cxn ang="0">
                  <a:pos x="122" y="526"/>
                </a:cxn>
              </a:cxnLst>
              <a:rect l="0" t="0" r="r" b="b"/>
              <a:pathLst>
                <a:path w="140" h="549">
                  <a:moveTo>
                    <a:pt x="122" y="526"/>
                  </a:moveTo>
                  <a:lnTo>
                    <a:pt x="118" y="526"/>
                  </a:lnTo>
                  <a:lnTo>
                    <a:pt x="110" y="525"/>
                  </a:lnTo>
                  <a:lnTo>
                    <a:pt x="98" y="525"/>
                  </a:lnTo>
                  <a:lnTo>
                    <a:pt x="84" y="524"/>
                  </a:lnTo>
                  <a:lnTo>
                    <a:pt x="69" y="523"/>
                  </a:lnTo>
                  <a:lnTo>
                    <a:pt x="56" y="522"/>
                  </a:lnTo>
                  <a:lnTo>
                    <a:pt x="45" y="519"/>
                  </a:lnTo>
                  <a:lnTo>
                    <a:pt x="39" y="518"/>
                  </a:lnTo>
                  <a:lnTo>
                    <a:pt x="33" y="488"/>
                  </a:lnTo>
                  <a:lnTo>
                    <a:pt x="32" y="422"/>
                  </a:lnTo>
                  <a:lnTo>
                    <a:pt x="32" y="344"/>
                  </a:lnTo>
                  <a:lnTo>
                    <a:pt x="33" y="283"/>
                  </a:lnTo>
                  <a:lnTo>
                    <a:pt x="34" y="218"/>
                  </a:lnTo>
                  <a:lnTo>
                    <a:pt x="36" y="128"/>
                  </a:lnTo>
                  <a:lnTo>
                    <a:pt x="34" y="45"/>
                  </a:lnTo>
                  <a:lnTo>
                    <a:pt x="31" y="0"/>
                  </a:lnTo>
                  <a:lnTo>
                    <a:pt x="24" y="11"/>
                  </a:lnTo>
                  <a:lnTo>
                    <a:pt x="17" y="59"/>
                  </a:lnTo>
                  <a:lnTo>
                    <a:pt x="11" y="116"/>
                  </a:lnTo>
                  <a:lnTo>
                    <a:pt x="8" y="159"/>
                  </a:lnTo>
                  <a:lnTo>
                    <a:pt x="8" y="192"/>
                  </a:lnTo>
                  <a:lnTo>
                    <a:pt x="8" y="235"/>
                  </a:lnTo>
                  <a:lnTo>
                    <a:pt x="8" y="279"/>
                  </a:lnTo>
                  <a:lnTo>
                    <a:pt x="8" y="315"/>
                  </a:lnTo>
                  <a:lnTo>
                    <a:pt x="4" y="364"/>
                  </a:lnTo>
                  <a:lnTo>
                    <a:pt x="0" y="437"/>
                  </a:lnTo>
                  <a:lnTo>
                    <a:pt x="1" y="502"/>
                  </a:lnTo>
                  <a:lnTo>
                    <a:pt x="16" y="534"/>
                  </a:lnTo>
                  <a:lnTo>
                    <a:pt x="30" y="537"/>
                  </a:lnTo>
                  <a:lnTo>
                    <a:pt x="46" y="540"/>
                  </a:lnTo>
                  <a:lnTo>
                    <a:pt x="64" y="542"/>
                  </a:lnTo>
                  <a:lnTo>
                    <a:pt x="83" y="544"/>
                  </a:lnTo>
                  <a:lnTo>
                    <a:pt x="100" y="546"/>
                  </a:lnTo>
                  <a:lnTo>
                    <a:pt x="115" y="547"/>
                  </a:lnTo>
                  <a:lnTo>
                    <a:pt x="126" y="548"/>
                  </a:lnTo>
                  <a:lnTo>
                    <a:pt x="133" y="549"/>
                  </a:lnTo>
                  <a:lnTo>
                    <a:pt x="139" y="548"/>
                  </a:lnTo>
                  <a:lnTo>
                    <a:pt x="140" y="540"/>
                  </a:lnTo>
                  <a:lnTo>
                    <a:pt x="135" y="532"/>
                  </a:lnTo>
                  <a:lnTo>
                    <a:pt x="122" y="5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" name="Freeform 19"/>
            <p:cNvSpPr>
              <a:spLocks/>
            </p:cNvSpPr>
            <p:nvPr/>
          </p:nvSpPr>
          <p:spPr bwMode="auto">
            <a:xfrm>
              <a:off x="904930" y="2462232"/>
              <a:ext cx="177800" cy="379413"/>
            </a:xfrm>
            <a:custGeom>
              <a:avLst/>
              <a:gdLst/>
              <a:ahLst/>
              <a:cxnLst>
                <a:cxn ang="0">
                  <a:pos x="1" y="462"/>
                </a:cxn>
                <a:cxn ang="0">
                  <a:pos x="1" y="441"/>
                </a:cxn>
                <a:cxn ang="0">
                  <a:pos x="0" y="393"/>
                </a:cxn>
                <a:cxn ang="0">
                  <a:pos x="0" y="334"/>
                </a:cxn>
                <a:cxn ang="0">
                  <a:pos x="1" y="287"/>
                </a:cxn>
                <a:cxn ang="0">
                  <a:pos x="2" y="242"/>
                </a:cxn>
                <a:cxn ang="0">
                  <a:pos x="2" y="186"/>
                </a:cxn>
                <a:cxn ang="0">
                  <a:pos x="1" y="131"/>
                </a:cxn>
                <a:cxn ang="0">
                  <a:pos x="1" y="89"/>
                </a:cxn>
                <a:cxn ang="0">
                  <a:pos x="0" y="55"/>
                </a:cxn>
                <a:cxn ang="0">
                  <a:pos x="0" y="26"/>
                </a:cxn>
                <a:cxn ang="0">
                  <a:pos x="7" y="5"/>
                </a:cxn>
                <a:cxn ang="0">
                  <a:pos x="23" y="0"/>
                </a:cxn>
                <a:cxn ang="0">
                  <a:pos x="37" y="4"/>
                </a:cxn>
                <a:cxn ang="0">
                  <a:pos x="52" y="7"/>
                </a:cxn>
                <a:cxn ang="0">
                  <a:pos x="68" y="12"/>
                </a:cxn>
                <a:cxn ang="0">
                  <a:pos x="85" y="17"/>
                </a:cxn>
                <a:cxn ang="0">
                  <a:pos x="101" y="23"/>
                </a:cxn>
                <a:cxn ang="0">
                  <a:pos x="117" y="28"/>
                </a:cxn>
                <a:cxn ang="0">
                  <a:pos x="132" y="34"/>
                </a:cxn>
                <a:cxn ang="0">
                  <a:pos x="145" y="39"/>
                </a:cxn>
                <a:cxn ang="0">
                  <a:pos x="158" y="44"/>
                </a:cxn>
                <a:cxn ang="0">
                  <a:pos x="173" y="49"/>
                </a:cxn>
                <a:cxn ang="0">
                  <a:pos x="189" y="54"/>
                </a:cxn>
                <a:cxn ang="0">
                  <a:pos x="204" y="58"/>
                </a:cxn>
                <a:cxn ang="0">
                  <a:pos x="215" y="62"/>
                </a:cxn>
                <a:cxn ang="0">
                  <a:pos x="223" y="66"/>
                </a:cxn>
                <a:cxn ang="0">
                  <a:pos x="224" y="68"/>
                </a:cxn>
                <a:cxn ang="0">
                  <a:pos x="217" y="70"/>
                </a:cxn>
                <a:cxn ang="0">
                  <a:pos x="204" y="70"/>
                </a:cxn>
                <a:cxn ang="0">
                  <a:pos x="184" y="68"/>
                </a:cxn>
                <a:cxn ang="0">
                  <a:pos x="162" y="64"/>
                </a:cxn>
                <a:cxn ang="0">
                  <a:pos x="138" y="58"/>
                </a:cxn>
                <a:cxn ang="0">
                  <a:pos x="115" y="52"/>
                </a:cxn>
                <a:cxn ang="0">
                  <a:pos x="94" y="46"/>
                </a:cxn>
                <a:cxn ang="0">
                  <a:pos x="78" y="42"/>
                </a:cxn>
                <a:cxn ang="0">
                  <a:pos x="68" y="39"/>
                </a:cxn>
                <a:cxn ang="0">
                  <a:pos x="60" y="37"/>
                </a:cxn>
                <a:cxn ang="0">
                  <a:pos x="52" y="36"/>
                </a:cxn>
                <a:cxn ang="0">
                  <a:pos x="42" y="35"/>
                </a:cxn>
                <a:cxn ang="0">
                  <a:pos x="34" y="37"/>
                </a:cxn>
                <a:cxn ang="0">
                  <a:pos x="26" y="42"/>
                </a:cxn>
                <a:cxn ang="0">
                  <a:pos x="22" y="50"/>
                </a:cxn>
                <a:cxn ang="0">
                  <a:pos x="18" y="64"/>
                </a:cxn>
                <a:cxn ang="0">
                  <a:pos x="19" y="82"/>
                </a:cxn>
                <a:cxn ang="0">
                  <a:pos x="24" y="135"/>
                </a:cxn>
                <a:cxn ang="0">
                  <a:pos x="25" y="198"/>
                </a:cxn>
                <a:cxn ang="0">
                  <a:pos x="24" y="260"/>
                </a:cxn>
                <a:cxn ang="0">
                  <a:pos x="22" y="311"/>
                </a:cxn>
                <a:cxn ang="0">
                  <a:pos x="22" y="336"/>
                </a:cxn>
                <a:cxn ang="0">
                  <a:pos x="22" y="367"/>
                </a:cxn>
                <a:cxn ang="0">
                  <a:pos x="23" y="401"/>
                </a:cxn>
                <a:cxn ang="0">
                  <a:pos x="24" y="433"/>
                </a:cxn>
                <a:cxn ang="0">
                  <a:pos x="23" y="460"/>
                </a:cxn>
                <a:cxn ang="0">
                  <a:pos x="18" y="476"/>
                </a:cxn>
                <a:cxn ang="0">
                  <a:pos x="12" y="478"/>
                </a:cxn>
                <a:cxn ang="0">
                  <a:pos x="1" y="462"/>
                </a:cxn>
              </a:cxnLst>
              <a:rect l="0" t="0" r="r" b="b"/>
              <a:pathLst>
                <a:path w="224" h="478">
                  <a:moveTo>
                    <a:pt x="1" y="462"/>
                  </a:moveTo>
                  <a:lnTo>
                    <a:pt x="1" y="441"/>
                  </a:lnTo>
                  <a:lnTo>
                    <a:pt x="0" y="393"/>
                  </a:lnTo>
                  <a:lnTo>
                    <a:pt x="0" y="334"/>
                  </a:lnTo>
                  <a:lnTo>
                    <a:pt x="1" y="287"/>
                  </a:lnTo>
                  <a:lnTo>
                    <a:pt x="2" y="242"/>
                  </a:lnTo>
                  <a:lnTo>
                    <a:pt x="2" y="186"/>
                  </a:lnTo>
                  <a:lnTo>
                    <a:pt x="1" y="131"/>
                  </a:lnTo>
                  <a:lnTo>
                    <a:pt x="1" y="89"/>
                  </a:lnTo>
                  <a:lnTo>
                    <a:pt x="0" y="55"/>
                  </a:lnTo>
                  <a:lnTo>
                    <a:pt x="0" y="26"/>
                  </a:lnTo>
                  <a:lnTo>
                    <a:pt x="7" y="5"/>
                  </a:lnTo>
                  <a:lnTo>
                    <a:pt x="23" y="0"/>
                  </a:lnTo>
                  <a:lnTo>
                    <a:pt x="37" y="4"/>
                  </a:lnTo>
                  <a:lnTo>
                    <a:pt x="52" y="7"/>
                  </a:lnTo>
                  <a:lnTo>
                    <a:pt x="68" y="12"/>
                  </a:lnTo>
                  <a:lnTo>
                    <a:pt x="85" y="17"/>
                  </a:lnTo>
                  <a:lnTo>
                    <a:pt x="101" y="23"/>
                  </a:lnTo>
                  <a:lnTo>
                    <a:pt x="117" y="28"/>
                  </a:lnTo>
                  <a:lnTo>
                    <a:pt x="132" y="34"/>
                  </a:lnTo>
                  <a:lnTo>
                    <a:pt x="145" y="39"/>
                  </a:lnTo>
                  <a:lnTo>
                    <a:pt x="158" y="44"/>
                  </a:lnTo>
                  <a:lnTo>
                    <a:pt x="173" y="49"/>
                  </a:lnTo>
                  <a:lnTo>
                    <a:pt x="189" y="54"/>
                  </a:lnTo>
                  <a:lnTo>
                    <a:pt x="204" y="58"/>
                  </a:lnTo>
                  <a:lnTo>
                    <a:pt x="215" y="62"/>
                  </a:lnTo>
                  <a:lnTo>
                    <a:pt x="223" y="66"/>
                  </a:lnTo>
                  <a:lnTo>
                    <a:pt x="224" y="68"/>
                  </a:lnTo>
                  <a:lnTo>
                    <a:pt x="217" y="70"/>
                  </a:lnTo>
                  <a:lnTo>
                    <a:pt x="204" y="70"/>
                  </a:lnTo>
                  <a:lnTo>
                    <a:pt x="184" y="68"/>
                  </a:lnTo>
                  <a:lnTo>
                    <a:pt x="162" y="64"/>
                  </a:lnTo>
                  <a:lnTo>
                    <a:pt x="138" y="58"/>
                  </a:lnTo>
                  <a:lnTo>
                    <a:pt x="115" y="52"/>
                  </a:lnTo>
                  <a:lnTo>
                    <a:pt x="94" y="46"/>
                  </a:lnTo>
                  <a:lnTo>
                    <a:pt x="78" y="42"/>
                  </a:lnTo>
                  <a:lnTo>
                    <a:pt x="68" y="39"/>
                  </a:lnTo>
                  <a:lnTo>
                    <a:pt x="60" y="37"/>
                  </a:lnTo>
                  <a:lnTo>
                    <a:pt x="52" y="36"/>
                  </a:lnTo>
                  <a:lnTo>
                    <a:pt x="42" y="35"/>
                  </a:lnTo>
                  <a:lnTo>
                    <a:pt x="34" y="37"/>
                  </a:lnTo>
                  <a:lnTo>
                    <a:pt x="26" y="42"/>
                  </a:lnTo>
                  <a:lnTo>
                    <a:pt x="22" y="50"/>
                  </a:lnTo>
                  <a:lnTo>
                    <a:pt x="18" y="64"/>
                  </a:lnTo>
                  <a:lnTo>
                    <a:pt x="19" y="82"/>
                  </a:lnTo>
                  <a:lnTo>
                    <a:pt x="24" y="135"/>
                  </a:lnTo>
                  <a:lnTo>
                    <a:pt x="25" y="198"/>
                  </a:lnTo>
                  <a:lnTo>
                    <a:pt x="24" y="260"/>
                  </a:lnTo>
                  <a:lnTo>
                    <a:pt x="22" y="311"/>
                  </a:lnTo>
                  <a:lnTo>
                    <a:pt x="22" y="336"/>
                  </a:lnTo>
                  <a:lnTo>
                    <a:pt x="22" y="367"/>
                  </a:lnTo>
                  <a:lnTo>
                    <a:pt x="23" y="401"/>
                  </a:lnTo>
                  <a:lnTo>
                    <a:pt x="24" y="433"/>
                  </a:lnTo>
                  <a:lnTo>
                    <a:pt x="23" y="460"/>
                  </a:lnTo>
                  <a:lnTo>
                    <a:pt x="18" y="476"/>
                  </a:lnTo>
                  <a:lnTo>
                    <a:pt x="12" y="478"/>
                  </a:lnTo>
                  <a:lnTo>
                    <a:pt x="1" y="4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" name="Freeform 20"/>
            <p:cNvSpPr>
              <a:spLocks/>
            </p:cNvSpPr>
            <p:nvPr/>
          </p:nvSpPr>
          <p:spPr bwMode="auto">
            <a:xfrm>
              <a:off x="795393" y="2395557"/>
              <a:ext cx="295275" cy="661988"/>
            </a:xfrm>
            <a:custGeom>
              <a:avLst/>
              <a:gdLst/>
              <a:ahLst/>
              <a:cxnLst>
                <a:cxn ang="0">
                  <a:pos x="360" y="70"/>
                </a:cxn>
                <a:cxn ang="0">
                  <a:pos x="349" y="67"/>
                </a:cxn>
                <a:cxn ang="0">
                  <a:pos x="328" y="62"/>
                </a:cxn>
                <a:cxn ang="0">
                  <a:pos x="301" y="55"/>
                </a:cxn>
                <a:cxn ang="0">
                  <a:pos x="272" y="47"/>
                </a:cxn>
                <a:cxn ang="0">
                  <a:pos x="240" y="38"/>
                </a:cxn>
                <a:cxn ang="0">
                  <a:pos x="210" y="30"/>
                </a:cxn>
                <a:cxn ang="0">
                  <a:pos x="184" y="22"/>
                </a:cxn>
                <a:cxn ang="0">
                  <a:pos x="153" y="12"/>
                </a:cxn>
                <a:cxn ang="0">
                  <a:pos x="120" y="1"/>
                </a:cxn>
                <a:cxn ang="0">
                  <a:pos x="97" y="3"/>
                </a:cxn>
                <a:cxn ang="0">
                  <a:pos x="83" y="28"/>
                </a:cxn>
                <a:cxn ang="0">
                  <a:pos x="78" y="94"/>
                </a:cxn>
                <a:cxn ang="0">
                  <a:pos x="78" y="134"/>
                </a:cxn>
                <a:cxn ang="0">
                  <a:pos x="75" y="137"/>
                </a:cxn>
                <a:cxn ang="0">
                  <a:pos x="55" y="140"/>
                </a:cxn>
                <a:cxn ang="0">
                  <a:pos x="27" y="151"/>
                </a:cxn>
                <a:cxn ang="0">
                  <a:pos x="8" y="169"/>
                </a:cxn>
                <a:cxn ang="0">
                  <a:pos x="3" y="239"/>
                </a:cxn>
                <a:cxn ang="0">
                  <a:pos x="1" y="410"/>
                </a:cxn>
                <a:cxn ang="0">
                  <a:pos x="0" y="490"/>
                </a:cxn>
                <a:cxn ang="0">
                  <a:pos x="1" y="548"/>
                </a:cxn>
                <a:cxn ang="0">
                  <a:pos x="4" y="563"/>
                </a:cxn>
                <a:cxn ang="0">
                  <a:pos x="18" y="545"/>
                </a:cxn>
                <a:cxn ang="0">
                  <a:pos x="21" y="466"/>
                </a:cxn>
                <a:cxn ang="0">
                  <a:pos x="22" y="312"/>
                </a:cxn>
                <a:cxn ang="0">
                  <a:pos x="23" y="266"/>
                </a:cxn>
                <a:cxn ang="0">
                  <a:pos x="27" y="198"/>
                </a:cxn>
                <a:cxn ang="0">
                  <a:pos x="32" y="178"/>
                </a:cxn>
                <a:cxn ang="0">
                  <a:pos x="48" y="172"/>
                </a:cxn>
                <a:cxn ang="0">
                  <a:pos x="65" y="173"/>
                </a:cxn>
                <a:cxn ang="0">
                  <a:pos x="77" y="187"/>
                </a:cxn>
                <a:cxn ang="0">
                  <a:pos x="77" y="256"/>
                </a:cxn>
                <a:cxn ang="0">
                  <a:pos x="77" y="419"/>
                </a:cxn>
                <a:cxn ang="0">
                  <a:pos x="76" y="518"/>
                </a:cxn>
                <a:cxn ang="0">
                  <a:pos x="71" y="751"/>
                </a:cxn>
                <a:cxn ang="0">
                  <a:pos x="76" y="835"/>
                </a:cxn>
                <a:cxn ang="0">
                  <a:pos x="90" y="809"/>
                </a:cxn>
                <a:cxn ang="0">
                  <a:pos x="92" y="707"/>
                </a:cxn>
                <a:cxn ang="0">
                  <a:pos x="95" y="493"/>
                </a:cxn>
                <a:cxn ang="0">
                  <a:pos x="97" y="386"/>
                </a:cxn>
                <a:cxn ang="0">
                  <a:pos x="105" y="274"/>
                </a:cxn>
                <a:cxn ang="0">
                  <a:pos x="103" y="206"/>
                </a:cxn>
                <a:cxn ang="0">
                  <a:pos x="103" y="70"/>
                </a:cxn>
                <a:cxn ang="0">
                  <a:pos x="115" y="33"/>
                </a:cxn>
                <a:cxn ang="0">
                  <a:pos x="136" y="35"/>
                </a:cxn>
                <a:cxn ang="0">
                  <a:pos x="162" y="40"/>
                </a:cxn>
                <a:cxn ang="0">
                  <a:pos x="192" y="48"/>
                </a:cxn>
                <a:cxn ang="0">
                  <a:pos x="217" y="55"/>
                </a:cxn>
                <a:cxn ang="0">
                  <a:pos x="243" y="63"/>
                </a:cxn>
                <a:cxn ang="0">
                  <a:pos x="273" y="71"/>
                </a:cxn>
                <a:cxn ang="0">
                  <a:pos x="304" y="78"/>
                </a:cxn>
                <a:cxn ang="0">
                  <a:pos x="334" y="84"/>
                </a:cxn>
                <a:cxn ang="0">
                  <a:pos x="357" y="88"/>
                </a:cxn>
                <a:cxn ang="0">
                  <a:pos x="369" y="85"/>
                </a:cxn>
                <a:cxn ang="0">
                  <a:pos x="368" y="77"/>
                </a:cxn>
              </a:cxnLst>
              <a:rect l="0" t="0" r="r" b="b"/>
              <a:pathLst>
                <a:path w="371" h="835">
                  <a:moveTo>
                    <a:pt x="361" y="70"/>
                  </a:moveTo>
                  <a:lnTo>
                    <a:pt x="360" y="70"/>
                  </a:lnTo>
                  <a:lnTo>
                    <a:pt x="356" y="69"/>
                  </a:lnTo>
                  <a:lnTo>
                    <a:pt x="349" y="67"/>
                  </a:lnTo>
                  <a:lnTo>
                    <a:pt x="339" y="64"/>
                  </a:lnTo>
                  <a:lnTo>
                    <a:pt x="328" y="62"/>
                  </a:lnTo>
                  <a:lnTo>
                    <a:pt x="316" y="59"/>
                  </a:lnTo>
                  <a:lnTo>
                    <a:pt x="301" y="55"/>
                  </a:lnTo>
                  <a:lnTo>
                    <a:pt x="288" y="51"/>
                  </a:lnTo>
                  <a:lnTo>
                    <a:pt x="272" y="47"/>
                  </a:lnTo>
                  <a:lnTo>
                    <a:pt x="257" y="43"/>
                  </a:lnTo>
                  <a:lnTo>
                    <a:pt x="240" y="38"/>
                  </a:lnTo>
                  <a:lnTo>
                    <a:pt x="224" y="33"/>
                  </a:lnTo>
                  <a:lnTo>
                    <a:pt x="210" y="30"/>
                  </a:lnTo>
                  <a:lnTo>
                    <a:pt x="197" y="25"/>
                  </a:lnTo>
                  <a:lnTo>
                    <a:pt x="184" y="22"/>
                  </a:lnTo>
                  <a:lnTo>
                    <a:pt x="173" y="18"/>
                  </a:lnTo>
                  <a:lnTo>
                    <a:pt x="153" y="12"/>
                  </a:lnTo>
                  <a:lnTo>
                    <a:pt x="136" y="6"/>
                  </a:lnTo>
                  <a:lnTo>
                    <a:pt x="120" y="1"/>
                  </a:lnTo>
                  <a:lnTo>
                    <a:pt x="107" y="0"/>
                  </a:lnTo>
                  <a:lnTo>
                    <a:pt x="97" y="3"/>
                  </a:lnTo>
                  <a:lnTo>
                    <a:pt x="88" y="12"/>
                  </a:lnTo>
                  <a:lnTo>
                    <a:pt x="83" y="28"/>
                  </a:lnTo>
                  <a:lnTo>
                    <a:pt x="79" y="51"/>
                  </a:lnTo>
                  <a:lnTo>
                    <a:pt x="78" y="94"/>
                  </a:lnTo>
                  <a:lnTo>
                    <a:pt x="77" y="121"/>
                  </a:lnTo>
                  <a:lnTo>
                    <a:pt x="78" y="134"/>
                  </a:lnTo>
                  <a:lnTo>
                    <a:pt x="78" y="137"/>
                  </a:lnTo>
                  <a:lnTo>
                    <a:pt x="75" y="137"/>
                  </a:lnTo>
                  <a:lnTo>
                    <a:pt x="67" y="138"/>
                  </a:lnTo>
                  <a:lnTo>
                    <a:pt x="55" y="140"/>
                  </a:lnTo>
                  <a:lnTo>
                    <a:pt x="41" y="145"/>
                  </a:lnTo>
                  <a:lnTo>
                    <a:pt x="27" y="151"/>
                  </a:lnTo>
                  <a:lnTo>
                    <a:pt x="16" y="159"/>
                  </a:lnTo>
                  <a:lnTo>
                    <a:pt x="8" y="169"/>
                  </a:lnTo>
                  <a:lnTo>
                    <a:pt x="4" y="183"/>
                  </a:lnTo>
                  <a:lnTo>
                    <a:pt x="3" y="239"/>
                  </a:lnTo>
                  <a:lnTo>
                    <a:pt x="2" y="326"/>
                  </a:lnTo>
                  <a:lnTo>
                    <a:pt x="1" y="410"/>
                  </a:lnTo>
                  <a:lnTo>
                    <a:pt x="0" y="462"/>
                  </a:lnTo>
                  <a:lnTo>
                    <a:pt x="0" y="490"/>
                  </a:lnTo>
                  <a:lnTo>
                    <a:pt x="1" y="522"/>
                  </a:lnTo>
                  <a:lnTo>
                    <a:pt x="1" y="548"/>
                  </a:lnTo>
                  <a:lnTo>
                    <a:pt x="1" y="562"/>
                  </a:lnTo>
                  <a:lnTo>
                    <a:pt x="4" y="563"/>
                  </a:lnTo>
                  <a:lnTo>
                    <a:pt x="11" y="558"/>
                  </a:lnTo>
                  <a:lnTo>
                    <a:pt x="18" y="545"/>
                  </a:lnTo>
                  <a:lnTo>
                    <a:pt x="21" y="520"/>
                  </a:lnTo>
                  <a:lnTo>
                    <a:pt x="21" y="466"/>
                  </a:lnTo>
                  <a:lnTo>
                    <a:pt x="21" y="387"/>
                  </a:lnTo>
                  <a:lnTo>
                    <a:pt x="22" y="312"/>
                  </a:lnTo>
                  <a:lnTo>
                    <a:pt x="22" y="274"/>
                  </a:lnTo>
                  <a:lnTo>
                    <a:pt x="23" y="266"/>
                  </a:lnTo>
                  <a:lnTo>
                    <a:pt x="25" y="234"/>
                  </a:lnTo>
                  <a:lnTo>
                    <a:pt x="27" y="198"/>
                  </a:lnTo>
                  <a:lnTo>
                    <a:pt x="27" y="183"/>
                  </a:lnTo>
                  <a:lnTo>
                    <a:pt x="32" y="178"/>
                  </a:lnTo>
                  <a:lnTo>
                    <a:pt x="39" y="174"/>
                  </a:lnTo>
                  <a:lnTo>
                    <a:pt x="48" y="172"/>
                  </a:lnTo>
                  <a:lnTo>
                    <a:pt x="56" y="170"/>
                  </a:lnTo>
                  <a:lnTo>
                    <a:pt x="65" y="173"/>
                  </a:lnTo>
                  <a:lnTo>
                    <a:pt x="72" y="177"/>
                  </a:lnTo>
                  <a:lnTo>
                    <a:pt x="77" y="187"/>
                  </a:lnTo>
                  <a:lnTo>
                    <a:pt x="78" y="200"/>
                  </a:lnTo>
                  <a:lnTo>
                    <a:pt x="77" y="256"/>
                  </a:lnTo>
                  <a:lnTo>
                    <a:pt x="77" y="339"/>
                  </a:lnTo>
                  <a:lnTo>
                    <a:pt x="77" y="419"/>
                  </a:lnTo>
                  <a:lnTo>
                    <a:pt x="77" y="467"/>
                  </a:lnTo>
                  <a:lnTo>
                    <a:pt x="76" y="518"/>
                  </a:lnTo>
                  <a:lnTo>
                    <a:pt x="73" y="631"/>
                  </a:lnTo>
                  <a:lnTo>
                    <a:pt x="71" y="751"/>
                  </a:lnTo>
                  <a:lnTo>
                    <a:pt x="71" y="820"/>
                  </a:lnTo>
                  <a:lnTo>
                    <a:pt x="76" y="835"/>
                  </a:lnTo>
                  <a:lnTo>
                    <a:pt x="83" y="830"/>
                  </a:lnTo>
                  <a:lnTo>
                    <a:pt x="90" y="809"/>
                  </a:lnTo>
                  <a:lnTo>
                    <a:pt x="92" y="777"/>
                  </a:lnTo>
                  <a:lnTo>
                    <a:pt x="92" y="707"/>
                  </a:lnTo>
                  <a:lnTo>
                    <a:pt x="94" y="599"/>
                  </a:lnTo>
                  <a:lnTo>
                    <a:pt x="95" y="493"/>
                  </a:lnTo>
                  <a:lnTo>
                    <a:pt x="95" y="428"/>
                  </a:lnTo>
                  <a:lnTo>
                    <a:pt x="97" y="386"/>
                  </a:lnTo>
                  <a:lnTo>
                    <a:pt x="101" y="329"/>
                  </a:lnTo>
                  <a:lnTo>
                    <a:pt x="105" y="274"/>
                  </a:lnTo>
                  <a:lnTo>
                    <a:pt x="105" y="237"/>
                  </a:lnTo>
                  <a:lnTo>
                    <a:pt x="103" y="206"/>
                  </a:lnTo>
                  <a:lnTo>
                    <a:pt x="102" y="139"/>
                  </a:lnTo>
                  <a:lnTo>
                    <a:pt x="103" y="70"/>
                  </a:lnTo>
                  <a:lnTo>
                    <a:pt x="109" y="36"/>
                  </a:lnTo>
                  <a:lnTo>
                    <a:pt x="115" y="33"/>
                  </a:lnTo>
                  <a:lnTo>
                    <a:pt x="124" y="33"/>
                  </a:lnTo>
                  <a:lnTo>
                    <a:pt x="136" y="35"/>
                  </a:lnTo>
                  <a:lnTo>
                    <a:pt x="148" y="37"/>
                  </a:lnTo>
                  <a:lnTo>
                    <a:pt x="162" y="40"/>
                  </a:lnTo>
                  <a:lnTo>
                    <a:pt x="177" y="44"/>
                  </a:lnTo>
                  <a:lnTo>
                    <a:pt x="192" y="48"/>
                  </a:lnTo>
                  <a:lnTo>
                    <a:pt x="208" y="53"/>
                  </a:lnTo>
                  <a:lnTo>
                    <a:pt x="217" y="55"/>
                  </a:lnTo>
                  <a:lnTo>
                    <a:pt x="229" y="59"/>
                  </a:lnTo>
                  <a:lnTo>
                    <a:pt x="243" y="63"/>
                  </a:lnTo>
                  <a:lnTo>
                    <a:pt x="257" y="67"/>
                  </a:lnTo>
                  <a:lnTo>
                    <a:pt x="273" y="71"/>
                  </a:lnTo>
                  <a:lnTo>
                    <a:pt x="289" y="75"/>
                  </a:lnTo>
                  <a:lnTo>
                    <a:pt x="304" y="78"/>
                  </a:lnTo>
                  <a:lnTo>
                    <a:pt x="320" y="82"/>
                  </a:lnTo>
                  <a:lnTo>
                    <a:pt x="334" y="84"/>
                  </a:lnTo>
                  <a:lnTo>
                    <a:pt x="346" y="86"/>
                  </a:lnTo>
                  <a:lnTo>
                    <a:pt x="357" y="88"/>
                  </a:lnTo>
                  <a:lnTo>
                    <a:pt x="365" y="86"/>
                  </a:lnTo>
                  <a:lnTo>
                    <a:pt x="369" y="85"/>
                  </a:lnTo>
                  <a:lnTo>
                    <a:pt x="371" y="82"/>
                  </a:lnTo>
                  <a:lnTo>
                    <a:pt x="368" y="77"/>
                  </a:lnTo>
                  <a:lnTo>
                    <a:pt x="361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1073205" y="2533670"/>
              <a:ext cx="196850" cy="203200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59" y="40"/>
                </a:cxn>
                <a:cxn ang="0">
                  <a:pos x="67" y="33"/>
                </a:cxn>
                <a:cxn ang="0">
                  <a:pos x="79" y="23"/>
                </a:cxn>
                <a:cxn ang="0">
                  <a:pos x="97" y="13"/>
                </a:cxn>
                <a:cxn ang="0">
                  <a:pos x="116" y="5"/>
                </a:cxn>
                <a:cxn ang="0">
                  <a:pos x="137" y="0"/>
                </a:cxn>
                <a:cxn ang="0">
                  <a:pos x="160" y="2"/>
                </a:cxn>
                <a:cxn ang="0">
                  <a:pos x="182" y="14"/>
                </a:cxn>
                <a:cxn ang="0">
                  <a:pos x="201" y="29"/>
                </a:cxn>
                <a:cxn ang="0">
                  <a:pos x="217" y="43"/>
                </a:cxn>
                <a:cxn ang="0">
                  <a:pos x="230" y="56"/>
                </a:cxn>
                <a:cxn ang="0">
                  <a:pos x="239" y="68"/>
                </a:cxn>
                <a:cxn ang="0">
                  <a:pos x="245" y="81"/>
                </a:cxn>
                <a:cxn ang="0">
                  <a:pos x="247" y="92"/>
                </a:cxn>
                <a:cxn ang="0">
                  <a:pos x="246" y="105"/>
                </a:cxn>
                <a:cxn ang="0">
                  <a:pos x="242" y="116"/>
                </a:cxn>
                <a:cxn ang="0">
                  <a:pos x="238" y="123"/>
                </a:cxn>
                <a:cxn ang="0">
                  <a:pos x="231" y="132"/>
                </a:cxn>
                <a:cxn ang="0">
                  <a:pos x="223" y="143"/>
                </a:cxn>
                <a:cxn ang="0">
                  <a:pos x="214" y="154"/>
                </a:cxn>
                <a:cxn ang="0">
                  <a:pos x="202" y="166"/>
                </a:cxn>
                <a:cxn ang="0">
                  <a:pos x="191" y="178"/>
                </a:cxn>
                <a:cxn ang="0">
                  <a:pos x="177" y="191"/>
                </a:cxn>
                <a:cxn ang="0">
                  <a:pos x="162" y="204"/>
                </a:cxn>
                <a:cxn ang="0">
                  <a:pos x="147" y="216"/>
                </a:cxn>
                <a:cxn ang="0">
                  <a:pos x="131" y="227"/>
                </a:cxn>
                <a:cxn ang="0">
                  <a:pos x="115" y="237"/>
                </a:cxn>
                <a:cxn ang="0">
                  <a:pos x="99" y="245"/>
                </a:cxn>
                <a:cxn ang="0">
                  <a:pos x="83" y="251"/>
                </a:cxn>
                <a:cxn ang="0">
                  <a:pos x="67" y="256"/>
                </a:cxn>
                <a:cxn ang="0">
                  <a:pos x="52" y="257"/>
                </a:cxn>
                <a:cxn ang="0">
                  <a:pos x="37" y="256"/>
                </a:cxn>
                <a:cxn ang="0">
                  <a:pos x="14" y="243"/>
                </a:cxn>
                <a:cxn ang="0">
                  <a:pos x="2" y="219"/>
                </a:cxn>
                <a:cxn ang="0">
                  <a:pos x="0" y="187"/>
                </a:cxn>
                <a:cxn ang="0">
                  <a:pos x="4" y="150"/>
                </a:cxn>
                <a:cxn ang="0">
                  <a:pos x="14" y="114"/>
                </a:cxn>
                <a:cxn ang="0">
                  <a:pos x="26" y="82"/>
                </a:cxn>
                <a:cxn ang="0">
                  <a:pos x="41" y="56"/>
                </a:cxn>
                <a:cxn ang="0">
                  <a:pos x="55" y="44"/>
                </a:cxn>
              </a:cxnLst>
              <a:rect l="0" t="0" r="r" b="b"/>
              <a:pathLst>
                <a:path w="247" h="257">
                  <a:moveTo>
                    <a:pt x="55" y="44"/>
                  </a:moveTo>
                  <a:lnTo>
                    <a:pt x="59" y="40"/>
                  </a:lnTo>
                  <a:lnTo>
                    <a:pt x="67" y="33"/>
                  </a:lnTo>
                  <a:lnTo>
                    <a:pt x="79" y="23"/>
                  </a:lnTo>
                  <a:lnTo>
                    <a:pt x="97" y="13"/>
                  </a:lnTo>
                  <a:lnTo>
                    <a:pt x="116" y="5"/>
                  </a:lnTo>
                  <a:lnTo>
                    <a:pt x="137" y="0"/>
                  </a:lnTo>
                  <a:lnTo>
                    <a:pt x="160" y="2"/>
                  </a:lnTo>
                  <a:lnTo>
                    <a:pt x="182" y="14"/>
                  </a:lnTo>
                  <a:lnTo>
                    <a:pt x="201" y="29"/>
                  </a:lnTo>
                  <a:lnTo>
                    <a:pt x="217" y="43"/>
                  </a:lnTo>
                  <a:lnTo>
                    <a:pt x="230" y="56"/>
                  </a:lnTo>
                  <a:lnTo>
                    <a:pt x="239" y="68"/>
                  </a:lnTo>
                  <a:lnTo>
                    <a:pt x="245" y="81"/>
                  </a:lnTo>
                  <a:lnTo>
                    <a:pt x="247" y="92"/>
                  </a:lnTo>
                  <a:lnTo>
                    <a:pt x="246" y="105"/>
                  </a:lnTo>
                  <a:lnTo>
                    <a:pt x="242" y="116"/>
                  </a:lnTo>
                  <a:lnTo>
                    <a:pt x="238" y="123"/>
                  </a:lnTo>
                  <a:lnTo>
                    <a:pt x="231" y="132"/>
                  </a:lnTo>
                  <a:lnTo>
                    <a:pt x="223" y="143"/>
                  </a:lnTo>
                  <a:lnTo>
                    <a:pt x="214" y="154"/>
                  </a:lnTo>
                  <a:lnTo>
                    <a:pt x="202" y="166"/>
                  </a:lnTo>
                  <a:lnTo>
                    <a:pt x="191" y="178"/>
                  </a:lnTo>
                  <a:lnTo>
                    <a:pt x="177" y="191"/>
                  </a:lnTo>
                  <a:lnTo>
                    <a:pt x="162" y="204"/>
                  </a:lnTo>
                  <a:lnTo>
                    <a:pt x="147" y="216"/>
                  </a:lnTo>
                  <a:lnTo>
                    <a:pt x="131" y="227"/>
                  </a:lnTo>
                  <a:lnTo>
                    <a:pt x="115" y="237"/>
                  </a:lnTo>
                  <a:lnTo>
                    <a:pt x="99" y="245"/>
                  </a:lnTo>
                  <a:lnTo>
                    <a:pt x="83" y="251"/>
                  </a:lnTo>
                  <a:lnTo>
                    <a:pt x="67" y="256"/>
                  </a:lnTo>
                  <a:lnTo>
                    <a:pt x="52" y="257"/>
                  </a:lnTo>
                  <a:lnTo>
                    <a:pt x="37" y="256"/>
                  </a:lnTo>
                  <a:lnTo>
                    <a:pt x="14" y="243"/>
                  </a:lnTo>
                  <a:lnTo>
                    <a:pt x="2" y="219"/>
                  </a:lnTo>
                  <a:lnTo>
                    <a:pt x="0" y="187"/>
                  </a:lnTo>
                  <a:lnTo>
                    <a:pt x="4" y="150"/>
                  </a:lnTo>
                  <a:lnTo>
                    <a:pt x="14" y="114"/>
                  </a:lnTo>
                  <a:lnTo>
                    <a:pt x="26" y="82"/>
                  </a:lnTo>
                  <a:lnTo>
                    <a:pt x="41" y="56"/>
                  </a:lnTo>
                  <a:lnTo>
                    <a:pt x="55" y="44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841430" y="3084532"/>
              <a:ext cx="309563" cy="31115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7" y="38"/>
                </a:cxn>
                <a:cxn ang="0">
                  <a:pos x="4" y="111"/>
                </a:cxn>
                <a:cxn ang="0">
                  <a:pos x="0" y="193"/>
                </a:cxn>
                <a:cxn ang="0">
                  <a:pos x="2" y="250"/>
                </a:cxn>
                <a:cxn ang="0">
                  <a:pos x="3" y="267"/>
                </a:cxn>
                <a:cxn ang="0">
                  <a:pos x="4" y="286"/>
                </a:cxn>
                <a:cxn ang="0">
                  <a:pos x="5" y="304"/>
                </a:cxn>
                <a:cxn ang="0">
                  <a:pos x="7" y="320"/>
                </a:cxn>
                <a:cxn ang="0">
                  <a:pos x="14" y="336"/>
                </a:cxn>
                <a:cxn ang="0">
                  <a:pos x="26" y="350"/>
                </a:cxn>
                <a:cxn ang="0">
                  <a:pos x="43" y="362"/>
                </a:cxn>
                <a:cxn ang="0">
                  <a:pos x="68" y="370"/>
                </a:cxn>
                <a:cxn ang="0">
                  <a:pos x="84" y="372"/>
                </a:cxn>
                <a:cxn ang="0">
                  <a:pos x="103" y="376"/>
                </a:cxn>
                <a:cxn ang="0">
                  <a:pos x="122" y="378"/>
                </a:cxn>
                <a:cxn ang="0">
                  <a:pos x="143" y="379"/>
                </a:cxn>
                <a:cxn ang="0">
                  <a:pos x="166" y="381"/>
                </a:cxn>
                <a:cxn ang="0">
                  <a:pos x="189" y="382"/>
                </a:cxn>
                <a:cxn ang="0">
                  <a:pos x="212" y="384"/>
                </a:cxn>
                <a:cxn ang="0">
                  <a:pos x="236" y="385"/>
                </a:cxn>
                <a:cxn ang="0">
                  <a:pos x="259" y="386"/>
                </a:cxn>
                <a:cxn ang="0">
                  <a:pos x="281" y="386"/>
                </a:cxn>
                <a:cxn ang="0">
                  <a:pos x="302" y="387"/>
                </a:cxn>
                <a:cxn ang="0">
                  <a:pos x="322" y="388"/>
                </a:cxn>
                <a:cxn ang="0">
                  <a:pos x="339" y="389"/>
                </a:cxn>
                <a:cxn ang="0">
                  <a:pos x="355" y="389"/>
                </a:cxn>
                <a:cxn ang="0">
                  <a:pos x="368" y="391"/>
                </a:cxn>
                <a:cxn ang="0">
                  <a:pos x="377" y="392"/>
                </a:cxn>
                <a:cxn ang="0">
                  <a:pos x="387" y="392"/>
                </a:cxn>
                <a:cxn ang="0">
                  <a:pos x="391" y="389"/>
                </a:cxn>
                <a:cxn ang="0">
                  <a:pos x="386" y="386"/>
                </a:cxn>
                <a:cxn ang="0">
                  <a:pos x="376" y="380"/>
                </a:cxn>
                <a:cxn ang="0">
                  <a:pos x="362" y="374"/>
                </a:cxn>
                <a:cxn ang="0">
                  <a:pos x="346" y="369"/>
                </a:cxn>
                <a:cxn ang="0">
                  <a:pos x="328" y="365"/>
                </a:cxn>
                <a:cxn ang="0">
                  <a:pos x="312" y="364"/>
                </a:cxn>
                <a:cxn ang="0">
                  <a:pos x="303" y="364"/>
                </a:cxn>
                <a:cxn ang="0">
                  <a:pos x="290" y="364"/>
                </a:cxn>
                <a:cxn ang="0">
                  <a:pos x="276" y="365"/>
                </a:cxn>
                <a:cxn ang="0">
                  <a:pos x="259" y="365"/>
                </a:cxn>
                <a:cxn ang="0">
                  <a:pos x="241" y="365"/>
                </a:cxn>
                <a:cxn ang="0">
                  <a:pos x="221" y="366"/>
                </a:cxn>
                <a:cxn ang="0">
                  <a:pos x="201" y="366"/>
                </a:cxn>
                <a:cxn ang="0">
                  <a:pos x="181" y="365"/>
                </a:cxn>
                <a:cxn ang="0">
                  <a:pos x="160" y="365"/>
                </a:cxn>
                <a:cxn ang="0">
                  <a:pos x="141" y="364"/>
                </a:cxn>
                <a:cxn ang="0">
                  <a:pos x="122" y="362"/>
                </a:cxn>
                <a:cxn ang="0">
                  <a:pos x="105" y="359"/>
                </a:cxn>
                <a:cxn ang="0">
                  <a:pos x="90" y="356"/>
                </a:cxn>
                <a:cxn ang="0">
                  <a:pos x="78" y="351"/>
                </a:cxn>
                <a:cxn ang="0">
                  <a:pos x="67" y="347"/>
                </a:cxn>
                <a:cxn ang="0">
                  <a:pos x="60" y="341"/>
                </a:cxn>
                <a:cxn ang="0">
                  <a:pos x="45" y="316"/>
                </a:cxn>
                <a:cxn ang="0">
                  <a:pos x="35" y="285"/>
                </a:cxn>
                <a:cxn ang="0">
                  <a:pos x="30" y="239"/>
                </a:cxn>
                <a:cxn ang="0">
                  <a:pos x="29" y="174"/>
                </a:cxn>
                <a:cxn ang="0">
                  <a:pos x="30" y="98"/>
                </a:cxn>
                <a:cxn ang="0">
                  <a:pos x="31" y="36"/>
                </a:cxn>
                <a:cxn ang="0">
                  <a:pos x="26" y="0"/>
                </a:cxn>
                <a:cxn ang="0">
                  <a:pos x="10" y="7"/>
                </a:cxn>
              </a:cxnLst>
              <a:rect l="0" t="0" r="r" b="b"/>
              <a:pathLst>
                <a:path w="391" h="392">
                  <a:moveTo>
                    <a:pt x="10" y="7"/>
                  </a:moveTo>
                  <a:lnTo>
                    <a:pt x="7" y="38"/>
                  </a:lnTo>
                  <a:lnTo>
                    <a:pt x="4" y="111"/>
                  </a:lnTo>
                  <a:lnTo>
                    <a:pt x="0" y="193"/>
                  </a:lnTo>
                  <a:lnTo>
                    <a:pt x="2" y="250"/>
                  </a:lnTo>
                  <a:lnTo>
                    <a:pt x="3" y="267"/>
                  </a:lnTo>
                  <a:lnTo>
                    <a:pt x="4" y="286"/>
                  </a:lnTo>
                  <a:lnTo>
                    <a:pt x="5" y="304"/>
                  </a:lnTo>
                  <a:lnTo>
                    <a:pt x="7" y="320"/>
                  </a:lnTo>
                  <a:lnTo>
                    <a:pt x="14" y="336"/>
                  </a:lnTo>
                  <a:lnTo>
                    <a:pt x="26" y="350"/>
                  </a:lnTo>
                  <a:lnTo>
                    <a:pt x="43" y="362"/>
                  </a:lnTo>
                  <a:lnTo>
                    <a:pt x="68" y="370"/>
                  </a:lnTo>
                  <a:lnTo>
                    <a:pt x="84" y="372"/>
                  </a:lnTo>
                  <a:lnTo>
                    <a:pt x="103" y="376"/>
                  </a:lnTo>
                  <a:lnTo>
                    <a:pt x="122" y="378"/>
                  </a:lnTo>
                  <a:lnTo>
                    <a:pt x="143" y="379"/>
                  </a:lnTo>
                  <a:lnTo>
                    <a:pt x="166" y="381"/>
                  </a:lnTo>
                  <a:lnTo>
                    <a:pt x="189" y="382"/>
                  </a:lnTo>
                  <a:lnTo>
                    <a:pt x="212" y="384"/>
                  </a:lnTo>
                  <a:lnTo>
                    <a:pt x="236" y="385"/>
                  </a:lnTo>
                  <a:lnTo>
                    <a:pt x="259" y="386"/>
                  </a:lnTo>
                  <a:lnTo>
                    <a:pt x="281" y="386"/>
                  </a:lnTo>
                  <a:lnTo>
                    <a:pt x="302" y="387"/>
                  </a:lnTo>
                  <a:lnTo>
                    <a:pt x="322" y="388"/>
                  </a:lnTo>
                  <a:lnTo>
                    <a:pt x="339" y="389"/>
                  </a:lnTo>
                  <a:lnTo>
                    <a:pt x="355" y="389"/>
                  </a:lnTo>
                  <a:lnTo>
                    <a:pt x="368" y="391"/>
                  </a:lnTo>
                  <a:lnTo>
                    <a:pt x="377" y="392"/>
                  </a:lnTo>
                  <a:lnTo>
                    <a:pt x="387" y="392"/>
                  </a:lnTo>
                  <a:lnTo>
                    <a:pt x="391" y="389"/>
                  </a:lnTo>
                  <a:lnTo>
                    <a:pt x="386" y="386"/>
                  </a:lnTo>
                  <a:lnTo>
                    <a:pt x="376" y="380"/>
                  </a:lnTo>
                  <a:lnTo>
                    <a:pt x="362" y="374"/>
                  </a:lnTo>
                  <a:lnTo>
                    <a:pt x="346" y="369"/>
                  </a:lnTo>
                  <a:lnTo>
                    <a:pt x="328" y="365"/>
                  </a:lnTo>
                  <a:lnTo>
                    <a:pt x="312" y="364"/>
                  </a:lnTo>
                  <a:lnTo>
                    <a:pt x="303" y="364"/>
                  </a:lnTo>
                  <a:lnTo>
                    <a:pt x="290" y="364"/>
                  </a:lnTo>
                  <a:lnTo>
                    <a:pt x="276" y="365"/>
                  </a:lnTo>
                  <a:lnTo>
                    <a:pt x="259" y="365"/>
                  </a:lnTo>
                  <a:lnTo>
                    <a:pt x="241" y="365"/>
                  </a:lnTo>
                  <a:lnTo>
                    <a:pt x="221" y="366"/>
                  </a:lnTo>
                  <a:lnTo>
                    <a:pt x="201" y="366"/>
                  </a:lnTo>
                  <a:lnTo>
                    <a:pt x="181" y="365"/>
                  </a:lnTo>
                  <a:lnTo>
                    <a:pt x="160" y="365"/>
                  </a:lnTo>
                  <a:lnTo>
                    <a:pt x="141" y="364"/>
                  </a:lnTo>
                  <a:lnTo>
                    <a:pt x="122" y="362"/>
                  </a:lnTo>
                  <a:lnTo>
                    <a:pt x="105" y="359"/>
                  </a:lnTo>
                  <a:lnTo>
                    <a:pt x="90" y="356"/>
                  </a:lnTo>
                  <a:lnTo>
                    <a:pt x="78" y="351"/>
                  </a:lnTo>
                  <a:lnTo>
                    <a:pt x="67" y="347"/>
                  </a:lnTo>
                  <a:lnTo>
                    <a:pt x="60" y="341"/>
                  </a:lnTo>
                  <a:lnTo>
                    <a:pt x="45" y="316"/>
                  </a:lnTo>
                  <a:lnTo>
                    <a:pt x="35" y="285"/>
                  </a:lnTo>
                  <a:lnTo>
                    <a:pt x="30" y="239"/>
                  </a:lnTo>
                  <a:lnTo>
                    <a:pt x="29" y="174"/>
                  </a:lnTo>
                  <a:lnTo>
                    <a:pt x="30" y="98"/>
                  </a:lnTo>
                  <a:lnTo>
                    <a:pt x="31" y="36"/>
                  </a:lnTo>
                  <a:lnTo>
                    <a:pt x="26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1039868" y="2573357"/>
              <a:ext cx="120650" cy="16192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81" y="0"/>
                </a:cxn>
                <a:cxn ang="0">
                  <a:pos x="78" y="2"/>
                </a:cxn>
                <a:cxn ang="0">
                  <a:pos x="74" y="8"/>
                </a:cxn>
                <a:cxn ang="0">
                  <a:pos x="66" y="17"/>
                </a:cxn>
                <a:cxn ang="0">
                  <a:pos x="57" y="28"/>
                </a:cxn>
                <a:cxn ang="0">
                  <a:pos x="46" y="41"/>
                </a:cxn>
                <a:cxn ang="0">
                  <a:pos x="36" y="56"/>
                </a:cxn>
                <a:cxn ang="0">
                  <a:pos x="27" y="71"/>
                </a:cxn>
                <a:cxn ang="0">
                  <a:pos x="17" y="86"/>
                </a:cxn>
                <a:cxn ang="0">
                  <a:pos x="6" y="114"/>
                </a:cxn>
                <a:cxn ang="0">
                  <a:pos x="0" y="139"/>
                </a:cxn>
                <a:cxn ang="0">
                  <a:pos x="6" y="164"/>
                </a:cxn>
                <a:cxn ang="0">
                  <a:pos x="23" y="186"/>
                </a:cxn>
                <a:cxn ang="0">
                  <a:pos x="36" y="195"/>
                </a:cxn>
                <a:cxn ang="0">
                  <a:pos x="51" y="201"/>
                </a:cxn>
                <a:cxn ang="0">
                  <a:pos x="67" y="204"/>
                </a:cxn>
                <a:cxn ang="0">
                  <a:pos x="83" y="203"/>
                </a:cxn>
                <a:cxn ang="0">
                  <a:pos x="99" y="199"/>
                </a:cxn>
                <a:cxn ang="0">
                  <a:pos x="115" y="188"/>
                </a:cxn>
                <a:cxn ang="0">
                  <a:pos x="129" y="172"/>
                </a:cxn>
                <a:cxn ang="0">
                  <a:pos x="142" y="149"/>
                </a:cxn>
                <a:cxn ang="0">
                  <a:pos x="150" y="126"/>
                </a:cxn>
                <a:cxn ang="0">
                  <a:pos x="151" y="103"/>
                </a:cxn>
                <a:cxn ang="0">
                  <a:pos x="149" y="82"/>
                </a:cxn>
                <a:cxn ang="0">
                  <a:pos x="142" y="62"/>
                </a:cxn>
                <a:cxn ang="0">
                  <a:pos x="130" y="43"/>
                </a:cxn>
                <a:cxn ang="0">
                  <a:pos x="116" y="26"/>
                </a:cxn>
                <a:cxn ang="0">
                  <a:pos x="99" y="12"/>
                </a:cxn>
                <a:cxn ang="0">
                  <a:pos x="81" y="0"/>
                </a:cxn>
              </a:cxnLst>
              <a:rect l="0" t="0" r="r" b="b"/>
              <a:pathLst>
                <a:path w="151" h="204">
                  <a:moveTo>
                    <a:pt x="81" y="0"/>
                  </a:moveTo>
                  <a:lnTo>
                    <a:pt x="81" y="0"/>
                  </a:lnTo>
                  <a:lnTo>
                    <a:pt x="78" y="2"/>
                  </a:lnTo>
                  <a:lnTo>
                    <a:pt x="74" y="8"/>
                  </a:lnTo>
                  <a:lnTo>
                    <a:pt x="66" y="17"/>
                  </a:lnTo>
                  <a:lnTo>
                    <a:pt x="57" y="28"/>
                  </a:lnTo>
                  <a:lnTo>
                    <a:pt x="46" y="41"/>
                  </a:lnTo>
                  <a:lnTo>
                    <a:pt x="36" y="56"/>
                  </a:lnTo>
                  <a:lnTo>
                    <a:pt x="27" y="71"/>
                  </a:lnTo>
                  <a:lnTo>
                    <a:pt x="17" y="86"/>
                  </a:lnTo>
                  <a:lnTo>
                    <a:pt x="6" y="114"/>
                  </a:lnTo>
                  <a:lnTo>
                    <a:pt x="0" y="139"/>
                  </a:lnTo>
                  <a:lnTo>
                    <a:pt x="6" y="164"/>
                  </a:lnTo>
                  <a:lnTo>
                    <a:pt x="23" y="186"/>
                  </a:lnTo>
                  <a:lnTo>
                    <a:pt x="36" y="195"/>
                  </a:lnTo>
                  <a:lnTo>
                    <a:pt x="51" y="201"/>
                  </a:lnTo>
                  <a:lnTo>
                    <a:pt x="67" y="204"/>
                  </a:lnTo>
                  <a:lnTo>
                    <a:pt x="83" y="203"/>
                  </a:lnTo>
                  <a:lnTo>
                    <a:pt x="99" y="199"/>
                  </a:lnTo>
                  <a:lnTo>
                    <a:pt x="115" y="188"/>
                  </a:lnTo>
                  <a:lnTo>
                    <a:pt x="129" y="172"/>
                  </a:lnTo>
                  <a:lnTo>
                    <a:pt x="142" y="149"/>
                  </a:lnTo>
                  <a:lnTo>
                    <a:pt x="150" y="126"/>
                  </a:lnTo>
                  <a:lnTo>
                    <a:pt x="151" y="103"/>
                  </a:lnTo>
                  <a:lnTo>
                    <a:pt x="149" y="82"/>
                  </a:lnTo>
                  <a:lnTo>
                    <a:pt x="142" y="62"/>
                  </a:lnTo>
                  <a:lnTo>
                    <a:pt x="130" y="43"/>
                  </a:lnTo>
                  <a:lnTo>
                    <a:pt x="116" y="26"/>
                  </a:lnTo>
                  <a:lnTo>
                    <a:pt x="99" y="1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" name="Freeform 24"/>
            <p:cNvSpPr>
              <a:spLocks/>
            </p:cNvSpPr>
            <p:nvPr/>
          </p:nvSpPr>
          <p:spPr bwMode="auto">
            <a:xfrm>
              <a:off x="1073205" y="3073420"/>
              <a:ext cx="209550" cy="180975"/>
            </a:xfrm>
            <a:custGeom>
              <a:avLst/>
              <a:gdLst/>
              <a:ahLst/>
              <a:cxnLst>
                <a:cxn ang="0">
                  <a:pos x="19" y="77"/>
                </a:cxn>
                <a:cxn ang="0">
                  <a:pos x="23" y="74"/>
                </a:cxn>
                <a:cxn ang="0">
                  <a:pos x="31" y="65"/>
                </a:cxn>
                <a:cxn ang="0">
                  <a:pos x="43" y="52"/>
                </a:cxn>
                <a:cxn ang="0">
                  <a:pos x="60" y="37"/>
                </a:cxn>
                <a:cxn ang="0">
                  <a:pos x="77" y="22"/>
                </a:cxn>
                <a:cxn ang="0">
                  <a:pos x="94" y="11"/>
                </a:cxn>
                <a:cxn ang="0">
                  <a:pos x="110" y="3"/>
                </a:cxn>
                <a:cxn ang="0">
                  <a:pos x="125" y="0"/>
                </a:cxn>
                <a:cxn ang="0">
                  <a:pos x="141" y="4"/>
                </a:cxn>
                <a:cxn ang="0">
                  <a:pos x="163" y="9"/>
                </a:cxn>
                <a:cxn ang="0">
                  <a:pos x="187" y="19"/>
                </a:cxn>
                <a:cxn ang="0">
                  <a:pos x="211" y="30"/>
                </a:cxn>
                <a:cxn ang="0">
                  <a:pos x="235" y="45"/>
                </a:cxn>
                <a:cxn ang="0">
                  <a:pos x="252" y="62"/>
                </a:cxn>
                <a:cxn ang="0">
                  <a:pos x="262" y="81"/>
                </a:cxn>
                <a:cxn ang="0">
                  <a:pos x="263" y="102"/>
                </a:cxn>
                <a:cxn ang="0">
                  <a:pos x="259" y="113"/>
                </a:cxn>
                <a:cxn ang="0">
                  <a:pos x="253" y="123"/>
                </a:cxn>
                <a:cxn ang="0">
                  <a:pos x="244" y="134"/>
                </a:cxn>
                <a:cxn ang="0">
                  <a:pos x="233" y="145"/>
                </a:cxn>
                <a:cxn ang="0">
                  <a:pos x="222" y="156"/>
                </a:cxn>
                <a:cxn ang="0">
                  <a:pos x="209" y="165"/>
                </a:cxn>
                <a:cxn ang="0">
                  <a:pos x="195" y="175"/>
                </a:cxn>
                <a:cxn ang="0">
                  <a:pos x="180" y="183"/>
                </a:cxn>
                <a:cxn ang="0">
                  <a:pos x="165" y="193"/>
                </a:cxn>
                <a:cxn ang="0">
                  <a:pos x="149" y="201"/>
                </a:cxn>
                <a:cxn ang="0">
                  <a:pos x="134" y="208"/>
                </a:cxn>
                <a:cxn ang="0">
                  <a:pos x="119" y="213"/>
                </a:cxn>
                <a:cxn ang="0">
                  <a:pos x="106" y="219"/>
                </a:cxn>
                <a:cxn ang="0">
                  <a:pos x="93" y="222"/>
                </a:cxn>
                <a:cxn ang="0">
                  <a:pos x="81" y="226"/>
                </a:cxn>
                <a:cxn ang="0">
                  <a:pos x="71" y="228"/>
                </a:cxn>
                <a:cxn ang="0">
                  <a:pos x="53" y="226"/>
                </a:cxn>
                <a:cxn ang="0">
                  <a:pos x="35" y="214"/>
                </a:cxn>
                <a:cxn ang="0">
                  <a:pos x="20" y="197"/>
                </a:cxn>
                <a:cxn ang="0">
                  <a:pos x="9" y="174"/>
                </a:cxn>
                <a:cxn ang="0">
                  <a:pos x="1" y="149"/>
                </a:cxn>
                <a:cxn ang="0">
                  <a:pos x="0" y="123"/>
                </a:cxn>
                <a:cxn ang="0">
                  <a:pos x="5" y="99"/>
                </a:cxn>
                <a:cxn ang="0">
                  <a:pos x="19" y="77"/>
                </a:cxn>
              </a:cxnLst>
              <a:rect l="0" t="0" r="r" b="b"/>
              <a:pathLst>
                <a:path w="263" h="228">
                  <a:moveTo>
                    <a:pt x="19" y="77"/>
                  </a:moveTo>
                  <a:lnTo>
                    <a:pt x="23" y="74"/>
                  </a:lnTo>
                  <a:lnTo>
                    <a:pt x="31" y="65"/>
                  </a:lnTo>
                  <a:lnTo>
                    <a:pt x="43" y="52"/>
                  </a:lnTo>
                  <a:lnTo>
                    <a:pt x="60" y="37"/>
                  </a:lnTo>
                  <a:lnTo>
                    <a:pt x="77" y="22"/>
                  </a:lnTo>
                  <a:lnTo>
                    <a:pt x="94" y="11"/>
                  </a:lnTo>
                  <a:lnTo>
                    <a:pt x="110" y="3"/>
                  </a:lnTo>
                  <a:lnTo>
                    <a:pt x="125" y="0"/>
                  </a:lnTo>
                  <a:lnTo>
                    <a:pt x="141" y="4"/>
                  </a:lnTo>
                  <a:lnTo>
                    <a:pt x="163" y="9"/>
                  </a:lnTo>
                  <a:lnTo>
                    <a:pt x="187" y="19"/>
                  </a:lnTo>
                  <a:lnTo>
                    <a:pt x="211" y="30"/>
                  </a:lnTo>
                  <a:lnTo>
                    <a:pt x="235" y="45"/>
                  </a:lnTo>
                  <a:lnTo>
                    <a:pt x="252" y="62"/>
                  </a:lnTo>
                  <a:lnTo>
                    <a:pt x="262" y="81"/>
                  </a:lnTo>
                  <a:lnTo>
                    <a:pt x="263" y="102"/>
                  </a:lnTo>
                  <a:lnTo>
                    <a:pt x="259" y="113"/>
                  </a:lnTo>
                  <a:lnTo>
                    <a:pt x="253" y="123"/>
                  </a:lnTo>
                  <a:lnTo>
                    <a:pt x="244" y="134"/>
                  </a:lnTo>
                  <a:lnTo>
                    <a:pt x="233" y="145"/>
                  </a:lnTo>
                  <a:lnTo>
                    <a:pt x="222" y="156"/>
                  </a:lnTo>
                  <a:lnTo>
                    <a:pt x="209" y="165"/>
                  </a:lnTo>
                  <a:lnTo>
                    <a:pt x="195" y="175"/>
                  </a:lnTo>
                  <a:lnTo>
                    <a:pt x="180" y="183"/>
                  </a:lnTo>
                  <a:lnTo>
                    <a:pt x="165" y="193"/>
                  </a:lnTo>
                  <a:lnTo>
                    <a:pt x="149" y="201"/>
                  </a:lnTo>
                  <a:lnTo>
                    <a:pt x="134" y="208"/>
                  </a:lnTo>
                  <a:lnTo>
                    <a:pt x="119" y="213"/>
                  </a:lnTo>
                  <a:lnTo>
                    <a:pt x="106" y="219"/>
                  </a:lnTo>
                  <a:lnTo>
                    <a:pt x="93" y="222"/>
                  </a:lnTo>
                  <a:lnTo>
                    <a:pt x="81" y="226"/>
                  </a:lnTo>
                  <a:lnTo>
                    <a:pt x="71" y="228"/>
                  </a:lnTo>
                  <a:lnTo>
                    <a:pt x="53" y="226"/>
                  </a:lnTo>
                  <a:lnTo>
                    <a:pt x="35" y="214"/>
                  </a:lnTo>
                  <a:lnTo>
                    <a:pt x="20" y="197"/>
                  </a:lnTo>
                  <a:lnTo>
                    <a:pt x="9" y="174"/>
                  </a:lnTo>
                  <a:lnTo>
                    <a:pt x="1" y="149"/>
                  </a:lnTo>
                  <a:lnTo>
                    <a:pt x="0" y="123"/>
                  </a:lnTo>
                  <a:lnTo>
                    <a:pt x="5" y="99"/>
                  </a:lnTo>
                  <a:lnTo>
                    <a:pt x="19" y="7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1036693" y="3106757"/>
              <a:ext cx="127000" cy="165100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6" y="2"/>
                </a:cxn>
                <a:cxn ang="0">
                  <a:pos x="112" y="7"/>
                </a:cxn>
                <a:cxn ang="0">
                  <a:pos x="122" y="16"/>
                </a:cxn>
                <a:cxn ang="0">
                  <a:pos x="133" y="29"/>
                </a:cxn>
                <a:cxn ang="0">
                  <a:pos x="144" y="45"/>
                </a:cxn>
                <a:cxn ang="0">
                  <a:pos x="153" y="64"/>
                </a:cxn>
                <a:cxn ang="0">
                  <a:pos x="158" y="86"/>
                </a:cxn>
                <a:cxn ang="0">
                  <a:pos x="160" y="113"/>
                </a:cxn>
                <a:cxn ang="0">
                  <a:pos x="156" y="138"/>
                </a:cxn>
                <a:cxn ang="0">
                  <a:pos x="148" y="159"/>
                </a:cxn>
                <a:cxn ang="0">
                  <a:pos x="137" y="175"/>
                </a:cxn>
                <a:cxn ang="0">
                  <a:pos x="123" y="188"/>
                </a:cxn>
                <a:cxn ang="0">
                  <a:pos x="108" y="197"/>
                </a:cxn>
                <a:cxn ang="0">
                  <a:pos x="92" y="202"/>
                </a:cxn>
                <a:cxn ang="0">
                  <a:pos x="74" y="206"/>
                </a:cxn>
                <a:cxn ang="0">
                  <a:pos x="59" y="207"/>
                </a:cxn>
                <a:cxn ang="0">
                  <a:pos x="46" y="206"/>
                </a:cxn>
                <a:cxn ang="0">
                  <a:pos x="34" y="201"/>
                </a:cxn>
                <a:cxn ang="0">
                  <a:pos x="24" y="196"/>
                </a:cxn>
                <a:cxn ang="0">
                  <a:pos x="16" y="189"/>
                </a:cxn>
                <a:cxn ang="0">
                  <a:pos x="9" y="182"/>
                </a:cxn>
                <a:cxn ang="0">
                  <a:pos x="3" y="176"/>
                </a:cxn>
                <a:cxn ang="0">
                  <a:pos x="1" y="171"/>
                </a:cxn>
                <a:cxn ang="0">
                  <a:pos x="0" y="170"/>
                </a:cxn>
                <a:cxn ang="0">
                  <a:pos x="0" y="168"/>
                </a:cxn>
                <a:cxn ang="0">
                  <a:pos x="0" y="161"/>
                </a:cxn>
                <a:cxn ang="0">
                  <a:pos x="1" y="150"/>
                </a:cxn>
                <a:cxn ang="0">
                  <a:pos x="4" y="136"/>
                </a:cxn>
                <a:cxn ang="0">
                  <a:pos x="10" y="118"/>
                </a:cxn>
                <a:cxn ang="0">
                  <a:pos x="19" y="100"/>
                </a:cxn>
                <a:cxn ang="0">
                  <a:pos x="32" y="79"/>
                </a:cxn>
                <a:cxn ang="0">
                  <a:pos x="49" y="57"/>
                </a:cxn>
                <a:cxn ang="0">
                  <a:pos x="57" y="48"/>
                </a:cxn>
                <a:cxn ang="0">
                  <a:pos x="65" y="40"/>
                </a:cxn>
                <a:cxn ang="0">
                  <a:pos x="73" y="33"/>
                </a:cxn>
                <a:cxn ang="0">
                  <a:pos x="80" y="26"/>
                </a:cxn>
                <a:cxn ang="0">
                  <a:pos x="87" y="19"/>
                </a:cxn>
                <a:cxn ang="0">
                  <a:pos x="93" y="13"/>
                </a:cxn>
                <a:cxn ang="0">
                  <a:pos x="99" y="7"/>
                </a:cxn>
                <a:cxn ang="0">
                  <a:pos x="103" y="0"/>
                </a:cxn>
              </a:cxnLst>
              <a:rect l="0" t="0" r="r" b="b"/>
              <a:pathLst>
                <a:path w="160" h="207">
                  <a:moveTo>
                    <a:pt x="103" y="0"/>
                  </a:moveTo>
                  <a:lnTo>
                    <a:pt x="106" y="2"/>
                  </a:lnTo>
                  <a:lnTo>
                    <a:pt x="112" y="7"/>
                  </a:lnTo>
                  <a:lnTo>
                    <a:pt x="122" y="16"/>
                  </a:lnTo>
                  <a:lnTo>
                    <a:pt x="133" y="29"/>
                  </a:lnTo>
                  <a:lnTo>
                    <a:pt x="144" y="45"/>
                  </a:lnTo>
                  <a:lnTo>
                    <a:pt x="153" y="64"/>
                  </a:lnTo>
                  <a:lnTo>
                    <a:pt x="158" y="86"/>
                  </a:lnTo>
                  <a:lnTo>
                    <a:pt x="160" y="113"/>
                  </a:lnTo>
                  <a:lnTo>
                    <a:pt x="156" y="138"/>
                  </a:lnTo>
                  <a:lnTo>
                    <a:pt x="148" y="159"/>
                  </a:lnTo>
                  <a:lnTo>
                    <a:pt x="137" y="175"/>
                  </a:lnTo>
                  <a:lnTo>
                    <a:pt x="123" y="188"/>
                  </a:lnTo>
                  <a:lnTo>
                    <a:pt x="108" y="197"/>
                  </a:lnTo>
                  <a:lnTo>
                    <a:pt x="92" y="202"/>
                  </a:lnTo>
                  <a:lnTo>
                    <a:pt x="74" y="206"/>
                  </a:lnTo>
                  <a:lnTo>
                    <a:pt x="59" y="207"/>
                  </a:lnTo>
                  <a:lnTo>
                    <a:pt x="46" y="206"/>
                  </a:lnTo>
                  <a:lnTo>
                    <a:pt x="34" y="201"/>
                  </a:lnTo>
                  <a:lnTo>
                    <a:pt x="24" y="196"/>
                  </a:lnTo>
                  <a:lnTo>
                    <a:pt x="16" y="189"/>
                  </a:lnTo>
                  <a:lnTo>
                    <a:pt x="9" y="182"/>
                  </a:lnTo>
                  <a:lnTo>
                    <a:pt x="3" y="176"/>
                  </a:lnTo>
                  <a:lnTo>
                    <a:pt x="1" y="171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161"/>
                  </a:lnTo>
                  <a:lnTo>
                    <a:pt x="1" y="150"/>
                  </a:lnTo>
                  <a:lnTo>
                    <a:pt x="4" y="136"/>
                  </a:lnTo>
                  <a:lnTo>
                    <a:pt x="10" y="118"/>
                  </a:lnTo>
                  <a:lnTo>
                    <a:pt x="19" y="100"/>
                  </a:lnTo>
                  <a:lnTo>
                    <a:pt x="32" y="79"/>
                  </a:lnTo>
                  <a:lnTo>
                    <a:pt x="49" y="57"/>
                  </a:lnTo>
                  <a:lnTo>
                    <a:pt x="57" y="48"/>
                  </a:lnTo>
                  <a:lnTo>
                    <a:pt x="65" y="40"/>
                  </a:lnTo>
                  <a:lnTo>
                    <a:pt x="73" y="33"/>
                  </a:lnTo>
                  <a:lnTo>
                    <a:pt x="80" y="26"/>
                  </a:lnTo>
                  <a:lnTo>
                    <a:pt x="87" y="19"/>
                  </a:lnTo>
                  <a:lnTo>
                    <a:pt x="93" y="13"/>
                  </a:lnTo>
                  <a:lnTo>
                    <a:pt x="99" y="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72FF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" name="Freeform 26"/>
            <p:cNvSpPr>
              <a:spLocks/>
            </p:cNvSpPr>
            <p:nvPr/>
          </p:nvSpPr>
          <p:spPr bwMode="auto">
            <a:xfrm>
              <a:off x="1027168" y="3119457"/>
              <a:ext cx="255588" cy="285750"/>
            </a:xfrm>
            <a:custGeom>
              <a:avLst/>
              <a:gdLst/>
              <a:ahLst/>
              <a:cxnLst>
                <a:cxn ang="0">
                  <a:pos x="296" y="23"/>
                </a:cxn>
                <a:cxn ang="0">
                  <a:pos x="301" y="49"/>
                </a:cxn>
                <a:cxn ang="0">
                  <a:pos x="281" y="78"/>
                </a:cxn>
                <a:cxn ang="0">
                  <a:pos x="251" y="107"/>
                </a:cxn>
                <a:cxn ang="0">
                  <a:pos x="220" y="125"/>
                </a:cxn>
                <a:cxn ang="0">
                  <a:pos x="177" y="147"/>
                </a:cxn>
                <a:cxn ang="0">
                  <a:pos x="165" y="149"/>
                </a:cxn>
                <a:cxn ang="0">
                  <a:pos x="182" y="84"/>
                </a:cxn>
                <a:cxn ang="0">
                  <a:pos x="170" y="46"/>
                </a:cxn>
                <a:cxn ang="0">
                  <a:pos x="165" y="94"/>
                </a:cxn>
                <a:cxn ang="0">
                  <a:pos x="139" y="154"/>
                </a:cxn>
                <a:cxn ang="0">
                  <a:pos x="120" y="170"/>
                </a:cxn>
                <a:cxn ang="0">
                  <a:pos x="100" y="188"/>
                </a:cxn>
                <a:cxn ang="0">
                  <a:pos x="103" y="192"/>
                </a:cxn>
                <a:cxn ang="0">
                  <a:pos x="132" y="184"/>
                </a:cxn>
                <a:cxn ang="0">
                  <a:pos x="185" y="163"/>
                </a:cxn>
                <a:cxn ang="0">
                  <a:pos x="214" y="152"/>
                </a:cxn>
                <a:cxn ang="0">
                  <a:pos x="219" y="172"/>
                </a:cxn>
                <a:cxn ang="0">
                  <a:pos x="221" y="239"/>
                </a:cxn>
                <a:cxn ang="0">
                  <a:pos x="215" y="248"/>
                </a:cxn>
                <a:cxn ang="0">
                  <a:pos x="191" y="248"/>
                </a:cxn>
                <a:cxn ang="0">
                  <a:pos x="138" y="244"/>
                </a:cxn>
                <a:cxn ang="0">
                  <a:pos x="68" y="236"/>
                </a:cxn>
                <a:cxn ang="0">
                  <a:pos x="15" y="231"/>
                </a:cxn>
                <a:cxn ang="0">
                  <a:pos x="0" y="234"/>
                </a:cxn>
                <a:cxn ang="0">
                  <a:pos x="8" y="243"/>
                </a:cxn>
                <a:cxn ang="0">
                  <a:pos x="45" y="254"/>
                </a:cxn>
                <a:cxn ang="0">
                  <a:pos x="103" y="261"/>
                </a:cxn>
                <a:cxn ang="0">
                  <a:pos x="156" y="265"/>
                </a:cxn>
                <a:cxn ang="0">
                  <a:pos x="188" y="271"/>
                </a:cxn>
                <a:cxn ang="0">
                  <a:pos x="215" y="279"/>
                </a:cxn>
                <a:cxn ang="0">
                  <a:pos x="234" y="265"/>
                </a:cxn>
                <a:cxn ang="0">
                  <a:pos x="238" y="191"/>
                </a:cxn>
                <a:cxn ang="0">
                  <a:pos x="246" y="135"/>
                </a:cxn>
                <a:cxn ang="0">
                  <a:pos x="271" y="117"/>
                </a:cxn>
                <a:cxn ang="0">
                  <a:pos x="273" y="268"/>
                </a:cxn>
                <a:cxn ang="0">
                  <a:pos x="260" y="332"/>
                </a:cxn>
                <a:cxn ang="0">
                  <a:pos x="230" y="335"/>
                </a:cxn>
                <a:cxn ang="0">
                  <a:pos x="213" y="330"/>
                </a:cxn>
                <a:cxn ang="0">
                  <a:pos x="206" y="355"/>
                </a:cxn>
                <a:cxn ang="0">
                  <a:pos x="242" y="360"/>
                </a:cxn>
                <a:cxn ang="0">
                  <a:pos x="287" y="350"/>
                </a:cxn>
                <a:cxn ang="0">
                  <a:pos x="301" y="309"/>
                </a:cxn>
                <a:cxn ang="0">
                  <a:pos x="299" y="258"/>
                </a:cxn>
                <a:cxn ang="0">
                  <a:pos x="298" y="170"/>
                </a:cxn>
                <a:cxn ang="0">
                  <a:pos x="304" y="82"/>
                </a:cxn>
                <a:cxn ang="0">
                  <a:pos x="321" y="52"/>
                </a:cxn>
                <a:cxn ang="0">
                  <a:pos x="313" y="6"/>
                </a:cxn>
              </a:cxnLst>
              <a:rect l="0" t="0" r="r" b="b"/>
              <a:pathLst>
                <a:path w="322" h="360">
                  <a:moveTo>
                    <a:pt x="311" y="0"/>
                  </a:moveTo>
                  <a:lnTo>
                    <a:pt x="298" y="12"/>
                  </a:lnTo>
                  <a:lnTo>
                    <a:pt x="296" y="23"/>
                  </a:lnTo>
                  <a:lnTo>
                    <a:pt x="299" y="33"/>
                  </a:lnTo>
                  <a:lnTo>
                    <a:pt x="302" y="44"/>
                  </a:lnTo>
                  <a:lnTo>
                    <a:pt x="301" y="49"/>
                  </a:lnTo>
                  <a:lnTo>
                    <a:pt x="296" y="59"/>
                  </a:lnTo>
                  <a:lnTo>
                    <a:pt x="289" y="68"/>
                  </a:lnTo>
                  <a:lnTo>
                    <a:pt x="281" y="78"/>
                  </a:lnTo>
                  <a:lnTo>
                    <a:pt x="271" y="90"/>
                  </a:lnTo>
                  <a:lnTo>
                    <a:pt x="260" y="99"/>
                  </a:lnTo>
                  <a:lnTo>
                    <a:pt x="251" y="107"/>
                  </a:lnTo>
                  <a:lnTo>
                    <a:pt x="243" y="113"/>
                  </a:lnTo>
                  <a:lnTo>
                    <a:pt x="234" y="117"/>
                  </a:lnTo>
                  <a:lnTo>
                    <a:pt x="220" y="125"/>
                  </a:lnTo>
                  <a:lnTo>
                    <a:pt x="206" y="132"/>
                  </a:lnTo>
                  <a:lnTo>
                    <a:pt x="191" y="140"/>
                  </a:lnTo>
                  <a:lnTo>
                    <a:pt x="177" y="147"/>
                  </a:lnTo>
                  <a:lnTo>
                    <a:pt x="168" y="151"/>
                  </a:lnTo>
                  <a:lnTo>
                    <a:pt x="162" y="152"/>
                  </a:lnTo>
                  <a:lnTo>
                    <a:pt x="165" y="149"/>
                  </a:lnTo>
                  <a:lnTo>
                    <a:pt x="177" y="129"/>
                  </a:lnTo>
                  <a:lnTo>
                    <a:pt x="182" y="107"/>
                  </a:lnTo>
                  <a:lnTo>
                    <a:pt x="182" y="84"/>
                  </a:lnTo>
                  <a:lnTo>
                    <a:pt x="181" y="62"/>
                  </a:lnTo>
                  <a:lnTo>
                    <a:pt x="177" y="47"/>
                  </a:lnTo>
                  <a:lnTo>
                    <a:pt x="170" y="46"/>
                  </a:lnTo>
                  <a:lnTo>
                    <a:pt x="166" y="54"/>
                  </a:lnTo>
                  <a:lnTo>
                    <a:pt x="165" y="71"/>
                  </a:lnTo>
                  <a:lnTo>
                    <a:pt x="165" y="94"/>
                  </a:lnTo>
                  <a:lnTo>
                    <a:pt x="159" y="120"/>
                  </a:lnTo>
                  <a:lnTo>
                    <a:pt x="150" y="142"/>
                  </a:lnTo>
                  <a:lnTo>
                    <a:pt x="139" y="154"/>
                  </a:lnTo>
                  <a:lnTo>
                    <a:pt x="134" y="159"/>
                  </a:lnTo>
                  <a:lnTo>
                    <a:pt x="127" y="165"/>
                  </a:lnTo>
                  <a:lnTo>
                    <a:pt x="120" y="170"/>
                  </a:lnTo>
                  <a:lnTo>
                    <a:pt x="112" y="176"/>
                  </a:lnTo>
                  <a:lnTo>
                    <a:pt x="106" y="182"/>
                  </a:lnTo>
                  <a:lnTo>
                    <a:pt x="100" y="188"/>
                  </a:lnTo>
                  <a:lnTo>
                    <a:pt x="98" y="191"/>
                  </a:lnTo>
                  <a:lnTo>
                    <a:pt x="99" y="192"/>
                  </a:lnTo>
                  <a:lnTo>
                    <a:pt x="103" y="192"/>
                  </a:lnTo>
                  <a:lnTo>
                    <a:pt x="109" y="191"/>
                  </a:lnTo>
                  <a:lnTo>
                    <a:pt x="120" y="188"/>
                  </a:lnTo>
                  <a:lnTo>
                    <a:pt x="132" y="184"/>
                  </a:lnTo>
                  <a:lnTo>
                    <a:pt x="147" y="178"/>
                  </a:lnTo>
                  <a:lnTo>
                    <a:pt x="165" y="172"/>
                  </a:lnTo>
                  <a:lnTo>
                    <a:pt x="185" y="163"/>
                  </a:lnTo>
                  <a:lnTo>
                    <a:pt x="210" y="154"/>
                  </a:lnTo>
                  <a:lnTo>
                    <a:pt x="212" y="153"/>
                  </a:lnTo>
                  <a:lnTo>
                    <a:pt x="214" y="152"/>
                  </a:lnTo>
                  <a:lnTo>
                    <a:pt x="217" y="152"/>
                  </a:lnTo>
                  <a:lnTo>
                    <a:pt x="219" y="151"/>
                  </a:lnTo>
                  <a:lnTo>
                    <a:pt x="219" y="172"/>
                  </a:lnTo>
                  <a:lnTo>
                    <a:pt x="220" y="199"/>
                  </a:lnTo>
                  <a:lnTo>
                    <a:pt x="221" y="224"/>
                  </a:lnTo>
                  <a:lnTo>
                    <a:pt x="221" y="239"/>
                  </a:lnTo>
                  <a:lnTo>
                    <a:pt x="221" y="243"/>
                  </a:lnTo>
                  <a:lnTo>
                    <a:pt x="219" y="246"/>
                  </a:lnTo>
                  <a:lnTo>
                    <a:pt x="215" y="248"/>
                  </a:lnTo>
                  <a:lnTo>
                    <a:pt x="211" y="249"/>
                  </a:lnTo>
                  <a:lnTo>
                    <a:pt x="203" y="249"/>
                  </a:lnTo>
                  <a:lnTo>
                    <a:pt x="191" y="248"/>
                  </a:lnTo>
                  <a:lnTo>
                    <a:pt x="177" y="246"/>
                  </a:lnTo>
                  <a:lnTo>
                    <a:pt x="159" y="245"/>
                  </a:lnTo>
                  <a:lnTo>
                    <a:pt x="138" y="244"/>
                  </a:lnTo>
                  <a:lnTo>
                    <a:pt x="115" y="242"/>
                  </a:lnTo>
                  <a:lnTo>
                    <a:pt x="91" y="239"/>
                  </a:lnTo>
                  <a:lnTo>
                    <a:pt x="68" y="236"/>
                  </a:lnTo>
                  <a:lnTo>
                    <a:pt x="46" y="235"/>
                  </a:lnTo>
                  <a:lnTo>
                    <a:pt x="29" y="233"/>
                  </a:lnTo>
                  <a:lnTo>
                    <a:pt x="15" y="231"/>
                  </a:lnTo>
                  <a:lnTo>
                    <a:pt x="7" y="231"/>
                  </a:lnTo>
                  <a:lnTo>
                    <a:pt x="2" y="233"/>
                  </a:lnTo>
                  <a:lnTo>
                    <a:pt x="0" y="234"/>
                  </a:lnTo>
                  <a:lnTo>
                    <a:pt x="0" y="237"/>
                  </a:lnTo>
                  <a:lnTo>
                    <a:pt x="2" y="239"/>
                  </a:lnTo>
                  <a:lnTo>
                    <a:pt x="8" y="243"/>
                  </a:lnTo>
                  <a:lnTo>
                    <a:pt x="16" y="248"/>
                  </a:lnTo>
                  <a:lnTo>
                    <a:pt x="29" y="251"/>
                  </a:lnTo>
                  <a:lnTo>
                    <a:pt x="45" y="254"/>
                  </a:lnTo>
                  <a:lnTo>
                    <a:pt x="63" y="257"/>
                  </a:lnTo>
                  <a:lnTo>
                    <a:pt x="83" y="259"/>
                  </a:lnTo>
                  <a:lnTo>
                    <a:pt x="103" y="261"/>
                  </a:lnTo>
                  <a:lnTo>
                    <a:pt x="122" y="262"/>
                  </a:lnTo>
                  <a:lnTo>
                    <a:pt x="139" y="264"/>
                  </a:lnTo>
                  <a:lnTo>
                    <a:pt x="156" y="265"/>
                  </a:lnTo>
                  <a:lnTo>
                    <a:pt x="168" y="267"/>
                  </a:lnTo>
                  <a:lnTo>
                    <a:pt x="179" y="268"/>
                  </a:lnTo>
                  <a:lnTo>
                    <a:pt x="188" y="271"/>
                  </a:lnTo>
                  <a:lnTo>
                    <a:pt x="197" y="274"/>
                  </a:lnTo>
                  <a:lnTo>
                    <a:pt x="206" y="276"/>
                  </a:lnTo>
                  <a:lnTo>
                    <a:pt x="215" y="279"/>
                  </a:lnTo>
                  <a:lnTo>
                    <a:pt x="223" y="277"/>
                  </a:lnTo>
                  <a:lnTo>
                    <a:pt x="229" y="274"/>
                  </a:lnTo>
                  <a:lnTo>
                    <a:pt x="234" y="265"/>
                  </a:lnTo>
                  <a:lnTo>
                    <a:pt x="236" y="250"/>
                  </a:lnTo>
                  <a:lnTo>
                    <a:pt x="237" y="221"/>
                  </a:lnTo>
                  <a:lnTo>
                    <a:pt x="238" y="191"/>
                  </a:lnTo>
                  <a:lnTo>
                    <a:pt x="238" y="162"/>
                  </a:lnTo>
                  <a:lnTo>
                    <a:pt x="238" y="140"/>
                  </a:lnTo>
                  <a:lnTo>
                    <a:pt x="246" y="135"/>
                  </a:lnTo>
                  <a:lnTo>
                    <a:pt x="255" y="129"/>
                  </a:lnTo>
                  <a:lnTo>
                    <a:pt x="263" y="123"/>
                  </a:lnTo>
                  <a:lnTo>
                    <a:pt x="271" y="117"/>
                  </a:lnTo>
                  <a:lnTo>
                    <a:pt x="269" y="155"/>
                  </a:lnTo>
                  <a:lnTo>
                    <a:pt x="272" y="211"/>
                  </a:lnTo>
                  <a:lnTo>
                    <a:pt x="273" y="268"/>
                  </a:lnTo>
                  <a:lnTo>
                    <a:pt x="272" y="311"/>
                  </a:lnTo>
                  <a:lnTo>
                    <a:pt x="267" y="324"/>
                  </a:lnTo>
                  <a:lnTo>
                    <a:pt x="260" y="332"/>
                  </a:lnTo>
                  <a:lnTo>
                    <a:pt x="251" y="336"/>
                  </a:lnTo>
                  <a:lnTo>
                    <a:pt x="241" y="336"/>
                  </a:lnTo>
                  <a:lnTo>
                    <a:pt x="230" y="335"/>
                  </a:lnTo>
                  <a:lnTo>
                    <a:pt x="221" y="334"/>
                  </a:lnTo>
                  <a:lnTo>
                    <a:pt x="215" y="332"/>
                  </a:lnTo>
                  <a:lnTo>
                    <a:pt x="213" y="330"/>
                  </a:lnTo>
                  <a:lnTo>
                    <a:pt x="204" y="341"/>
                  </a:lnTo>
                  <a:lnTo>
                    <a:pt x="203" y="349"/>
                  </a:lnTo>
                  <a:lnTo>
                    <a:pt x="206" y="355"/>
                  </a:lnTo>
                  <a:lnTo>
                    <a:pt x="215" y="358"/>
                  </a:lnTo>
                  <a:lnTo>
                    <a:pt x="228" y="360"/>
                  </a:lnTo>
                  <a:lnTo>
                    <a:pt x="242" y="360"/>
                  </a:lnTo>
                  <a:lnTo>
                    <a:pt x="258" y="358"/>
                  </a:lnTo>
                  <a:lnTo>
                    <a:pt x="274" y="356"/>
                  </a:lnTo>
                  <a:lnTo>
                    <a:pt x="287" y="350"/>
                  </a:lnTo>
                  <a:lnTo>
                    <a:pt x="295" y="340"/>
                  </a:lnTo>
                  <a:lnTo>
                    <a:pt x="299" y="325"/>
                  </a:lnTo>
                  <a:lnTo>
                    <a:pt x="301" y="309"/>
                  </a:lnTo>
                  <a:lnTo>
                    <a:pt x="301" y="291"/>
                  </a:lnTo>
                  <a:lnTo>
                    <a:pt x="299" y="274"/>
                  </a:lnTo>
                  <a:lnTo>
                    <a:pt x="299" y="258"/>
                  </a:lnTo>
                  <a:lnTo>
                    <a:pt x="299" y="244"/>
                  </a:lnTo>
                  <a:lnTo>
                    <a:pt x="299" y="213"/>
                  </a:lnTo>
                  <a:lnTo>
                    <a:pt x="298" y="170"/>
                  </a:lnTo>
                  <a:lnTo>
                    <a:pt x="296" y="127"/>
                  </a:lnTo>
                  <a:lnTo>
                    <a:pt x="294" y="94"/>
                  </a:lnTo>
                  <a:lnTo>
                    <a:pt x="304" y="82"/>
                  </a:lnTo>
                  <a:lnTo>
                    <a:pt x="313" y="70"/>
                  </a:lnTo>
                  <a:lnTo>
                    <a:pt x="318" y="60"/>
                  </a:lnTo>
                  <a:lnTo>
                    <a:pt x="321" y="52"/>
                  </a:lnTo>
                  <a:lnTo>
                    <a:pt x="322" y="36"/>
                  </a:lnTo>
                  <a:lnTo>
                    <a:pt x="319" y="18"/>
                  </a:lnTo>
                  <a:lnTo>
                    <a:pt x="313" y="6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976368" y="2973407"/>
              <a:ext cx="282575" cy="300038"/>
            </a:xfrm>
            <a:custGeom>
              <a:avLst/>
              <a:gdLst/>
              <a:ahLst/>
              <a:cxnLst>
                <a:cxn ang="0">
                  <a:pos x="327" y="61"/>
                </a:cxn>
                <a:cxn ang="0">
                  <a:pos x="321" y="135"/>
                </a:cxn>
                <a:cxn ang="0">
                  <a:pos x="296" y="124"/>
                </a:cxn>
                <a:cxn ang="0">
                  <a:pos x="271" y="116"/>
                </a:cxn>
                <a:cxn ang="0">
                  <a:pos x="253" y="113"/>
                </a:cxn>
                <a:cxn ang="0">
                  <a:pos x="219" y="112"/>
                </a:cxn>
                <a:cxn ang="0">
                  <a:pos x="174" y="112"/>
                </a:cxn>
                <a:cxn ang="0">
                  <a:pos x="129" y="113"/>
                </a:cxn>
                <a:cxn ang="0">
                  <a:pos x="92" y="114"/>
                </a:cxn>
                <a:cxn ang="0">
                  <a:pos x="64" y="120"/>
                </a:cxn>
                <a:cxn ang="0">
                  <a:pos x="26" y="150"/>
                </a:cxn>
                <a:cxn ang="0">
                  <a:pos x="1" y="204"/>
                </a:cxn>
                <a:cxn ang="0">
                  <a:pos x="9" y="276"/>
                </a:cxn>
                <a:cxn ang="0">
                  <a:pos x="31" y="307"/>
                </a:cxn>
                <a:cxn ang="0">
                  <a:pos x="35" y="291"/>
                </a:cxn>
                <a:cxn ang="0">
                  <a:pos x="22" y="223"/>
                </a:cxn>
                <a:cxn ang="0">
                  <a:pos x="53" y="158"/>
                </a:cxn>
                <a:cxn ang="0">
                  <a:pos x="109" y="138"/>
                </a:cxn>
                <a:cxn ang="0">
                  <a:pos x="157" y="133"/>
                </a:cxn>
                <a:cxn ang="0">
                  <a:pos x="182" y="144"/>
                </a:cxn>
                <a:cxn ang="0">
                  <a:pos x="154" y="171"/>
                </a:cxn>
                <a:cxn ang="0">
                  <a:pos x="110" y="223"/>
                </a:cxn>
                <a:cxn ang="0">
                  <a:pos x="75" y="280"/>
                </a:cxn>
                <a:cxn ang="0">
                  <a:pos x="67" y="317"/>
                </a:cxn>
                <a:cxn ang="0">
                  <a:pos x="79" y="344"/>
                </a:cxn>
                <a:cxn ang="0">
                  <a:pos x="107" y="371"/>
                </a:cxn>
                <a:cxn ang="0">
                  <a:pos x="138" y="378"/>
                </a:cxn>
                <a:cxn ang="0">
                  <a:pos x="148" y="375"/>
                </a:cxn>
                <a:cxn ang="0">
                  <a:pos x="122" y="368"/>
                </a:cxn>
                <a:cxn ang="0">
                  <a:pos x="95" y="341"/>
                </a:cxn>
                <a:cxn ang="0">
                  <a:pos x="83" y="317"/>
                </a:cxn>
                <a:cxn ang="0">
                  <a:pos x="96" y="275"/>
                </a:cxn>
                <a:cxn ang="0">
                  <a:pos x="125" y="227"/>
                </a:cxn>
                <a:cxn ang="0">
                  <a:pos x="161" y="190"/>
                </a:cxn>
                <a:cxn ang="0">
                  <a:pos x="187" y="163"/>
                </a:cxn>
                <a:cxn ang="0">
                  <a:pos x="208" y="147"/>
                </a:cxn>
                <a:cxn ang="0">
                  <a:pos x="229" y="136"/>
                </a:cxn>
                <a:cxn ang="0">
                  <a:pos x="240" y="135"/>
                </a:cxn>
                <a:cxn ang="0">
                  <a:pos x="273" y="140"/>
                </a:cxn>
                <a:cxn ang="0">
                  <a:pos x="307" y="153"/>
                </a:cxn>
                <a:cxn ang="0">
                  <a:pos x="328" y="167"/>
                </a:cxn>
                <a:cxn ang="0">
                  <a:pos x="349" y="169"/>
                </a:cxn>
                <a:cxn ang="0">
                  <a:pos x="350" y="157"/>
                </a:cxn>
                <a:cxn ang="0">
                  <a:pos x="345" y="152"/>
                </a:cxn>
                <a:cxn ang="0">
                  <a:pos x="347" y="128"/>
                </a:cxn>
                <a:cxn ang="0">
                  <a:pos x="354" y="46"/>
                </a:cxn>
                <a:cxn ang="0">
                  <a:pos x="331" y="0"/>
                </a:cxn>
              </a:cxnLst>
              <a:rect l="0" t="0" r="r" b="b"/>
              <a:pathLst>
                <a:path w="354" h="378">
                  <a:moveTo>
                    <a:pt x="331" y="0"/>
                  </a:moveTo>
                  <a:lnTo>
                    <a:pt x="328" y="18"/>
                  </a:lnTo>
                  <a:lnTo>
                    <a:pt x="327" y="61"/>
                  </a:lnTo>
                  <a:lnTo>
                    <a:pt x="328" y="108"/>
                  </a:lnTo>
                  <a:lnTo>
                    <a:pt x="329" y="139"/>
                  </a:lnTo>
                  <a:lnTo>
                    <a:pt x="321" y="135"/>
                  </a:lnTo>
                  <a:lnTo>
                    <a:pt x="313" y="131"/>
                  </a:lnTo>
                  <a:lnTo>
                    <a:pt x="304" y="128"/>
                  </a:lnTo>
                  <a:lnTo>
                    <a:pt x="296" y="124"/>
                  </a:lnTo>
                  <a:lnTo>
                    <a:pt x="286" y="121"/>
                  </a:lnTo>
                  <a:lnTo>
                    <a:pt x="280" y="119"/>
                  </a:lnTo>
                  <a:lnTo>
                    <a:pt x="271" y="116"/>
                  </a:lnTo>
                  <a:lnTo>
                    <a:pt x="266" y="115"/>
                  </a:lnTo>
                  <a:lnTo>
                    <a:pt x="260" y="114"/>
                  </a:lnTo>
                  <a:lnTo>
                    <a:pt x="253" y="113"/>
                  </a:lnTo>
                  <a:lnTo>
                    <a:pt x="243" y="113"/>
                  </a:lnTo>
                  <a:lnTo>
                    <a:pt x="231" y="112"/>
                  </a:lnTo>
                  <a:lnTo>
                    <a:pt x="219" y="112"/>
                  </a:lnTo>
                  <a:lnTo>
                    <a:pt x="204" y="112"/>
                  </a:lnTo>
                  <a:lnTo>
                    <a:pt x="189" y="112"/>
                  </a:lnTo>
                  <a:lnTo>
                    <a:pt x="174" y="112"/>
                  </a:lnTo>
                  <a:lnTo>
                    <a:pt x="159" y="112"/>
                  </a:lnTo>
                  <a:lnTo>
                    <a:pt x="143" y="112"/>
                  </a:lnTo>
                  <a:lnTo>
                    <a:pt x="129" y="113"/>
                  </a:lnTo>
                  <a:lnTo>
                    <a:pt x="115" y="113"/>
                  </a:lnTo>
                  <a:lnTo>
                    <a:pt x="102" y="114"/>
                  </a:lnTo>
                  <a:lnTo>
                    <a:pt x="92" y="114"/>
                  </a:lnTo>
                  <a:lnTo>
                    <a:pt x="83" y="115"/>
                  </a:lnTo>
                  <a:lnTo>
                    <a:pt x="76" y="116"/>
                  </a:lnTo>
                  <a:lnTo>
                    <a:pt x="64" y="120"/>
                  </a:lnTo>
                  <a:lnTo>
                    <a:pt x="50" y="127"/>
                  </a:lnTo>
                  <a:lnTo>
                    <a:pt x="38" y="137"/>
                  </a:lnTo>
                  <a:lnTo>
                    <a:pt x="26" y="150"/>
                  </a:lnTo>
                  <a:lnTo>
                    <a:pt x="15" y="165"/>
                  </a:lnTo>
                  <a:lnTo>
                    <a:pt x="7" y="183"/>
                  </a:lnTo>
                  <a:lnTo>
                    <a:pt x="1" y="204"/>
                  </a:lnTo>
                  <a:lnTo>
                    <a:pt x="0" y="228"/>
                  </a:lnTo>
                  <a:lnTo>
                    <a:pt x="3" y="256"/>
                  </a:lnTo>
                  <a:lnTo>
                    <a:pt x="9" y="276"/>
                  </a:lnTo>
                  <a:lnTo>
                    <a:pt x="16" y="292"/>
                  </a:lnTo>
                  <a:lnTo>
                    <a:pt x="24" y="303"/>
                  </a:lnTo>
                  <a:lnTo>
                    <a:pt x="31" y="307"/>
                  </a:lnTo>
                  <a:lnTo>
                    <a:pt x="37" y="306"/>
                  </a:lnTo>
                  <a:lnTo>
                    <a:pt x="38" y="302"/>
                  </a:lnTo>
                  <a:lnTo>
                    <a:pt x="35" y="291"/>
                  </a:lnTo>
                  <a:lnTo>
                    <a:pt x="26" y="269"/>
                  </a:lnTo>
                  <a:lnTo>
                    <a:pt x="20" y="249"/>
                  </a:lnTo>
                  <a:lnTo>
                    <a:pt x="22" y="223"/>
                  </a:lnTo>
                  <a:lnTo>
                    <a:pt x="30" y="189"/>
                  </a:lnTo>
                  <a:lnTo>
                    <a:pt x="39" y="170"/>
                  </a:lnTo>
                  <a:lnTo>
                    <a:pt x="53" y="158"/>
                  </a:lnTo>
                  <a:lnTo>
                    <a:pt x="70" y="148"/>
                  </a:lnTo>
                  <a:lnTo>
                    <a:pt x="90" y="142"/>
                  </a:lnTo>
                  <a:lnTo>
                    <a:pt x="109" y="138"/>
                  </a:lnTo>
                  <a:lnTo>
                    <a:pt x="129" y="136"/>
                  </a:lnTo>
                  <a:lnTo>
                    <a:pt x="145" y="135"/>
                  </a:lnTo>
                  <a:lnTo>
                    <a:pt x="157" y="133"/>
                  </a:lnTo>
                  <a:lnTo>
                    <a:pt x="174" y="132"/>
                  </a:lnTo>
                  <a:lnTo>
                    <a:pt x="182" y="137"/>
                  </a:lnTo>
                  <a:lnTo>
                    <a:pt x="182" y="144"/>
                  </a:lnTo>
                  <a:lnTo>
                    <a:pt x="174" y="153"/>
                  </a:lnTo>
                  <a:lnTo>
                    <a:pt x="166" y="160"/>
                  </a:lnTo>
                  <a:lnTo>
                    <a:pt x="154" y="171"/>
                  </a:lnTo>
                  <a:lnTo>
                    <a:pt x="140" y="188"/>
                  </a:lnTo>
                  <a:lnTo>
                    <a:pt x="125" y="205"/>
                  </a:lnTo>
                  <a:lnTo>
                    <a:pt x="110" y="223"/>
                  </a:lnTo>
                  <a:lnTo>
                    <a:pt x="95" y="243"/>
                  </a:lnTo>
                  <a:lnTo>
                    <a:pt x="84" y="262"/>
                  </a:lnTo>
                  <a:lnTo>
                    <a:pt x="75" y="280"/>
                  </a:lnTo>
                  <a:lnTo>
                    <a:pt x="70" y="294"/>
                  </a:lnTo>
                  <a:lnTo>
                    <a:pt x="67" y="305"/>
                  </a:lnTo>
                  <a:lnTo>
                    <a:pt x="67" y="317"/>
                  </a:lnTo>
                  <a:lnTo>
                    <a:pt x="69" y="326"/>
                  </a:lnTo>
                  <a:lnTo>
                    <a:pt x="72" y="335"/>
                  </a:lnTo>
                  <a:lnTo>
                    <a:pt x="79" y="344"/>
                  </a:lnTo>
                  <a:lnTo>
                    <a:pt x="87" y="353"/>
                  </a:lnTo>
                  <a:lnTo>
                    <a:pt x="96" y="363"/>
                  </a:lnTo>
                  <a:lnTo>
                    <a:pt x="107" y="371"/>
                  </a:lnTo>
                  <a:lnTo>
                    <a:pt x="118" y="375"/>
                  </a:lnTo>
                  <a:lnTo>
                    <a:pt x="129" y="378"/>
                  </a:lnTo>
                  <a:lnTo>
                    <a:pt x="138" y="378"/>
                  </a:lnTo>
                  <a:lnTo>
                    <a:pt x="145" y="378"/>
                  </a:lnTo>
                  <a:lnTo>
                    <a:pt x="148" y="376"/>
                  </a:lnTo>
                  <a:lnTo>
                    <a:pt x="148" y="375"/>
                  </a:lnTo>
                  <a:lnTo>
                    <a:pt x="141" y="375"/>
                  </a:lnTo>
                  <a:lnTo>
                    <a:pt x="132" y="374"/>
                  </a:lnTo>
                  <a:lnTo>
                    <a:pt x="122" y="368"/>
                  </a:lnTo>
                  <a:lnTo>
                    <a:pt x="113" y="360"/>
                  </a:lnTo>
                  <a:lnTo>
                    <a:pt x="103" y="351"/>
                  </a:lnTo>
                  <a:lnTo>
                    <a:pt x="95" y="341"/>
                  </a:lnTo>
                  <a:lnTo>
                    <a:pt x="90" y="332"/>
                  </a:lnTo>
                  <a:lnTo>
                    <a:pt x="85" y="322"/>
                  </a:lnTo>
                  <a:lnTo>
                    <a:pt x="83" y="317"/>
                  </a:lnTo>
                  <a:lnTo>
                    <a:pt x="83" y="306"/>
                  </a:lnTo>
                  <a:lnTo>
                    <a:pt x="87" y="292"/>
                  </a:lnTo>
                  <a:lnTo>
                    <a:pt x="96" y="275"/>
                  </a:lnTo>
                  <a:lnTo>
                    <a:pt x="108" y="253"/>
                  </a:lnTo>
                  <a:lnTo>
                    <a:pt x="116" y="241"/>
                  </a:lnTo>
                  <a:lnTo>
                    <a:pt x="125" y="227"/>
                  </a:lnTo>
                  <a:lnTo>
                    <a:pt x="137" y="214"/>
                  </a:lnTo>
                  <a:lnTo>
                    <a:pt x="149" y="201"/>
                  </a:lnTo>
                  <a:lnTo>
                    <a:pt x="161" y="190"/>
                  </a:lnTo>
                  <a:lnTo>
                    <a:pt x="172" y="180"/>
                  </a:lnTo>
                  <a:lnTo>
                    <a:pt x="181" y="170"/>
                  </a:lnTo>
                  <a:lnTo>
                    <a:pt x="187" y="163"/>
                  </a:lnTo>
                  <a:lnTo>
                    <a:pt x="193" y="158"/>
                  </a:lnTo>
                  <a:lnTo>
                    <a:pt x="200" y="153"/>
                  </a:lnTo>
                  <a:lnTo>
                    <a:pt x="208" y="147"/>
                  </a:lnTo>
                  <a:lnTo>
                    <a:pt x="216" y="143"/>
                  </a:lnTo>
                  <a:lnTo>
                    <a:pt x="223" y="139"/>
                  </a:lnTo>
                  <a:lnTo>
                    <a:pt x="229" y="136"/>
                  </a:lnTo>
                  <a:lnTo>
                    <a:pt x="233" y="135"/>
                  </a:lnTo>
                  <a:lnTo>
                    <a:pt x="235" y="133"/>
                  </a:lnTo>
                  <a:lnTo>
                    <a:pt x="240" y="135"/>
                  </a:lnTo>
                  <a:lnTo>
                    <a:pt x="250" y="136"/>
                  </a:lnTo>
                  <a:lnTo>
                    <a:pt x="261" y="138"/>
                  </a:lnTo>
                  <a:lnTo>
                    <a:pt x="273" y="140"/>
                  </a:lnTo>
                  <a:lnTo>
                    <a:pt x="285" y="145"/>
                  </a:lnTo>
                  <a:lnTo>
                    <a:pt x="297" y="148"/>
                  </a:lnTo>
                  <a:lnTo>
                    <a:pt x="307" y="153"/>
                  </a:lnTo>
                  <a:lnTo>
                    <a:pt x="314" y="159"/>
                  </a:lnTo>
                  <a:lnTo>
                    <a:pt x="320" y="163"/>
                  </a:lnTo>
                  <a:lnTo>
                    <a:pt x="328" y="167"/>
                  </a:lnTo>
                  <a:lnTo>
                    <a:pt x="335" y="169"/>
                  </a:lnTo>
                  <a:lnTo>
                    <a:pt x="343" y="170"/>
                  </a:lnTo>
                  <a:lnTo>
                    <a:pt x="349" y="169"/>
                  </a:lnTo>
                  <a:lnTo>
                    <a:pt x="352" y="167"/>
                  </a:lnTo>
                  <a:lnTo>
                    <a:pt x="353" y="162"/>
                  </a:lnTo>
                  <a:lnTo>
                    <a:pt x="350" y="157"/>
                  </a:lnTo>
                  <a:lnTo>
                    <a:pt x="349" y="155"/>
                  </a:lnTo>
                  <a:lnTo>
                    <a:pt x="347" y="153"/>
                  </a:lnTo>
                  <a:lnTo>
                    <a:pt x="345" y="152"/>
                  </a:lnTo>
                  <a:lnTo>
                    <a:pt x="344" y="151"/>
                  </a:lnTo>
                  <a:lnTo>
                    <a:pt x="345" y="143"/>
                  </a:lnTo>
                  <a:lnTo>
                    <a:pt x="347" y="128"/>
                  </a:lnTo>
                  <a:lnTo>
                    <a:pt x="351" y="108"/>
                  </a:lnTo>
                  <a:lnTo>
                    <a:pt x="354" y="82"/>
                  </a:lnTo>
                  <a:lnTo>
                    <a:pt x="354" y="46"/>
                  </a:lnTo>
                  <a:lnTo>
                    <a:pt x="347" y="22"/>
                  </a:lnTo>
                  <a:lnTo>
                    <a:pt x="339" y="7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" name="Freeform 28"/>
            <p:cNvSpPr>
              <a:spLocks/>
            </p:cNvSpPr>
            <p:nvPr/>
          </p:nvSpPr>
          <p:spPr bwMode="auto">
            <a:xfrm>
              <a:off x="992243" y="2586057"/>
              <a:ext cx="287338" cy="342900"/>
            </a:xfrm>
            <a:custGeom>
              <a:avLst/>
              <a:gdLst/>
              <a:ahLst/>
              <a:cxnLst>
                <a:cxn ang="0">
                  <a:pos x="312" y="269"/>
                </a:cxn>
                <a:cxn ang="0">
                  <a:pos x="291" y="253"/>
                </a:cxn>
                <a:cxn ang="0">
                  <a:pos x="266" y="244"/>
                </a:cxn>
                <a:cxn ang="0">
                  <a:pos x="267" y="237"/>
                </a:cxn>
                <a:cxn ang="0">
                  <a:pos x="271" y="184"/>
                </a:cxn>
                <a:cxn ang="0">
                  <a:pos x="276" y="144"/>
                </a:cxn>
                <a:cxn ang="0">
                  <a:pos x="303" y="117"/>
                </a:cxn>
                <a:cxn ang="0">
                  <a:pos x="305" y="194"/>
                </a:cxn>
                <a:cxn ang="0">
                  <a:pos x="316" y="239"/>
                </a:cxn>
                <a:cxn ang="0">
                  <a:pos x="329" y="179"/>
                </a:cxn>
                <a:cxn ang="0">
                  <a:pos x="331" y="88"/>
                </a:cxn>
                <a:cxn ang="0">
                  <a:pos x="358" y="46"/>
                </a:cxn>
                <a:cxn ang="0">
                  <a:pos x="349" y="4"/>
                </a:cxn>
                <a:cxn ang="0">
                  <a:pos x="342" y="15"/>
                </a:cxn>
                <a:cxn ang="0">
                  <a:pos x="334" y="52"/>
                </a:cxn>
                <a:cxn ang="0">
                  <a:pos x="309" y="82"/>
                </a:cxn>
                <a:cxn ang="0">
                  <a:pos x="278" y="113"/>
                </a:cxn>
                <a:cxn ang="0">
                  <a:pos x="257" y="129"/>
                </a:cxn>
                <a:cxn ang="0">
                  <a:pos x="232" y="153"/>
                </a:cxn>
                <a:cxn ang="0">
                  <a:pos x="209" y="176"/>
                </a:cxn>
                <a:cxn ang="0">
                  <a:pos x="203" y="183"/>
                </a:cxn>
                <a:cxn ang="0">
                  <a:pos x="218" y="179"/>
                </a:cxn>
                <a:cxn ang="0">
                  <a:pos x="238" y="170"/>
                </a:cxn>
                <a:cxn ang="0">
                  <a:pos x="253" y="176"/>
                </a:cxn>
                <a:cxn ang="0">
                  <a:pos x="251" y="213"/>
                </a:cxn>
                <a:cxn ang="0">
                  <a:pos x="245" y="242"/>
                </a:cxn>
                <a:cxn ang="0">
                  <a:pos x="241" y="242"/>
                </a:cxn>
                <a:cxn ang="0">
                  <a:pos x="195" y="246"/>
                </a:cxn>
                <a:cxn ang="0">
                  <a:pos x="160" y="258"/>
                </a:cxn>
                <a:cxn ang="0">
                  <a:pos x="130" y="266"/>
                </a:cxn>
                <a:cxn ang="0">
                  <a:pos x="74" y="283"/>
                </a:cxn>
                <a:cxn ang="0">
                  <a:pos x="24" y="305"/>
                </a:cxn>
                <a:cxn ang="0">
                  <a:pos x="7" y="327"/>
                </a:cxn>
                <a:cxn ang="0">
                  <a:pos x="1" y="367"/>
                </a:cxn>
                <a:cxn ang="0">
                  <a:pos x="20" y="337"/>
                </a:cxn>
                <a:cxn ang="0">
                  <a:pos x="37" y="321"/>
                </a:cxn>
                <a:cxn ang="0">
                  <a:pos x="66" y="306"/>
                </a:cxn>
                <a:cxn ang="0">
                  <a:pos x="108" y="295"/>
                </a:cxn>
                <a:cxn ang="0">
                  <a:pos x="143" y="282"/>
                </a:cxn>
                <a:cxn ang="0">
                  <a:pos x="176" y="269"/>
                </a:cxn>
                <a:cxn ang="0">
                  <a:pos x="199" y="262"/>
                </a:cxn>
                <a:cxn ang="0">
                  <a:pos x="181" y="271"/>
                </a:cxn>
                <a:cxn ang="0">
                  <a:pos x="151" y="295"/>
                </a:cxn>
                <a:cxn ang="0">
                  <a:pos x="115" y="335"/>
                </a:cxn>
                <a:cxn ang="0">
                  <a:pos x="75" y="390"/>
                </a:cxn>
                <a:cxn ang="0">
                  <a:pos x="60" y="430"/>
                </a:cxn>
                <a:cxn ang="0">
                  <a:pos x="65" y="429"/>
                </a:cxn>
                <a:cxn ang="0">
                  <a:pos x="84" y="411"/>
                </a:cxn>
                <a:cxn ang="0">
                  <a:pos x="118" y="367"/>
                </a:cxn>
                <a:cxn ang="0">
                  <a:pos x="142" y="328"/>
                </a:cxn>
                <a:cxn ang="0">
                  <a:pos x="168" y="303"/>
                </a:cxn>
                <a:cxn ang="0">
                  <a:pos x="199" y="282"/>
                </a:cxn>
                <a:cxn ang="0">
                  <a:pos x="227" y="265"/>
                </a:cxn>
                <a:cxn ang="0">
                  <a:pos x="250" y="261"/>
                </a:cxn>
                <a:cxn ang="0">
                  <a:pos x="280" y="271"/>
                </a:cxn>
                <a:cxn ang="0">
                  <a:pos x="308" y="291"/>
                </a:cxn>
                <a:cxn ang="0">
                  <a:pos x="326" y="319"/>
                </a:cxn>
                <a:cxn ang="0">
                  <a:pos x="348" y="357"/>
                </a:cxn>
                <a:cxn ang="0">
                  <a:pos x="364" y="362"/>
                </a:cxn>
                <a:cxn ang="0">
                  <a:pos x="359" y="346"/>
                </a:cxn>
                <a:cxn ang="0">
                  <a:pos x="343" y="311"/>
                </a:cxn>
              </a:cxnLst>
              <a:rect l="0" t="0" r="r" b="b"/>
              <a:pathLst>
                <a:path w="364" h="432">
                  <a:moveTo>
                    <a:pt x="326" y="285"/>
                  </a:moveTo>
                  <a:lnTo>
                    <a:pt x="319" y="277"/>
                  </a:lnTo>
                  <a:lnTo>
                    <a:pt x="312" y="269"/>
                  </a:lnTo>
                  <a:lnTo>
                    <a:pt x="305" y="263"/>
                  </a:lnTo>
                  <a:lnTo>
                    <a:pt x="298" y="258"/>
                  </a:lnTo>
                  <a:lnTo>
                    <a:pt x="291" y="253"/>
                  </a:lnTo>
                  <a:lnTo>
                    <a:pt x="283" y="250"/>
                  </a:lnTo>
                  <a:lnTo>
                    <a:pt x="275" y="246"/>
                  </a:lnTo>
                  <a:lnTo>
                    <a:pt x="266" y="244"/>
                  </a:lnTo>
                  <a:lnTo>
                    <a:pt x="267" y="242"/>
                  </a:lnTo>
                  <a:lnTo>
                    <a:pt x="267" y="239"/>
                  </a:lnTo>
                  <a:lnTo>
                    <a:pt x="267" y="237"/>
                  </a:lnTo>
                  <a:lnTo>
                    <a:pt x="267" y="234"/>
                  </a:lnTo>
                  <a:lnTo>
                    <a:pt x="268" y="210"/>
                  </a:lnTo>
                  <a:lnTo>
                    <a:pt x="271" y="184"/>
                  </a:lnTo>
                  <a:lnTo>
                    <a:pt x="273" y="161"/>
                  </a:lnTo>
                  <a:lnTo>
                    <a:pt x="274" y="148"/>
                  </a:lnTo>
                  <a:lnTo>
                    <a:pt x="276" y="144"/>
                  </a:lnTo>
                  <a:lnTo>
                    <a:pt x="283" y="136"/>
                  </a:lnTo>
                  <a:lnTo>
                    <a:pt x="293" y="128"/>
                  </a:lnTo>
                  <a:lnTo>
                    <a:pt x="303" y="117"/>
                  </a:lnTo>
                  <a:lnTo>
                    <a:pt x="303" y="140"/>
                  </a:lnTo>
                  <a:lnTo>
                    <a:pt x="304" y="167"/>
                  </a:lnTo>
                  <a:lnTo>
                    <a:pt x="305" y="194"/>
                  </a:lnTo>
                  <a:lnTo>
                    <a:pt x="305" y="214"/>
                  </a:lnTo>
                  <a:lnTo>
                    <a:pt x="309" y="230"/>
                  </a:lnTo>
                  <a:lnTo>
                    <a:pt x="316" y="239"/>
                  </a:lnTo>
                  <a:lnTo>
                    <a:pt x="323" y="236"/>
                  </a:lnTo>
                  <a:lnTo>
                    <a:pt x="327" y="216"/>
                  </a:lnTo>
                  <a:lnTo>
                    <a:pt x="329" y="179"/>
                  </a:lnTo>
                  <a:lnTo>
                    <a:pt x="331" y="138"/>
                  </a:lnTo>
                  <a:lnTo>
                    <a:pt x="331" y="103"/>
                  </a:lnTo>
                  <a:lnTo>
                    <a:pt x="331" y="88"/>
                  </a:lnTo>
                  <a:lnTo>
                    <a:pt x="341" y="75"/>
                  </a:lnTo>
                  <a:lnTo>
                    <a:pt x="351" y="60"/>
                  </a:lnTo>
                  <a:lnTo>
                    <a:pt x="358" y="46"/>
                  </a:lnTo>
                  <a:lnTo>
                    <a:pt x="359" y="32"/>
                  </a:lnTo>
                  <a:lnTo>
                    <a:pt x="356" y="17"/>
                  </a:lnTo>
                  <a:lnTo>
                    <a:pt x="349" y="4"/>
                  </a:lnTo>
                  <a:lnTo>
                    <a:pt x="343" y="0"/>
                  </a:lnTo>
                  <a:lnTo>
                    <a:pt x="341" y="11"/>
                  </a:lnTo>
                  <a:lnTo>
                    <a:pt x="342" y="15"/>
                  </a:lnTo>
                  <a:lnTo>
                    <a:pt x="344" y="23"/>
                  </a:lnTo>
                  <a:lnTo>
                    <a:pt x="342" y="37"/>
                  </a:lnTo>
                  <a:lnTo>
                    <a:pt x="334" y="52"/>
                  </a:lnTo>
                  <a:lnTo>
                    <a:pt x="327" y="61"/>
                  </a:lnTo>
                  <a:lnTo>
                    <a:pt x="318" y="71"/>
                  </a:lnTo>
                  <a:lnTo>
                    <a:pt x="309" y="82"/>
                  </a:lnTo>
                  <a:lnTo>
                    <a:pt x="298" y="93"/>
                  </a:lnTo>
                  <a:lnTo>
                    <a:pt x="288" y="103"/>
                  </a:lnTo>
                  <a:lnTo>
                    <a:pt x="278" y="113"/>
                  </a:lnTo>
                  <a:lnTo>
                    <a:pt x="270" y="120"/>
                  </a:lnTo>
                  <a:lnTo>
                    <a:pt x="263" y="124"/>
                  </a:lnTo>
                  <a:lnTo>
                    <a:pt x="257" y="129"/>
                  </a:lnTo>
                  <a:lnTo>
                    <a:pt x="249" y="136"/>
                  </a:lnTo>
                  <a:lnTo>
                    <a:pt x="241" y="144"/>
                  </a:lnTo>
                  <a:lnTo>
                    <a:pt x="232" y="153"/>
                  </a:lnTo>
                  <a:lnTo>
                    <a:pt x="224" y="162"/>
                  </a:lnTo>
                  <a:lnTo>
                    <a:pt x="215" y="170"/>
                  </a:lnTo>
                  <a:lnTo>
                    <a:pt x="209" y="176"/>
                  </a:lnTo>
                  <a:lnTo>
                    <a:pt x="204" y="181"/>
                  </a:lnTo>
                  <a:lnTo>
                    <a:pt x="202" y="183"/>
                  </a:lnTo>
                  <a:lnTo>
                    <a:pt x="203" y="183"/>
                  </a:lnTo>
                  <a:lnTo>
                    <a:pt x="206" y="183"/>
                  </a:lnTo>
                  <a:lnTo>
                    <a:pt x="212" y="182"/>
                  </a:lnTo>
                  <a:lnTo>
                    <a:pt x="218" y="179"/>
                  </a:lnTo>
                  <a:lnTo>
                    <a:pt x="225" y="177"/>
                  </a:lnTo>
                  <a:lnTo>
                    <a:pt x="232" y="174"/>
                  </a:lnTo>
                  <a:lnTo>
                    <a:pt x="238" y="170"/>
                  </a:lnTo>
                  <a:lnTo>
                    <a:pt x="248" y="167"/>
                  </a:lnTo>
                  <a:lnTo>
                    <a:pt x="251" y="168"/>
                  </a:lnTo>
                  <a:lnTo>
                    <a:pt x="253" y="176"/>
                  </a:lnTo>
                  <a:lnTo>
                    <a:pt x="253" y="187"/>
                  </a:lnTo>
                  <a:lnTo>
                    <a:pt x="252" y="199"/>
                  </a:lnTo>
                  <a:lnTo>
                    <a:pt x="251" y="213"/>
                  </a:lnTo>
                  <a:lnTo>
                    <a:pt x="249" y="229"/>
                  </a:lnTo>
                  <a:lnTo>
                    <a:pt x="247" y="243"/>
                  </a:lnTo>
                  <a:lnTo>
                    <a:pt x="245" y="242"/>
                  </a:lnTo>
                  <a:lnTo>
                    <a:pt x="244" y="242"/>
                  </a:lnTo>
                  <a:lnTo>
                    <a:pt x="242" y="242"/>
                  </a:lnTo>
                  <a:lnTo>
                    <a:pt x="241" y="242"/>
                  </a:lnTo>
                  <a:lnTo>
                    <a:pt x="225" y="242"/>
                  </a:lnTo>
                  <a:lnTo>
                    <a:pt x="210" y="244"/>
                  </a:lnTo>
                  <a:lnTo>
                    <a:pt x="195" y="246"/>
                  </a:lnTo>
                  <a:lnTo>
                    <a:pt x="182" y="250"/>
                  </a:lnTo>
                  <a:lnTo>
                    <a:pt x="171" y="254"/>
                  </a:lnTo>
                  <a:lnTo>
                    <a:pt x="160" y="258"/>
                  </a:lnTo>
                  <a:lnTo>
                    <a:pt x="150" y="261"/>
                  </a:lnTo>
                  <a:lnTo>
                    <a:pt x="142" y="263"/>
                  </a:lnTo>
                  <a:lnTo>
                    <a:pt x="130" y="266"/>
                  </a:lnTo>
                  <a:lnTo>
                    <a:pt x="114" y="270"/>
                  </a:lnTo>
                  <a:lnTo>
                    <a:pt x="95" y="277"/>
                  </a:lnTo>
                  <a:lnTo>
                    <a:pt x="74" y="283"/>
                  </a:lnTo>
                  <a:lnTo>
                    <a:pt x="54" y="291"/>
                  </a:lnTo>
                  <a:lnTo>
                    <a:pt x="37" y="298"/>
                  </a:lnTo>
                  <a:lnTo>
                    <a:pt x="24" y="305"/>
                  </a:lnTo>
                  <a:lnTo>
                    <a:pt x="19" y="311"/>
                  </a:lnTo>
                  <a:lnTo>
                    <a:pt x="13" y="319"/>
                  </a:lnTo>
                  <a:lnTo>
                    <a:pt x="7" y="327"/>
                  </a:lnTo>
                  <a:lnTo>
                    <a:pt x="2" y="338"/>
                  </a:lnTo>
                  <a:lnTo>
                    <a:pt x="0" y="356"/>
                  </a:lnTo>
                  <a:lnTo>
                    <a:pt x="1" y="367"/>
                  </a:lnTo>
                  <a:lnTo>
                    <a:pt x="6" y="362"/>
                  </a:lnTo>
                  <a:lnTo>
                    <a:pt x="13" y="350"/>
                  </a:lnTo>
                  <a:lnTo>
                    <a:pt x="20" y="337"/>
                  </a:lnTo>
                  <a:lnTo>
                    <a:pt x="24" y="331"/>
                  </a:lnTo>
                  <a:lnTo>
                    <a:pt x="29" y="327"/>
                  </a:lnTo>
                  <a:lnTo>
                    <a:pt x="37" y="321"/>
                  </a:lnTo>
                  <a:lnTo>
                    <a:pt x="45" y="315"/>
                  </a:lnTo>
                  <a:lnTo>
                    <a:pt x="54" y="311"/>
                  </a:lnTo>
                  <a:lnTo>
                    <a:pt x="66" y="306"/>
                  </a:lnTo>
                  <a:lnTo>
                    <a:pt x="80" y="301"/>
                  </a:lnTo>
                  <a:lnTo>
                    <a:pt x="93" y="298"/>
                  </a:lnTo>
                  <a:lnTo>
                    <a:pt x="108" y="295"/>
                  </a:lnTo>
                  <a:lnTo>
                    <a:pt x="121" y="291"/>
                  </a:lnTo>
                  <a:lnTo>
                    <a:pt x="133" y="286"/>
                  </a:lnTo>
                  <a:lnTo>
                    <a:pt x="143" y="282"/>
                  </a:lnTo>
                  <a:lnTo>
                    <a:pt x="153" y="277"/>
                  </a:lnTo>
                  <a:lnTo>
                    <a:pt x="165" y="273"/>
                  </a:lnTo>
                  <a:lnTo>
                    <a:pt x="176" y="269"/>
                  </a:lnTo>
                  <a:lnTo>
                    <a:pt x="190" y="265"/>
                  </a:lnTo>
                  <a:lnTo>
                    <a:pt x="198" y="262"/>
                  </a:lnTo>
                  <a:lnTo>
                    <a:pt x="199" y="262"/>
                  </a:lnTo>
                  <a:lnTo>
                    <a:pt x="197" y="263"/>
                  </a:lnTo>
                  <a:lnTo>
                    <a:pt x="190" y="267"/>
                  </a:lnTo>
                  <a:lnTo>
                    <a:pt x="181" y="271"/>
                  </a:lnTo>
                  <a:lnTo>
                    <a:pt x="171" y="278"/>
                  </a:lnTo>
                  <a:lnTo>
                    <a:pt x="160" y="286"/>
                  </a:lnTo>
                  <a:lnTo>
                    <a:pt x="151" y="295"/>
                  </a:lnTo>
                  <a:lnTo>
                    <a:pt x="141" y="305"/>
                  </a:lnTo>
                  <a:lnTo>
                    <a:pt x="129" y="319"/>
                  </a:lnTo>
                  <a:lnTo>
                    <a:pt x="115" y="335"/>
                  </a:lnTo>
                  <a:lnTo>
                    <a:pt x="100" y="352"/>
                  </a:lnTo>
                  <a:lnTo>
                    <a:pt x="87" y="371"/>
                  </a:lnTo>
                  <a:lnTo>
                    <a:pt x="75" y="390"/>
                  </a:lnTo>
                  <a:lnTo>
                    <a:pt x="66" y="411"/>
                  </a:lnTo>
                  <a:lnTo>
                    <a:pt x="60" y="430"/>
                  </a:lnTo>
                  <a:lnTo>
                    <a:pt x="60" y="430"/>
                  </a:lnTo>
                  <a:lnTo>
                    <a:pt x="60" y="432"/>
                  </a:lnTo>
                  <a:lnTo>
                    <a:pt x="62" y="432"/>
                  </a:lnTo>
                  <a:lnTo>
                    <a:pt x="65" y="429"/>
                  </a:lnTo>
                  <a:lnTo>
                    <a:pt x="69" y="426"/>
                  </a:lnTo>
                  <a:lnTo>
                    <a:pt x="75" y="420"/>
                  </a:lnTo>
                  <a:lnTo>
                    <a:pt x="84" y="411"/>
                  </a:lnTo>
                  <a:lnTo>
                    <a:pt x="96" y="397"/>
                  </a:lnTo>
                  <a:lnTo>
                    <a:pt x="107" y="382"/>
                  </a:lnTo>
                  <a:lnTo>
                    <a:pt x="118" y="367"/>
                  </a:lnTo>
                  <a:lnTo>
                    <a:pt x="127" y="353"/>
                  </a:lnTo>
                  <a:lnTo>
                    <a:pt x="134" y="339"/>
                  </a:lnTo>
                  <a:lnTo>
                    <a:pt x="142" y="328"/>
                  </a:lnTo>
                  <a:lnTo>
                    <a:pt x="150" y="318"/>
                  </a:lnTo>
                  <a:lnTo>
                    <a:pt x="158" y="309"/>
                  </a:lnTo>
                  <a:lnTo>
                    <a:pt x="168" y="303"/>
                  </a:lnTo>
                  <a:lnTo>
                    <a:pt x="179" y="296"/>
                  </a:lnTo>
                  <a:lnTo>
                    <a:pt x="189" y="289"/>
                  </a:lnTo>
                  <a:lnTo>
                    <a:pt x="199" y="282"/>
                  </a:lnTo>
                  <a:lnTo>
                    <a:pt x="209" y="275"/>
                  </a:lnTo>
                  <a:lnTo>
                    <a:pt x="218" y="269"/>
                  </a:lnTo>
                  <a:lnTo>
                    <a:pt x="227" y="265"/>
                  </a:lnTo>
                  <a:lnTo>
                    <a:pt x="235" y="261"/>
                  </a:lnTo>
                  <a:lnTo>
                    <a:pt x="242" y="260"/>
                  </a:lnTo>
                  <a:lnTo>
                    <a:pt x="250" y="261"/>
                  </a:lnTo>
                  <a:lnTo>
                    <a:pt x="259" y="263"/>
                  </a:lnTo>
                  <a:lnTo>
                    <a:pt x="270" y="267"/>
                  </a:lnTo>
                  <a:lnTo>
                    <a:pt x="280" y="271"/>
                  </a:lnTo>
                  <a:lnTo>
                    <a:pt x="290" y="277"/>
                  </a:lnTo>
                  <a:lnTo>
                    <a:pt x="300" y="284"/>
                  </a:lnTo>
                  <a:lnTo>
                    <a:pt x="308" y="291"/>
                  </a:lnTo>
                  <a:lnTo>
                    <a:pt x="313" y="298"/>
                  </a:lnTo>
                  <a:lnTo>
                    <a:pt x="319" y="307"/>
                  </a:lnTo>
                  <a:lnTo>
                    <a:pt x="326" y="319"/>
                  </a:lnTo>
                  <a:lnTo>
                    <a:pt x="333" y="333"/>
                  </a:lnTo>
                  <a:lnTo>
                    <a:pt x="341" y="345"/>
                  </a:lnTo>
                  <a:lnTo>
                    <a:pt x="348" y="357"/>
                  </a:lnTo>
                  <a:lnTo>
                    <a:pt x="355" y="364"/>
                  </a:lnTo>
                  <a:lnTo>
                    <a:pt x="361" y="366"/>
                  </a:lnTo>
                  <a:lnTo>
                    <a:pt x="364" y="362"/>
                  </a:lnTo>
                  <a:lnTo>
                    <a:pt x="364" y="360"/>
                  </a:lnTo>
                  <a:lnTo>
                    <a:pt x="362" y="354"/>
                  </a:lnTo>
                  <a:lnTo>
                    <a:pt x="359" y="346"/>
                  </a:lnTo>
                  <a:lnTo>
                    <a:pt x="355" y="336"/>
                  </a:lnTo>
                  <a:lnTo>
                    <a:pt x="350" y="323"/>
                  </a:lnTo>
                  <a:lnTo>
                    <a:pt x="343" y="311"/>
                  </a:lnTo>
                  <a:lnTo>
                    <a:pt x="335" y="298"/>
                  </a:lnTo>
                  <a:lnTo>
                    <a:pt x="326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" name="Freeform 29"/>
            <p:cNvSpPr>
              <a:spLocks/>
            </p:cNvSpPr>
            <p:nvPr/>
          </p:nvSpPr>
          <p:spPr bwMode="auto">
            <a:xfrm>
              <a:off x="979543" y="2463820"/>
              <a:ext cx="280988" cy="303213"/>
            </a:xfrm>
            <a:custGeom>
              <a:avLst/>
              <a:gdLst/>
              <a:ahLst/>
              <a:cxnLst>
                <a:cxn ang="0">
                  <a:pos x="124" y="371"/>
                </a:cxn>
                <a:cxn ang="0">
                  <a:pos x="85" y="344"/>
                </a:cxn>
                <a:cxn ang="0">
                  <a:pos x="61" y="323"/>
                </a:cxn>
                <a:cxn ang="0">
                  <a:pos x="32" y="274"/>
                </a:cxn>
                <a:cxn ang="0">
                  <a:pos x="36" y="175"/>
                </a:cxn>
                <a:cxn ang="0">
                  <a:pos x="103" y="137"/>
                </a:cxn>
                <a:cxn ang="0">
                  <a:pos x="180" y="103"/>
                </a:cxn>
                <a:cxn ang="0">
                  <a:pos x="173" y="116"/>
                </a:cxn>
                <a:cxn ang="0">
                  <a:pos x="113" y="176"/>
                </a:cxn>
                <a:cxn ang="0">
                  <a:pos x="73" y="251"/>
                </a:cxn>
                <a:cxn ang="0">
                  <a:pos x="71" y="301"/>
                </a:cxn>
                <a:cxn ang="0">
                  <a:pos x="105" y="333"/>
                </a:cxn>
                <a:cxn ang="0">
                  <a:pos x="149" y="347"/>
                </a:cxn>
                <a:cxn ang="0">
                  <a:pos x="172" y="340"/>
                </a:cxn>
                <a:cxn ang="0">
                  <a:pos x="155" y="329"/>
                </a:cxn>
                <a:cxn ang="0">
                  <a:pos x="119" y="316"/>
                </a:cxn>
                <a:cxn ang="0">
                  <a:pos x="90" y="277"/>
                </a:cxn>
                <a:cxn ang="0">
                  <a:pos x="115" y="217"/>
                </a:cxn>
                <a:cxn ang="0">
                  <a:pos x="153" y="160"/>
                </a:cxn>
                <a:cxn ang="0">
                  <a:pos x="182" y="156"/>
                </a:cxn>
                <a:cxn ang="0">
                  <a:pos x="208" y="180"/>
                </a:cxn>
                <a:cxn ang="0">
                  <a:pos x="223" y="221"/>
                </a:cxn>
                <a:cxn ang="0">
                  <a:pos x="223" y="272"/>
                </a:cxn>
                <a:cxn ang="0">
                  <a:pos x="236" y="210"/>
                </a:cxn>
                <a:cxn ang="0">
                  <a:pos x="211" y="157"/>
                </a:cxn>
                <a:cxn ang="0">
                  <a:pos x="182" y="134"/>
                </a:cxn>
                <a:cxn ang="0">
                  <a:pos x="183" y="127"/>
                </a:cxn>
                <a:cxn ang="0">
                  <a:pos x="210" y="108"/>
                </a:cxn>
                <a:cxn ang="0">
                  <a:pos x="260" y="90"/>
                </a:cxn>
                <a:cxn ang="0">
                  <a:pos x="320" y="124"/>
                </a:cxn>
                <a:cxn ang="0">
                  <a:pos x="356" y="139"/>
                </a:cxn>
                <a:cxn ang="0">
                  <a:pos x="342" y="111"/>
                </a:cxn>
                <a:cxn ang="0">
                  <a:pos x="332" y="70"/>
                </a:cxn>
                <a:cxn ang="0">
                  <a:pos x="312" y="38"/>
                </a:cxn>
                <a:cxn ang="0">
                  <a:pos x="268" y="21"/>
                </a:cxn>
                <a:cxn ang="0">
                  <a:pos x="221" y="6"/>
                </a:cxn>
                <a:cxn ang="0">
                  <a:pos x="192" y="0"/>
                </a:cxn>
                <a:cxn ang="0">
                  <a:pos x="182" y="12"/>
                </a:cxn>
                <a:cxn ang="0">
                  <a:pos x="258" y="40"/>
                </a:cxn>
                <a:cxn ang="0">
                  <a:pos x="303" y="59"/>
                </a:cxn>
                <a:cxn ang="0">
                  <a:pos x="307" y="77"/>
                </a:cxn>
                <a:cxn ang="0">
                  <a:pos x="291" y="76"/>
                </a:cxn>
                <a:cxn ang="0">
                  <a:pos x="237" y="73"/>
                </a:cxn>
                <a:cxn ang="0">
                  <a:pos x="184" y="86"/>
                </a:cxn>
                <a:cxn ang="0">
                  <a:pos x="124" y="105"/>
                </a:cxn>
                <a:cxn ang="0">
                  <a:pos x="32" y="141"/>
                </a:cxn>
                <a:cxn ang="0">
                  <a:pos x="8" y="184"/>
                </a:cxn>
                <a:cxn ang="0">
                  <a:pos x="6" y="270"/>
                </a:cxn>
                <a:cxn ang="0">
                  <a:pos x="61" y="345"/>
                </a:cxn>
                <a:cxn ang="0">
                  <a:pos x="116" y="379"/>
                </a:cxn>
              </a:cxnLst>
              <a:rect l="0" t="0" r="r" b="b"/>
              <a:pathLst>
                <a:path w="356" h="382">
                  <a:moveTo>
                    <a:pt x="127" y="382"/>
                  </a:moveTo>
                  <a:lnTo>
                    <a:pt x="132" y="381"/>
                  </a:lnTo>
                  <a:lnTo>
                    <a:pt x="131" y="377"/>
                  </a:lnTo>
                  <a:lnTo>
                    <a:pt x="124" y="371"/>
                  </a:lnTo>
                  <a:lnTo>
                    <a:pt x="115" y="364"/>
                  </a:lnTo>
                  <a:lnTo>
                    <a:pt x="105" y="356"/>
                  </a:lnTo>
                  <a:lnTo>
                    <a:pt x="94" y="350"/>
                  </a:lnTo>
                  <a:lnTo>
                    <a:pt x="85" y="344"/>
                  </a:lnTo>
                  <a:lnTo>
                    <a:pt x="80" y="340"/>
                  </a:lnTo>
                  <a:lnTo>
                    <a:pt x="75" y="337"/>
                  </a:lnTo>
                  <a:lnTo>
                    <a:pt x="68" y="331"/>
                  </a:lnTo>
                  <a:lnTo>
                    <a:pt x="61" y="323"/>
                  </a:lnTo>
                  <a:lnTo>
                    <a:pt x="53" y="314"/>
                  </a:lnTo>
                  <a:lnTo>
                    <a:pt x="45" y="302"/>
                  </a:lnTo>
                  <a:lnTo>
                    <a:pt x="38" y="288"/>
                  </a:lnTo>
                  <a:lnTo>
                    <a:pt x="32" y="274"/>
                  </a:lnTo>
                  <a:lnTo>
                    <a:pt x="28" y="256"/>
                  </a:lnTo>
                  <a:lnTo>
                    <a:pt x="24" y="223"/>
                  </a:lnTo>
                  <a:lnTo>
                    <a:pt x="28" y="195"/>
                  </a:lnTo>
                  <a:lnTo>
                    <a:pt x="36" y="175"/>
                  </a:lnTo>
                  <a:lnTo>
                    <a:pt x="51" y="161"/>
                  </a:lnTo>
                  <a:lnTo>
                    <a:pt x="63" y="154"/>
                  </a:lnTo>
                  <a:lnTo>
                    <a:pt x="81" y="146"/>
                  </a:lnTo>
                  <a:lnTo>
                    <a:pt x="103" y="137"/>
                  </a:lnTo>
                  <a:lnTo>
                    <a:pt x="124" y="126"/>
                  </a:lnTo>
                  <a:lnTo>
                    <a:pt x="146" y="117"/>
                  </a:lnTo>
                  <a:lnTo>
                    <a:pt x="166" y="109"/>
                  </a:lnTo>
                  <a:lnTo>
                    <a:pt x="180" y="103"/>
                  </a:lnTo>
                  <a:lnTo>
                    <a:pt x="188" y="101"/>
                  </a:lnTo>
                  <a:lnTo>
                    <a:pt x="189" y="102"/>
                  </a:lnTo>
                  <a:lnTo>
                    <a:pt x="183" y="108"/>
                  </a:lnTo>
                  <a:lnTo>
                    <a:pt x="173" y="116"/>
                  </a:lnTo>
                  <a:lnTo>
                    <a:pt x="160" y="127"/>
                  </a:lnTo>
                  <a:lnTo>
                    <a:pt x="144" y="141"/>
                  </a:lnTo>
                  <a:lnTo>
                    <a:pt x="128" y="157"/>
                  </a:lnTo>
                  <a:lnTo>
                    <a:pt x="113" y="176"/>
                  </a:lnTo>
                  <a:lnTo>
                    <a:pt x="99" y="195"/>
                  </a:lnTo>
                  <a:lnTo>
                    <a:pt x="88" y="215"/>
                  </a:lnTo>
                  <a:lnTo>
                    <a:pt x="80" y="233"/>
                  </a:lnTo>
                  <a:lnTo>
                    <a:pt x="73" y="251"/>
                  </a:lnTo>
                  <a:lnTo>
                    <a:pt x="69" y="265"/>
                  </a:lnTo>
                  <a:lnTo>
                    <a:pt x="67" y="279"/>
                  </a:lnTo>
                  <a:lnTo>
                    <a:pt x="68" y="291"/>
                  </a:lnTo>
                  <a:lnTo>
                    <a:pt x="71" y="301"/>
                  </a:lnTo>
                  <a:lnTo>
                    <a:pt x="77" y="310"/>
                  </a:lnTo>
                  <a:lnTo>
                    <a:pt x="85" y="318"/>
                  </a:lnTo>
                  <a:lnTo>
                    <a:pt x="94" y="326"/>
                  </a:lnTo>
                  <a:lnTo>
                    <a:pt x="105" y="333"/>
                  </a:lnTo>
                  <a:lnTo>
                    <a:pt x="115" y="339"/>
                  </a:lnTo>
                  <a:lnTo>
                    <a:pt x="127" y="343"/>
                  </a:lnTo>
                  <a:lnTo>
                    <a:pt x="138" y="346"/>
                  </a:lnTo>
                  <a:lnTo>
                    <a:pt x="149" y="347"/>
                  </a:lnTo>
                  <a:lnTo>
                    <a:pt x="159" y="347"/>
                  </a:lnTo>
                  <a:lnTo>
                    <a:pt x="167" y="345"/>
                  </a:lnTo>
                  <a:lnTo>
                    <a:pt x="172" y="343"/>
                  </a:lnTo>
                  <a:lnTo>
                    <a:pt x="172" y="340"/>
                  </a:lnTo>
                  <a:lnTo>
                    <a:pt x="170" y="337"/>
                  </a:lnTo>
                  <a:lnTo>
                    <a:pt x="167" y="333"/>
                  </a:lnTo>
                  <a:lnTo>
                    <a:pt x="161" y="331"/>
                  </a:lnTo>
                  <a:lnTo>
                    <a:pt x="155" y="329"/>
                  </a:lnTo>
                  <a:lnTo>
                    <a:pt x="149" y="326"/>
                  </a:lnTo>
                  <a:lnTo>
                    <a:pt x="141" y="324"/>
                  </a:lnTo>
                  <a:lnTo>
                    <a:pt x="130" y="321"/>
                  </a:lnTo>
                  <a:lnTo>
                    <a:pt x="119" y="316"/>
                  </a:lnTo>
                  <a:lnTo>
                    <a:pt x="107" y="309"/>
                  </a:lnTo>
                  <a:lnTo>
                    <a:pt x="98" y="301"/>
                  </a:lnTo>
                  <a:lnTo>
                    <a:pt x="91" y="290"/>
                  </a:lnTo>
                  <a:lnTo>
                    <a:pt x="90" y="277"/>
                  </a:lnTo>
                  <a:lnTo>
                    <a:pt x="93" y="260"/>
                  </a:lnTo>
                  <a:lnTo>
                    <a:pt x="99" y="246"/>
                  </a:lnTo>
                  <a:lnTo>
                    <a:pt x="107" y="232"/>
                  </a:lnTo>
                  <a:lnTo>
                    <a:pt x="115" y="217"/>
                  </a:lnTo>
                  <a:lnTo>
                    <a:pt x="124" y="202"/>
                  </a:lnTo>
                  <a:lnTo>
                    <a:pt x="134" y="187"/>
                  </a:lnTo>
                  <a:lnTo>
                    <a:pt x="144" y="172"/>
                  </a:lnTo>
                  <a:lnTo>
                    <a:pt x="153" y="160"/>
                  </a:lnTo>
                  <a:lnTo>
                    <a:pt x="162" y="148"/>
                  </a:lnTo>
                  <a:lnTo>
                    <a:pt x="168" y="150"/>
                  </a:lnTo>
                  <a:lnTo>
                    <a:pt x="175" y="153"/>
                  </a:lnTo>
                  <a:lnTo>
                    <a:pt x="182" y="156"/>
                  </a:lnTo>
                  <a:lnTo>
                    <a:pt x="190" y="160"/>
                  </a:lnTo>
                  <a:lnTo>
                    <a:pt x="197" y="165"/>
                  </a:lnTo>
                  <a:lnTo>
                    <a:pt x="204" y="172"/>
                  </a:lnTo>
                  <a:lnTo>
                    <a:pt x="208" y="180"/>
                  </a:lnTo>
                  <a:lnTo>
                    <a:pt x="213" y="189"/>
                  </a:lnTo>
                  <a:lnTo>
                    <a:pt x="217" y="200"/>
                  </a:lnTo>
                  <a:lnTo>
                    <a:pt x="220" y="210"/>
                  </a:lnTo>
                  <a:lnTo>
                    <a:pt x="223" y="221"/>
                  </a:lnTo>
                  <a:lnTo>
                    <a:pt x="226" y="230"/>
                  </a:lnTo>
                  <a:lnTo>
                    <a:pt x="227" y="248"/>
                  </a:lnTo>
                  <a:lnTo>
                    <a:pt x="225" y="264"/>
                  </a:lnTo>
                  <a:lnTo>
                    <a:pt x="223" y="272"/>
                  </a:lnTo>
                  <a:lnTo>
                    <a:pt x="227" y="269"/>
                  </a:lnTo>
                  <a:lnTo>
                    <a:pt x="234" y="254"/>
                  </a:lnTo>
                  <a:lnTo>
                    <a:pt x="237" y="233"/>
                  </a:lnTo>
                  <a:lnTo>
                    <a:pt x="236" y="210"/>
                  </a:lnTo>
                  <a:lnTo>
                    <a:pt x="229" y="185"/>
                  </a:lnTo>
                  <a:lnTo>
                    <a:pt x="225" y="175"/>
                  </a:lnTo>
                  <a:lnTo>
                    <a:pt x="219" y="165"/>
                  </a:lnTo>
                  <a:lnTo>
                    <a:pt x="211" y="157"/>
                  </a:lnTo>
                  <a:lnTo>
                    <a:pt x="204" y="149"/>
                  </a:lnTo>
                  <a:lnTo>
                    <a:pt x="196" y="143"/>
                  </a:lnTo>
                  <a:lnTo>
                    <a:pt x="189" y="138"/>
                  </a:lnTo>
                  <a:lnTo>
                    <a:pt x="182" y="134"/>
                  </a:lnTo>
                  <a:lnTo>
                    <a:pt x="177" y="131"/>
                  </a:lnTo>
                  <a:lnTo>
                    <a:pt x="180" y="130"/>
                  </a:lnTo>
                  <a:lnTo>
                    <a:pt x="181" y="128"/>
                  </a:lnTo>
                  <a:lnTo>
                    <a:pt x="183" y="127"/>
                  </a:lnTo>
                  <a:lnTo>
                    <a:pt x="184" y="126"/>
                  </a:lnTo>
                  <a:lnTo>
                    <a:pt x="191" y="122"/>
                  </a:lnTo>
                  <a:lnTo>
                    <a:pt x="199" y="115"/>
                  </a:lnTo>
                  <a:lnTo>
                    <a:pt x="210" y="108"/>
                  </a:lnTo>
                  <a:lnTo>
                    <a:pt x="221" y="100"/>
                  </a:lnTo>
                  <a:lnTo>
                    <a:pt x="234" y="95"/>
                  </a:lnTo>
                  <a:lnTo>
                    <a:pt x="246" y="92"/>
                  </a:lnTo>
                  <a:lnTo>
                    <a:pt x="260" y="90"/>
                  </a:lnTo>
                  <a:lnTo>
                    <a:pt x="275" y="95"/>
                  </a:lnTo>
                  <a:lnTo>
                    <a:pt x="290" y="103"/>
                  </a:lnTo>
                  <a:lnTo>
                    <a:pt x="305" y="113"/>
                  </a:lnTo>
                  <a:lnTo>
                    <a:pt x="320" y="124"/>
                  </a:lnTo>
                  <a:lnTo>
                    <a:pt x="334" y="133"/>
                  </a:lnTo>
                  <a:lnTo>
                    <a:pt x="344" y="140"/>
                  </a:lnTo>
                  <a:lnTo>
                    <a:pt x="352" y="142"/>
                  </a:lnTo>
                  <a:lnTo>
                    <a:pt x="356" y="139"/>
                  </a:lnTo>
                  <a:lnTo>
                    <a:pt x="355" y="128"/>
                  </a:lnTo>
                  <a:lnTo>
                    <a:pt x="354" y="126"/>
                  </a:lnTo>
                  <a:lnTo>
                    <a:pt x="349" y="119"/>
                  </a:lnTo>
                  <a:lnTo>
                    <a:pt x="342" y="111"/>
                  </a:lnTo>
                  <a:lnTo>
                    <a:pt x="332" y="101"/>
                  </a:lnTo>
                  <a:lnTo>
                    <a:pt x="333" y="93"/>
                  </a:lnTo>
                  <a:lnTo>
                    <a:pt x="333" y="81"/>
                  </a:lnTo>
                  <a:lnTo>
                    <a:pt x="332" y="70"/>
                  </a:lnTo>
                  <a:lnTo>
                    <a:pt x="329" y="58"/>
                  </a:lnTo>
                  <a:lnTo>
                    <a:pt x="326" y="50"/>
                  </a:lnTo>
                  <a:lnTo>
                    <a:pt x="320" y="43"/>
                  </a:lnTo>
                  <a:lnTo>
                    <a:pt x="312" y="38"/>
                  </a:lnTo>
                  <a:lnTo>
                    <a:pt x="303" y="33"/>
                  </a:lnTo>
                  <a:lnTo>
                    <a:pt x="292" y="28"/>
                  </a:lnTo>
                  <a:lnTo>
                    <a:pt x="281" y="25"/>
                  </a:lnTo>
                  <a:lnTo>
                    <a:pt x="268" y="21"/>
                  </a:lnTo>
                  <a:lnTo>
                    <a:pt x="256" y="17"/>
                  </a:lnTo>
                  <a:lnTo>
                    <a:pt x="243" y="12"/>
                  </a:lnTo>
                  <a:lnTo>
                    <a:pt x="231" y="9"/>
                  </a:lnTo>
                  <a:lnTo>
                    <a:pt x="221" y="6"/>
                  </a:lnTo>
                  <a:lnTo>
                    <a:pt x="211" y="4"/>
                  </a:lnTo>
                  <a:lnTo>
                    <a:pt x="203" y="2"/>
                  </a:lnTo>
                  <a:lnTo>
                    <a:pt x="197" y="1"/>
                  </a:lnTo>
                  <a:lnTo>
                    <a:pt x="192" y="0"/>
                  </a:lnTo>
                  <a:lnTo>
                    <a:pt x="191" y="0"/>
                  </a:lnTo>
                  <a:lnTo>
                    <a:pt x="177" y="3"/>
                  </a:lnTo>
                  <a:lnTo>
                    <a:pt x="175" y="8"/>
                  </a:lnTo>
                  <a:lnTo>
                    <a:pt x="182" y="12"/>
                  </a:lnTo>
                  <a:lnTo>
                    <a:pt x="196" y="19"/>
                  </a:lnTo>
                  <a:lnTo>
                    <a:pt x="215" y="26"/>
                  </a:lnTo>
                  <a:lnTo>
                    <a:pt x="236" y="33"/>
                  </a:lnTo>
                  <a:lnTo>
                    <a:pt x="258" y="40"/>
                  </a:lnTo>
                  <a:lnTo>
                    <a:pt x="278" y="46"/>
                  </a:lnTo>
                  <a:lnTo>
                    <a:pt x="289" y="50"/>
                  </a:lnTo>
                  <a:lnTo>
                    <a:pt x="297" y="55"/>
                  </a:lnTo>
                  <a:lnTo>
                    <a:pt x="303" y="59"/>
                  </a:lnTo>
                  <a:lnTo>
                    <a:pt x="305" y="63"/>
                  </a:lnTo>
                  <a:lnTo>
                    <a:pt x="306" y="67"/>
                  </a:lnTo>
                  <a:lnTo>
                    <a:pt x="307" y="72"/>
                  </a:lnTo>
                  <a:lnTo>
                    <a:pt x="307" y="77"/>
                  </a:lnTo>
                  <a:lnTo>
                    <a:pt x="307" y="82"/>
                  </a:lnTo>
                  <a:lnTo>
                    <a:pt x="302" y="80"/>
                  </a:lnTo>
                  <a:lnTo>
                    <a:pt x="297" y="78"/>
                  </a:lnTo>
                  <a:lnTo>
                    <a:pt x="291" y="76"/>
                  </a:lnTo>
                  <a:lnTo>
                    <a:pt x="286" y="74"/>
                  </a:lnTo>
                  <a:lnTo>
                    <a:pt x="269" y="72"/>
                  </a:lnTo>
                  <a:lnTo>
                    <a:pt x="253" y="72"/>
                  </a:lnTo>
                  <a:lnTo>
                    <a:pt x="237" y="73"/>
                  </a:lnTo>
                  <a:lnTo>
                    <a:pt x="222" y="76"/>
                  </a:lnTo>
                  <a:lnTo>
                    <a:pt x="207" y="79"/>
                  </a:lnTo>
                  <a:lnTo>
                    <a:pt x="195" y="82"/>
                  </a:lnTo>
                  <a:lnTo>
                    <a:pt x="184" y="86"/>
                  </a:lnTo>
                  <a:lnTo>
                    <a:pt x="177" y="88"/>
                  </a:lnTo>
                  <a:lnTo>
                    <a:pt x="167" y="92"/>
                  </a:lnTo>
                  <a:lnTo>
                    <a:pt x="147" y="97"/>
                  </a:lnTo>
                  <a:lnTo>
                    <a:pt x="124" y="105"/>
                  </a:lnTo>
                  <a:lnTo>
                    <a:pt x="98" y="115"/>
                  </a:lnTo>
                  <a:lnTo>
                    <a:pt x="73" y="124"/>
                  </a:lnTo>
                  <a:lnTo>
                    <a:pt x="50" y="133"/>
                  </a:lnTo>
                  <a:lnTo>
                    <a:pt x="32" y="141"/>
                  </a:lnTo>
                  <a:lnTo>
                    <a:pt x="24" y="147"/>
                  </a:lnTo>
                  <a:lnTo>
                    <a:pt x="20" y="155"/>
                  </a:lnTo>
                  <a:lnTo>
                    <a:pt x="14" y="166"/>
                  </a:lnTo>
                  <a:lnTo>
                    <a:pt x="8" y="184"/>
                  </a:lnTo>
                  <a:lnTo>
                    <a:pt x="4" y="203"/>
                  </a:lnTo>
                  <a:lnTo>
                    <a:pt x="0" y="224"/>
                  </a:lnTo>
                  <a:lnTo>
                    <a:pt x="1" y="247"/>
                  </a:lnTo>
                  <a:lnTo>
                    <a:pt x="6" y="270"/>
                  </a:lnTo>
                  <a:lnTo>
                    <a:pt x="16" y="292"/>
                  </a:lnTo>
                  <a:lnTo>
                    <a:pt x="30" y="313"/>
                  </a:lnTo>
                  <a:lnTo>
                    <a:pt x="46" y="330"/>
                  </a:lnTo>
                  <a:lnTo>
                    <a:pt x="61" y="345"/>
                  </a:lnTo>
                  <a:lnTo>
                    <a:pt x="76" y="358"/>
                  </a:lnTo>
                  <a:lnTo>
                    <a:pt x="91" y="368"/>
                  </a:lnTo>
                  <a:lnTo>
                    <a:pt x="105" y="375"/>
                  </a:lnTo>
                  <a:lnTo>
                    <a:pt x="116" y="379"/>
                  </a:lnTo>
                  <a:lnTo>
                    <a:pt x="127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" name="Freeform 30"/>
            <p:cNvSpPr>
              <a:spLocks/>
            </p:cNvSpPr>
            <p:nvPr/>
          </p:nvSpPr>
          <p:spPr bwMode="auto">
            <a:xfrm>
              <a:off x="790630" y="2887682"/>
              <a:ext cx="23813" cy="627063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0" y="0"/>
                </a:cxn>
                <a:cxn ang="0">
                  <a:pos x="17" y="1"/>
                </a:cxn>
                <a:cxn ang="0">
                  <a:pos x="23" y="19"/>
                </a:cxn>
                <a:cxn ang="0">
                  <a:pos x="26" y="70"/>
                </a:cxn>
                <a:cxn ang="0">
                  <a:pos x="26" y="176"/>
                </a:cxn>
                <a:cxn ang="0">
                  <a:pos x="28" y="316"/>
                </a:cxn>
                <a:cxn ang="0">
                  <a:pos x="28" y="443"/>
                </a:cxn>
                <a:cxn ang="0">
                  <a:pos x="26" y="508"/>
                </a:cxn>
                <a:cxn ang="0">
                  <a:pos x="26" y="560"/>
                </a:cxn>
                <a:cxn ang="0">
                  <a:pos x="29" y="650"/>
                </a:cxn>
                <a:cxn ang="0">
                  <a:pos x="31" y="738"/>
                </a:cxn>
                <a:cxn ang="0">
                  <a:pos x="29" y="782"/>
                </a:cxn>
                <a:cxn ang="0">
                  <a:pos x="24" y="790"/>
                </a:cxn>
                <a:cxn ang="0">
                  <a:pos x="17" y="789"/>
                </a:cxn>
                <a:cxn ang="0">
                  <a:pos x="9" y="774"/>
                </a:cxn>
                <a:cxn ang="0">
                  <a:pos x="5" y="740"/>
                </a:cxn>
                <a:cxn ang="0">
                  <a:pos x="1" y="658"/>
                </a:cxn>
                <a:cxn ang="0">
                  <a:pos x="0" y="535"/>
                </a:cxn>
                <a:cxn ang="0">
                  <a:pos x="0" y="420"/>
                </a:cxn>
                <a:cxn ang="0">
                  <a:pos x="1" y="358"/>
                </a:cxn>
                <a:cxn ang="0">
                  <a:pos x="1" y="294"/>
                </a:cxn>
                <a:cxn ang="0">
                  <a:pos x="0" y="177"/>
                </a:cxn>
                <a:cxn ang="0">
                  <a:pos x="1" y="62"/>
                </a:cxn>
                <a:cxn ang="0">
                  <a:pos x="7" y="3"/>
                </a:cxn>
              </a:cxnLst>
              <a:rect l="0" t="0" r="r" b="b"/>
              <a:pathLst>
                <a:path w="31" h="790">
                  <a:moveTo>
                    <a:pt x="7" y="3"/>
                  </a:moveTo>
                  <a:lnTo>
                    <a:pt x="10" y="0"/>
                  </a:lnTo>
                  <a:lnTo>
                    <a:pt x="17" y="1"/>
                  </a:lnTo>
                  <a:lnTo>
                    <a:pt x="23" y="19"/>
                  </a:lnTo>
                  <a:lnTo>
                    <a:pt x="26" y="70"/>
                  </a:lnTo>
                  <a:lnTo>
                    <a:pt x="26" y="176"/>
                  </a:lnTo>
                  <a:lnTo>
                    <a:pt x="28" y="316"/>
                  </a:lnTo>
                  <a:lnTo>
                    <a:pt x="28" y="443"/>
                  </a:lnTo>
                  <a:lnTo>
                    <a:pt x="26" y="508"/>
                  </a:lnTo>
                  <a:lnTo>
                    <a:pt x="26" y="560"/>
                  </a:lnTo>
                  <a:lnTo>
                    <a:pt x="29" y="650"/>
                  </a:lnTo>
                  <a:lnTo>
                    <a:pt x="31" y="738"/>
                  </a:lnTo>
                  <a:lnTo>
                    <a:pt x="29" y="782"/>
                  </a:lnTo>
                  <a:lnTo>
                    <a:pt x="24" y="790"/>
                  </a:lnTo>
                  <a:lnTo>
                    <a:pt x="17" y="789"/>
                  </a:lnTo>
                  <a:lnTo>
                    <a:pt x="9" y="774"/>
                  </a:lnTo>
                  <a:lnTo>
                    <a:pt x="5" y="740"/>
                  </a:lnTo>
                  <a:lnTo>
                    <a:pt x="1" y="658"/>
                  </a:lnTo>
                  <a:lnTo>
                    <a:pt x="0" y="535"/>
                  </a:lnTo>
                  <a:lnTo>
                    <a:pt x="0" y="420"/>
                  </a:lnTo>
                  <a:lnTo>
                    <a:pt x="1" y="358"/>
                  </a:lnTo>
                  <a:lnTo>
                    <a:pt x="1" y="294"/>
                  </a:lnTo>
                  <a:lnTo>
                    <a:pt x="0" y="177"/>
                  </a:lnTo>
                  <a:lnTo>
                    <a:pt x="1" y="6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" name="Freeform 31"/>
            <p:cNvSpPr>
              <a:spLocks/>
            </p:cNvSpPr>
            <p:nvPr/>
          </p:nvSpPr>
          <p:spPr bwMode="auto">
            <a:xfrm>
              <a:off x="904930" y="3370282"/>
              <a:ext cx="22225" cy="125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2" y="65"/>
                </a:cxn>
                <a:cxn ang="0">
                  <a:pos x="3" y="116"/>
                </a:cxn>
                <a:cxn ang="0">
                  <a:pos x="3" y="148"/>
                </a:cxn>
                <a:cxn ang="0">
                  <a:pos x="7" y="157"/>
                </a:cxn>
                <a:cxn ang="0">
                  <a:pos x="16" y="156"/>
                </a:cxn>
                <a:cxn ang="0">
                  <a:pos x="24" y="146"/>
                </a:cxn>
                <a:cxn ang="0">
                  <a:pos x="27" y="129"/>
                </a:cxn>
                <a:cxn ang="0">
                  <a:pos x="27" y="99"/>
                </a:cxn>
                <a:cxn ang="0">
                  <a:pos x="26" y="56"/>
                </a:cxn>
                <a:cxn ang="0">
                  <a:pos x="25" y="19"/>
                </a:cxn>
                <a:cxn ang="0">
                  <a:pos x="25" y="3"/>
                </a:cxn>
                <a:cxn ang="0">
                  <a:pos x="0" y="0"/>
                </a:cxn>
              </a:cxnLst>
              <a:rect l="0" t="0" r="r" b="b"/>
              <a:pathLst>
                <a:path w="27" h="157">
                  <a:moveTo>
                    <a:pt x="0" y="0"/>
                  </a:moveTo>
                  <a:lnTo>
                    <a:pt x="0" y="19"/>
                  </a:lnTo>
                  <a:lnTo>
                    <a:pt x="2" y="65"/>
                  </a:lnTo>
                  <a:lnTo>
                    <a:pt x="3" y="116"/>
                  </a:lnTo>
                  <a:lnTo>
                    <a:pt x="3" y="148"/>
                  </a:lnTo>
                  <a:lnTo>
                    <a:pt x="7" y="157"/>
                  </a:lnTo>
                  <a:lnTo>
                    <a:pt x="16" y="156"/>
                  </a:lnTo>
                  <a:lnTo>
                    <a:pt x="24" y="146"/>
                  </a:lnTo>
                  <a:lnTo>
                    <a:pt x="27" y="129"/>
                  </a:lnTo>
                  <a:lnTo>
                    <a:pt x="27" y="99"/>
                  </a:lnTo>
                  <a:lnTo>
                    <a:pt x="26" y="56"/>
                  </a:lnTo>
                  <a:lnTo>
                    <a:pt x="25" y="19"/>
                  </a:lnTo>
                  <a:lnTo>
                    <a:pt x="2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116" name="Gruppo 115"/>
          <p:cNvGrpSpPr/>
          <p:nvPr/>
        </p:nvGrpSpPr>
        <p:grpSpPr>
          <a:xfrm>
            <a:off x="6572264" y="4502219"/>
            <a:ext cx="2286016" cy="1855739"/>
            <a:chOff x="6572264" y="4502219"/>
            <a:chExt cx="2286016" cy="1855739"/>
          </a:xfrm>
        </p:grpSpPr>
        <p:sp>
          <p:nvSpPr>
            <p:cNvPr id="106" name="Rettangolo 105"/>
            <p:cNvSpPr/>
            <p:nvPr/>
          </p:nvSpPr>
          <p:spPr>
            <a:xfrm>
              <a:off x="6572264" y="5429264"/>
              <a:ext cx="2286016" cy="92869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smtClean="0">
                  <a:solidFill>
                    <a:schemeClr val="tx1"/>
                  </a:solidFill>
                  <a:latin typeface="+mj-lt"/>
                </a:rPr>
                <a:t>compute aggregates</a:t>
              </a:r>
              <a:endParaRPr lang="it-IT" sz="24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12" name="Forma 111"/>
            <p:cNvCxnSpPr>
              <a:stCxn id="35" idx="3"/>
              <a:endCxn id="106" idx="0"/>
            </p:cNvCxnSpPr>
            <p:nvPr/>
          </p:nvCxnSpPr>
          <p:spPr>
            <a:xfrm>
              <a:off x="7114584" y="4502219"/>
              <a:ext cx="600688" cy="927045"/>
            </a:xfrm>
            <a:prstGeom prst="bentConnector2">
              <a:avLst/>
            </a:prstGeom>
            <a:ln w="38100">
              <a:solidFill>
                <a:schemeClr val="bg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14166 0.13704 " pathEditMode="relative" rAng="0" ptsTypes="AA">
                                      <p:cBhvr>
                                        <p:cTn id="14" dur="2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6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02865 0.16042 " pathEditMode="relative" rAng="0" ptsTypes="AA">
                                      <p:cBhvr>
                                        <p:cTn id="48" dur="2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8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4" grpId="1" animBg="1"/>
      <p:bldP spid="34" grpId="2" animBg="1"/>
      <p:bldP spid="35" grpId="0" animBg="1"/>
      <p:bldP spid="45" grpId="0"/>
      <p:bldP spid="46" grpId="0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Modello personale">
  <a:themeElements>
    <a:clrScheme name="Struttura predefinita 1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Struttura predefinita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uttura predefinita 13">
    <a:dk1>
      <a:srgbClr val="000000"/>
    </a:dk1>
    <a:lt1>
      <a:srgbClr val="FFFFFF"/>
    </a:lt1>
    <a:dk2>
      <a:srgbClr val="000066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  <a:fontScheme name="Struttura predefinita">
    <a:majorFont>
      <a:latin typeface="Verdan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Modello personale</Template>
  <TotalTime>4038</TotalTime>
  <Words>1337</Words>
  <Application>Microsoft Office PowerPoint</Application>
  <PresentationFormat>Presentazione su schermo (4:3)</PresentationFormat>
  <Paragraphs>496</Paragraphs>
  <Slides>26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6" baseType="lpstr">
      <vt:lpstr>Arial</vt:lpstr>
      <vt:lpstr>Verdana</vt:lpstr>
      <vt:lpstr>Tahoma</vt:lpstr>
      <vt:lpstr>Wingdings</vt:lpstr>
      <vt:lpstr>Courier New</vt:lpstr>
      <vt:lpstr>Symbol</vt:lpstr>
      <vt:lpstr>Times New Roman</vt:lpstr>
      <vt:lpstr>Arial Black</vt:lpstr>
      <vt:lpstr>Modello personale</vt:lpstr>
      <vt:lpstr>Equazione</vt:lpstr>
      <vt:lpstr>Covert Channel for One-Way Delay Measurements</vt:lpstr>
      <vt:lpstr>Scenario</vt:lpstr>
      <vt:lpstr>State of the Art</vt:lpstr>
      <vt:lpstr>Our Contributions</vt:lpstr>
      <vt:lpstr>Covert Channel</vt:lpstr>
      <vt:lpstr>Diapositiva 6</vt:lpstr>
      <vt:lpstr>Architecture</vt:lpstr>
      <vt:lpstr>Measurement Agents</vt:lpstr>
      <vt:lpstr>Measurement Agents</vt:lpstr>
      <vt:lpstr>Measurement Agents</vt:lpstr>
      <vt:lpstr>Digging the Covert Channel</vt:lpstr>
      <vt:lpstr>Measurement Errors</vt:lpstr>
      <vt:lpstr>Measurement Errors: Quantization Error</vt:lpstr>
      <vt:lpstr>Measurement Errors: Saturation Error</vt:lpstr>
      <vt:lpstr>Measurement Errors: Overall Error</vt:lpstr>
      <vt:lpstr>Measurement Setup (1)</vt:lpstr>
      <vt:lpstr>Measurement Setup (1): Example</vt:lpstr>
      <vt:lpstr>Measurement Setup (2)</vt:lpstr>
      <vt:lpstr>Experimental Setup</vt:lpstr>
      <vt:lpstr>Experiment 1: Validation</vt:lpstr>
      <vt:lpstr>Experiment 1: Validation</vt:lpstr>
      <vt:lpstr>Experiment 2: Performance</vt:lpstr>
      <vt:lpstr>Experiment 2: Performance</vt:lpstr>
      <vt:lpstr>Experiment 3: Latency</vt:lpstr>
      <vt:lpstr>Experiment 4: Throughput</vt:lpstr>
      <vt:lpstr>Conclusions and 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Covert Channel for One-Way Delay Measurements</dc:title>
  <dc:creator>max</dc:creator>
  <cp:lastModifiedBy>Massimo Rimondini</cp:lastModifiedBy>
  <cp:revision>100</cp:revision>
  <dcterms:created xsi:type="dcterms:W3CDTF">2009-05-27T09:08:35Z</dcterms:created>
  <dcterms:modified xsi:type="dcterms:W3CDTF">2009-08-03T06:35:30Z</dcterms:modified>
</cp:coreProperties>
</file>