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47"/>
  </p:notesMasterIdLst>
  <p:sldIdLst>
    <p:sldId id="256" r:id="rId2"/>
    <p:sldId id="258" r:id="rId3"/>
    <p:sldId id="259" r:id="rId4"/>
    <p:sldId id="261" r:id="rId5"/>
    <p:sldId id="263" r:id="rId6"/>
    <p:sldId id="260" r:id="rId7"/>
    <p:sldId id="265" r:id="rId8"/>
    <p:sldId id="266" r:id="rId9"/>
    <p:sldId id="267" r:id="rId10"/>
    <p:sldId id="270" r:id="rId11"/>
    <p:sldId id="271" r:id="rId12"/>
    <p:sldId id="272" r:id="rId13"/>
    <p:sldId id="264" r:id="rId14"/>
    <p:sldId id="268" r:id="rId15"/>
    <p:sldId id="273" r:id="rId16"/>
    <p:sldId id="269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2" r:id="rId25"/>
    <p:sldId id="284" r:id="rId26"/>
    <p:sldId id="285" r:id="rId27"/>
    <p:sldId id="286" r:id="rId28"/>
    <p:sldId id="287" r:id="rId29"/>
    <p:sldId id="288" r:id="rId30"/>
    <p:sldId id="296" r:id="rId31"/>
    <p:sldId id="281" r:id="rId32"/>
    <p:sldId id="289" r:id="rId33"/>
    <p:sldId id="292" r:id="rId34"/>
    <p:sldId id="293" r:id="rId35"/>
    <p:sldId id="294" r:id="rId36"/>
    <p:sldId id="295" r:id="rId37"/>
    <p:sldId id="290" r:id="rId38"/>
    <p:sldId id="297" r:id="rId39"/>
    <p:sldId id="298" r:id="rId40"/>
    <p:sldId id="299" r:id="rId41"/>
    <p:sldId id="300" r:id="rId42"/>
    <p:sldId id="301" r:id="rId43"/>
    <p:sldId id="305" r:id="rId44"/>
    <p:sldId id="302" r:id="rId45"/>
    <p:sldId id="304" r:id="rId46"/>
  </p:sldIdLst>
  <p:sldSz cx="9144000" cy="6858000" type="screen4x3"/>
  <p:notesSz cx="6858000" cy="9144000"/>
  <p:embeddedFontLst>
    <p:embeddedFont>
      <p:font typeface="Verdana" pitchFamily="34" charset="0"/>
      <p:regular r:id="rId48"/>
      <p:bold r:id="rId49"/>
      <p:italic r:id="rId50"/>
      <p:boldItalic r:id="rId51"/>
    </p:embeddedFont>
    <p:embeddedFont>
      <p:font typeface="Tahoma" pitchFamily="34" charset="0"/>
      <p:regular r:id="rId52"/>
      <p:bold r:id="rId53"/>
    </p:embeddedFont>
    <p:embeddedFont>
      <p:font typeface="Digital-7" pitchFamily="2" charset="0"/>
      <p:regular r:id="rId54"/>
    </p:embeddedFont>
    <p:embeddedFont>
      <p:font typeface="Arial Rounded MT Bold" pitchFamily="34" charset="0"/>
      <p:regular r:id="rId55"/>
    </p:embeddedFont>
    <p:embeddedFont>
      <p:font typeface="Rage Italic" pitchFamily="66" charset="0"/>
      <p:regular r:id="rId56"/>
    </p:embeddedFont>
    <p:embeddedFont>
      <p:font typeface="Lucida Console" pitchFamily="49" charset="0"/>
      <p:regular r:id="rId57"/>
    </p:embeddedFont>
    <p:embeddedFont>
      <p:font typeface="Helvetica" pitchFamily="34" charset="0"/>
      <p:regular r:id="rId58"/>
      <p:bold r:id="rId59"/>
      <p:italic r:id="rId60"/>
      <p:boldItalic r:id="rId61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A7"/>
    <a:srgbClr val="FFE0B7"/>
    <a:srgbClr val="FFEACD"/>
    <a:srgbClr val="FFCCCC"/>
    <a:srgbClr val="FFFF99"/>
    <a:srgbClr val="006600"/>
    <a:srgbClr val="003300"/>
    <a:srgbClr val="009E47"/>
    <a:srgbClr val="DF6325"/>
    <a:srgbClr val="A8644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Stile scuro 1 - Colore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5" autoAdjust="0"/>
    <p:restoredTop sz="86271" autoAdjust="0"/>
  </p:normalViewPr>
  <p:slideViewPr>
    <p:cSldViewPr snapToObjects="1">
      <p:cViewPr varScale="1">
        <p:scale>
          <a:sx n="56" d="100"/>
          <a:sy n="56" d="100"/>
        </p:scale>
        <p:origin x="-78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5" d="100"/>
          <a:sy n="65" d="100"/>
        </p:scale>
        <p:origin x="-1262" y="-6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2450F6-58DC-44D2-BD55-1D2DB8979A59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Collector peers =&gt; BGP vantage points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2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Minimum RTT: </a:t>
            </a:r>
            <a:r>
              <a:rPr lang="en-US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Hernandez, A., Magana, E.: One-way delay measurement and characterization. In:</a:t>
            </a:r>
          </a:p>
          <a:p>
            <a:r>
              <a:rPr lang="it-IT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Proc. ICNS (2007)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A BGP update is “correlated” if there is at least one RTT changepoint associated with it</a:t>
            </a:r>
          </a:p>
          <a:p>
            <a:r>
              <a:rPr lang="it-IT" smtClean="0"/>
              <a:t>In subsequent</a:t>
            </a:r>
            <a:r>
              <a:rPr lang="it-IT" baseline="0" smtClean="0"/>
              <a:t> analyses the start (instead of the center) of the tolerance window coincided with the time instant of the BGP update (“forwardonly”)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29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mtClean="0"/>
              <a:t>Project BISmark:</a:t>
            </a:r>
            <a:r>
              <a:rPr lang="it-IT" baseline="0" smtClean="0"/>
              <a:t> Georgia Tech + University of Naples Federico II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32</a:t>
            </a:fld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baseline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To compare factors for different Prefixes, in the figure we only considered CPs that recorded BGP updates for all the 7 Prefixes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36</a:t>
            </a:fld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38</a:t>
            </a:fld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39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baseline="0" smtClean="0"/>
              <a:t>Changes happening closer to the AS hosting the probe corresponded to larger average RTT variations</a:t>
            </a:r>
          </a:p>
          <a:p>
            <a:r>
              <a:rPr lang="it-IT" baseline="0" smtClean="0"/>
              <a:t>Fractions are referred to the number of path changes (or path-change-pairs)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450F6-58DC-44D2-BD55-1D2DB8979A59}" type="slidenum">
              <a:rPr lang="it-IT" smtClean="0"/>
              <a:pPr/>
              <a:t>40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F523F4C-650B-4D58-9CD3-08C8E9225A42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26" name="Gruppo 25"/>
          <p:cNvGrpSpPr/>
          <p:nvPr userDrawn="1"/>
        </p:nvGrpSpPr>
        <p:grpSpPr>
          <a:xfrm>
            <a:off x="2589213" y="355303"/>
            <a:ext cx="4417323" cy="769441"/>
            <a:chOff x="2589213" y="558801"/>
            <a:chExt cx="4417323" cy="769441"/>
          </a:xfrm>
        </p:grpSpPr>
        <p:grpSp>
          <p:nvGrpSpPr>
            <p:cNvPr id="8223" name="Group 31"/>
            <p:cNvGrpSpPr>
              <a:grpSpLocks/>
            </p:cNvGrpSpPr>
            <p:nvPr userDrawn="1"/>
          </p:nvGrpSpPr>
          <p:grpSpPr bwMode="auto">
            <a:xfrm>
              <a:off x="2589213" y="619671"/>
              <a:ext cx="622300" cy="647700"/>
              <a:chOff x="793" y="346"/>
              <a:chExt cx="910" cy="948"/>
            </a:xfrm>
          </p:grpSpPr>
          <p:sp>
            <p:nvSpPr>
              <p:cNvPr id="8204" name="Rectangle 12"/>
              <p:cNvSpPr>
                <a:spLocks noChangeArrowheads="1"/>
              </p:cNvSpPr>
              <p:nvPr userDrawn="1"/>
            </p:nvSpPr>
            <p:spPr bwMode="auto">
              <a:xfrm>
                <a:off x="793" y="346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5" name="Rectangle 13"/>
              <p:cNvSpPr>
                <a:spLocks noChangeArrowheads="1"/>
              </p:cNvSpPr>
              <p:nvPr userDrawn="1"/>
            </p:nvSpPr>
            <p:spPr bwMode="auto">
              <a:xfrm>
                <a:off x="793" y="41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6" name="Rectangle 14"/>
              <p:cNvSpPr>
                <a:spLocks noChangeArrowheads="1"/>
              </p:cNvSpPr>
              <p:nvPr userDrawn="1"/>
            </p:nvSpPr>
            <p:spPr bwMode="auto">
              <a:xfrm>
                <a:off x="793" y="49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7" name="Rectangle 15"/>
              <p:cNvSpPr>
                <a:spLocks noChangeArrowheads="1"/>
              </p:cNvSpPr>
              <p:nvPr userDrawn="1"/>
            </p:nvSpPr>
            <p:spPr bwMode="auto">
              <a:xfrm>
                <a:off x="793" y="56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8" name="Rectangle 16"/>
              <p:cNvSpPr>
                <a:spLocks noChangeArrowheads="1"/>
              </p:cNvSpPr>
              <p:nvPr userDrawn="1"/>
            </p:nvSpPr>
            <p:spPr bwMode="auto">
              <a:xfrm>
                <a:off x="793" y="63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09" name="Rectangle 17"/>
              <p:cNvSpPr>
                <a:spLocks noChangeArrowheads="1"/>
              </p:cNvSpPr>
              <p:nvPr userDrawn="1"/>
            </p:nvSpPr>
            <p:spPr bwMode="auto">
              <a:xfrm>
                <a:off x="793" y="710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0" name="Rectangle 18"/>
              <p:cNvSpPr>
                <a:spLocks noChangeArrowheads="1"/>
              </p:cNvSpPr>
              <p:nvPr userDrawn="1"/>
            </p:nvSpPr>
            <p:spPr bwMode="auto">
              <a:xfrm>
                <a:off x="793" y="783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1" name="Rectangle 19"/>
              <p:cNvSpPr>
                <a:spLocks noChangeArrowheads="1"/>
              </p:cNvSpPr>
              <p:nvPr userDrawn="1"/>
            </p:nvSpPr>
            <p:spPr bwMode="auto">
              <a:xfrm>
                <a:off x="793" y="856"/>
                <a:ext cx="910" cy="3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2" name="Rectangle 20"/>
              <p:cNvSpPr>
                <a:spLocks noChangeArrowheads="1"/>
              </p:cNvSpPr>
              <p:nvPr userDrawn="1"/>
            </p:nvSpPr>
            <p:spPr bwMode="auto">
              <a:xfrm>
                <a:off x="793" y="929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3" name="Rectangle 21"/>
              <p:cNvSpPr>
                <a:spLocks noChangeArrowheads="1"/>
              </p:cNvSpPr>
              <p:nvPr userDrawn="1"/>
            </p:nvSpPr>
            <p:spPr bwMode="auto">
              <a:xfrm>
                <a:off x="793" y="1002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4" name="Rectangle 22"/>
              <p:cNvSpPr>
                <a:spLocks noChangeArrowheads="1"/>
              </p:cNvSpPr>
              <p:nvPr userDrawn="1"/>
            </p:nvSpPr>
            <p:spPr bwMode="auto">
              <a:xfrm>
                <a:off x="793" y="1075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5" name="Rectangle 23"/>
              <p:cNvSpPr>
                <a:spLocks noChangeArrowheads="1"/>
              </p:cNvSpPr>
              <p:nvPr userDrawn="1"/>
            </p:nvSpPr>
            <p:spPr bwMode="auto">
              <a:xfrm>
                <a:off x="793" y="1148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16" name="Rectangle 24"/>
              <p:cNvSpPr>
                <a:spLocks noChangeArrowheads="1"/>
              </p:cNvSpPr>
              <p:nvPr userDrawn="1"/>
            </p:nvSpPr>
            <p:spPr bwMode="auto">
              <a:xfrm>
                <a:off x="793" y="1221"/>
                <a:ext cx="910" cy="3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8" name="Oval 26"/>
              <p:cNvSpPr>
                <a:spLocks noChangeArrowheads="1"/>
              </p:cNvSpPr>
              <p:nvPr userDrawn="1"/>
            </p:nvSpPr>
            <p:spPr bwMode="auto">
              <a:xfrm>
                <a:off x="952" y="558"/>
                <a:ext cx="592" cy="521"/>
              </a:xfrm>
              <a:prstGeom prst="ellipse">
                <a:avLst/>
              </a:prstGeom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 useBgFill="1">
            <p:nvSpPr>
              <p:cNvPr id="8219" name="Rectangle 27"/>
              <p:cNvSpPr>
                <a:spLocks noChangeArrowheads="1"/>
              </p:cNvSpPr>
              <p:nvPr userDrawn="1"/>
            </p:nvSpPr>
            <p:spPr bwMode="auto">
              <a:xfrm>
                <a:off x="952" y="821"/>
                <a:ext cx="592" cy="47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220" name="AutoShape 28"/>
              <p:cNvSpPr>
                <a:spLocks noChangeArrowheads="1"/>
              </p:cNvSpPr>
              <p:nvPr userDrawn="1"/>
            </p:nvSpPr>
            <p:spPr bwMode="auto">
              <a:xfrm>
                <a:off x="1024" y="822"/>
                <a:ext cx="448" cy="43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8224" name="Text Box 32"/>
            <p:cNvSpPr txBox="1">
              <a:spLocks noChangeArrowheads="1"/>
            </p:cNvSpPr>
            <p:nvPr userDrawn="1"/>
          </p:nvSpPr>
          <p:spPr bwMode="auto">
            <a:xfrm>
              <a:off x="3335338" y="558801"/>
              <a:ext cx="3671198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2400" b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ROMA TRE UNIVERSITY</a:t>
              </a:r>
              <a:endParaRPr lang="it-IT" sz="2400" b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it-IT" sz="2000" smtClean="0">
                  <a:solidFill>
                    <a:schemeClr val="bg1"/>
                  </a:solidFill>
                  <a:latin typeface="Verdana" pitchFamily="34" charset="0"/>
                </a:rPr>
                <a:t>Department</a:t>
              </a:r>
              <a:r>
                <a:rPr lang="it-IT" sz="2000" baseline="0" smtClean="0">
                  <a:solidFill>
                    <a:schemeClr val="bg1"/>
                  </a:solidFill>
                  <a:latin typeface="Verdana" pitchFamily="34" charset="0"/>
                </a:rPr>
                <a:t> of Engineering</a:t>
              </a:r>
              <a:endParaRPr lang="it-IT" sz="2000">
                <a:solidFill>
                  <a:schemeClr val="bg1"/>
                </a:solidFill>
                <a:latin typeface="Verdan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A7C62-04D8-4600-BF83-EBA06B2454E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962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962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CEE17-BD94-4258-9892-8E0FC10C90F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C7B56-7622-4489-A2EF-3AEF1F3E578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896E3-FE58-4201-B8D7-A4CB67B422A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63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3B743E-EC15-4539-A895-6A9C89163A2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CC76C-32F5-40B3-AC07-9849F729E8D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888F-45FE-47DC-B8E8-B74F46B3A5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2267744" y="6545237"/>
            <a:ext cx="4608512" cy="268139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2A512-174F-4B8E-BC8D-06FD76CEAB6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32F53-A87E-4229-AF74-8DB15D2F0B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0BE6F-B15B-4D1B-A43F-97C10384C76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63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3728" y="6545237"/>
            <a:ext cx="4896544" cy="268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A3E8CC3-BD4A-4FF2-987B-3D87807F6EFC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1068" name="Group 44"/>
          <p:cNvGrpSpPr>
            <a:grpSpLocks/>
          </p:cNvGrpSpPr>
          <p:nvPr/>
        </p:nvGrpSpPr>
        <p:grpSpPr bwMode="auto">
          <a:xfrm>
            <a:off x="0" y="620713"/>
            <a:ext cx="415925" cy="431800"/>
            <a:chOff x="0" y="164"/>
            <a:chExt cx="524" cy="545"/>
          </a:xfrm>
        </p:grpSpPr>
        <p:sp>
          <p:nvSpPr>
            <p:cNvPr id="1034" name="Rectangle 10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6" name="Rectangle 12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39" name="Rectangle 15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0" name="Rectangle 16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1" name="Rectangle 17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2" name="Rectangle 18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3" name="Rectangle 19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4" name="Rectangle 20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5" name="Rectangle 21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6" name="Rectangle 22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7" name="Oval 23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48" name="Rectangle 24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49" name="AutoShape 25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8728075" y="620713"/>
            <a:ext cx="415925" cy="431800"/>
            <a:chOff x="0" y="164"/>
            <a:chExt cx="524" cy="545"/>
          </a:xfrm>
        </p:grpSpPr>
        <p:sp>
          <p:nvSpPr>
            <p:cNvPr id="1070" name="Rectangle 46"/>
            <p:cNvSpPr>
              <a:spLocks noChangeArrowheads="1"/>
            </p:cNvSpPr>
            <p:nvPr userDrawn="1"/>
          </p:nvSpPr>
          <p:spPr bwMode="auto">
            <a:xfrm>
              <a:off x="0" y="164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1" name="Rectangle 47"/>
            <p:cNvSpPr>
              <a:spLocks noChangeArrowheads="1"/>
            </p:cNvSpPr>
            <p:nvPr userDrawn="1"/>
          </p:nvSpPr>
          <p:spPr bwMode="auto">
            <a:xfrm>
              <a:off x="0" y="206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2" name="Rectangle 48"/>
            <p:cNvSpPr>
              <a:spLocks noChangeArrowheads="1"/>
            </p:cNvSpPr>
            <p:nvPr userDrawn="1"/>
          </p:nvSpPr>
          <p:spPr bwMode="auto">
            <a:xfrm>
              <a:off x="0" y="248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3" name="Rectangle 49"/>
            <p:cNvSpPr>
              <a:spLocks noChangeArrowheads="1"/>
            </p:cNvSpPr>
            <p:nvPr userDrawn="1"/>
          </p:nvSpPr>
          <p:spPr bwMode="auto">
            <a:xfrm>
              <a:off x="0" y="290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4" name="Rectangle 50"/>
            <p:cNvSpPr>
              <a:spLocks noChangeArrowheads="1"/>
            </p:cNvSpPr>
            <p:nvPr userDrawn="1"/>
          </p:nvSpPr>
          <p:spPr bwMode="auto">
            <a:xfrm>
              <a:off x="0" y="332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5" name="Rectangle 51"/>
            <p:cNvSpPr>
              <a:spLocks noChangeArrowheads="1"/>
            </p:cNvSpPr>
            <p:nvPr userDrawn="1"/>
          </p:nvSpPr>
          <p:spPr bwMode="auto">
            <a:xfrm>
              <a:off x="0" y="373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6" name="Rectangle 52"/>
            <p:cNvSpPr>
              <a:spLocks noChangeArrowheads="1"/>
            </p:cNvSpPr>
            <p:nvPr userDrawn="1"/>
          </p:nvSpPr>
          <p:spPr bwMode="auto">
            <a:xfrm>
              <a:off x="0" y="415"/>
              <a:ext cx="524" cy="2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7" name="Rectangle 53"/>
            <p:cNvSpPr>
              <a:spLocks noChangeArrowheads="1"/>
            </p:cNvSpPr>
            <p:nvPr userDrawn="1"/>
          </p:nvSpPr>
          <p:spPr bwMode="auto">
            <a:xfrm>
              <a:off x="0" y="45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8" name="Rectangle 54"/>
            <p:cNvSpPr>
              <a:spLocks noChangeArrowheads="1"/>
            </p:cNvSpPr>
            <p:nvPr userDrawn="1"/>
          </p:nvSpPr>
          <p:spPr bwMode="auto">
            <a:xfrm>
              <a:off x="0" y="499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79" name="Rectangle 55"/>
            <p:cNvSpPr>
              <a:spLocks noChangeArrowheads="1"/>
            </p:cNvSpPr>
            <p:nvPr userDrawn="1"/>
          </p:nvSpPr>
          <p:spPr bwMode="auto">
            <a:xfrm>
              <a:off x="0" y="541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0" name="Rectangle 56"/>
            <p:cNvSpPr>
              <a:spLocks noChangeArrowheads="1"/>
            </p:cNvSpPr>
            <p:nvPr userDrawn="1"/>
          </p:nvSpPr>
          <p:spPr bwMode="auto">
            <a:xfrm>
              <a:off x="0" y="583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1" name="Rectangle 57"/>
            <p:cNvSpPr>
              <a:spLocks noChangeArrowheads="1"/>
            </p:cNvSpPr>
            <p:nvPr userDrawn="1"/>
          </p:nvSpPr>
          <p:spPr bwMode="auto">
            <a:xfrm>
              <a:off x="0" y="625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2" name="Rectangle 58"/>
            <p:cNvSpPr>
              <a:spLocks noChangeArrowheads="1"/>
            </p:cNvSpPr>
            <p:nvPr userDrawn="1"/>
          </p:nvSpPr>
          <p:spPr bwMode="auto">
            <a:xfrm>
              <a:off x="0" y="667"/>
              <a:ext cx="524" cy="2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3" name="Oval 59"/>
            <p:cNvSpPr>
              <a:spLocks noChangeArrowheads="1"/>
            </p:cNvSpPr>
            <p:nvPr userDrawn="1"/>
          </p:nvSpPr>
          <p:spPr bwMode="auto">
            <a:xfrm>
              <a:off x="92" y="286"/>
              <a:ext cx="340" cy="299"/>
            </a:xfrm>
            <a:prstGeom prst="ellipse">
              <a:avLst/>
            </a:pr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 useBgFill="1">
          <p:nvSpPr>
            <p:cNvPr id="1084" name="Rectangle 60"/>
            <p:cNvSpPr>
              <a:spLocks noChangeArrowheads="1"/>
            </p:cNvSpPr>
            <p:nvPr userDrawn="1"/>
          </p:nvSpPr>
          <p:spPr bwMode="auto">
            <a:xfrm>
              <a:off x="92" y="437"/>
              <a:ext cx="340" cy="272"/>
            </a:xfrm>
            <a:prstGeom prst="rect">
              <a:avLst/>
            </a:prstGeom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85" name="AutoShape 61"/>
            <p:cNvSpPr>
              <a:spLocks noChangeArrowheads="1"/>
            </p:cNvSpPr>
            <p:nvPr userDrawn="1"/>
          </p:nvSpPr>
          <p:spPr bwMode="auto">
            <a:xfrm>
              <a:off x="133" y="438"/>
              <a:ext cx="258" cy="250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3"/>
        </a:buBlip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EAC406"/>
        </a:buClr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4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gif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x\Documents\Universita'\Ricerca\Ricercatore%20TD%2002_2014-01_2016\PAM%202014%20Los%20Angeles\seatplot.mpg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7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67273"/>
            <a:ext cx="7772400" cy="1971650"/>
          </a:xfrm>
        </p:spPr>
        <p:txBody>
          <a:bodyPr/>
          <a:lstStyle/>
          <a:p>
            <a:r>
              <a:rPr lang="it-IT" sz="3200" dirty="0" err="1" smtClean="0"/>
              <a:t>Towards</a:t>
            </a:r>
            <a:r>
              <a:rPr lang="it-IT" sz="3200" smtClean="0"/>
              <a:t> an Automated Investigation of the Impact of BGP Routing Changes on Network Delay Variations</a:t>
            </a:r>
            <a:endParaRPr lang="it-IT" sz="32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sz="2800" u="sng" smtClean="0"/>
              <a:t>Massimo Rimondini</a:t>
            </a:r>
          </a:p>
          <a:p>
            <a:r>
              <a:rPr lang="en-US" sz="2800" smtClean="0"/>
              <a:t>Claudio Squarcella</a:t>
            </a:r>
          </a:p>
          <a:p>
            <a:r>
              <a:rPr lang="en-US" sz="2800" smtClean="0"/>
              <a:t>Giuseppe Di Battista</a:t>
            </a:r>
            <a:endParaRPr lang="en-US" sz="2800"/>
          </a:p>
        </p:txBody>
      </p:sp>
      <p:grpSp>
        <p:nvGrpSpPr>
          <p:cNvPr id="8" name="Gruppo 7"/>
          <p:cNvGrpSpPr/>
          <p:nvPr/>
        </p:nvGrpSpPr>
        <p:grpSpPr>
          <a:xfrm>
            <a:off x="323528" y="1723256"/>
            <a:ext cx="8568952" cy="2304256"/>
            <a:chOff x="323528" y="1484784"/>
            <a:chExt cx="8568952" cy="2304256"/>
          </a:xfrm>
        </p:grpSpPr>
        <p:sp>
          <p:nvSpPr>
            <p:cNvPr id="4" name="Rettangolo 3"/>
            <p:cNvSpPr/>
            <p:nvPr/>
          </p:nvSpPr>
          <p:spPr>
            <a:xfrm>
              <a:off x="395536" y="1484784"/>
              <a:ext cx="8352928" cy="115212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Rettangolo 4"/>
            <p:cNvSpPr/>
            <p:nvPr/>
          </p:nvSpPr>
          <p:spPr>
            <a:xfrm>
              <a:off x="6804248" y="2204864"/>
              <a:ext cx="1872208" cy="93610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Rettangolo 5"/>
            <p:cNvSpPr/>
            <p:nvPr/>
          </p:nvSpPr>
          <p:spPr>
            <a:xfrm>
              <a:off x="323528" y="2204864"/>
              <a:ext cx="1224136" cy="1512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Rettangolo 6"/>
            <p:cNvSpPr/>
            <p:nvPr/>
          </p:nvSpPr>
          <p:spPr>
            <a:xfrm>
              <a:off x="7668344" y="3068960"/>
              <a:ext cx="1224136" cy="72008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27584" y="6093296"/>
            <a:ext cx="74888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 and Active</a:t>
            </a:r>
            <a:r>
              <a:rPr kumimoji="0" lang="en-US" sz="1400" b="0" i="0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 Conference (PAM 2014)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smtClean="0">
                <a:solidFill>
                  <a:schemeClr val="bg1"/>
                </a:solidFill>
                <a:latin typeface="+mn-lt"/>
              </a:rPr>
              <a:t>March 11th, 2014</a:t>
            </a:r>
            <a:endParaRPr kumimoji="0" lang="en-US" sz="1400" b="0" i="0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br>
              <a:rPr lang="it-IT" smtClean="0"/>
            </a:br>
            <a:r>
              <a:rPr lang="it-IT" smtClean="0"/>
              <a:t>(and Applications)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5602" name="Picture 2" descr="http://www.liebenfels.com/wp-content/uploads/2012/11/crystal-ball-predi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2507" y="2060848"/>
            <a:ext cx="3544293" cy="1852471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Gruppo 29"/>
          <p:cNvGrpSpPr/>
          <p:nvPr/>
        </p:nvGrpSpPr>
        <p:grpSpPr>
          <a:xfrm>
            <a:off x="1801863" y="4181614"/>
            <a:ext cx="1152128" cy="1407626"/>
            <a:chOff x="6660232" y="1772816"/>
            <a:chExt cx="1152128" cy="1407626"/>
          </a:xfrm>
        </p:grpSpPr>
        <p:grpSp>
          <p:nvGrpSpPr>
            <p:cNvPr id="31" name="Gruppo 38"/>
            <p:cNvGrpSpPr/>
            <p:nvPr/>
          </p:nvGrpSpPr>
          <p:grpSpPr>
            <a:xfrm>
              <a:off x="6660232" y="1772816"/>
              <a:ext cx="1152128" cy="1407626"/>
              <a:chOff x="6145290" y="1805474"/>
              <a:chExt cx="1152128" cy="1407626"/>
            </a:xfrm>
          </p:grpSpPr>
          <p:grpSp>
            <p:nvGrpSpPr>
              <p:cNvPr id="33" name="Group 5"/>
              <p:cNvGrpSpPr>
                <a:grpSpLocks noChangeAspect="1"/>
              </p:cNvGrpSpPr>
              <p:nvPr/>
            </p:nvGrpSpPr>
            <p:grpSpPr bwMode="auto">
              <a:xfrm>
                <a:off x="6170492" y="2565400"/>
                <a:ext cx="1101725" cy="647700"/>
                <a:chOff x="3878" y="1616"/>
                <a:chExt cx="694" cy="408"/>
              </a:xfrm>
            </p:grpSpPr>
            <p:sp>
              <p:nvSpPr>
                <p:cNvPr id="35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78" y="1616"/>
                  <a:ext cx="69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6" name="Oval 6"/>
                <p:cNvSpPr>
                  <a:spLocks noChangeArrowheads="1"/>
                </p:cNvSpPr>
                <p:nvPr/>
              </p:nvSpPr>
              <p:spPr bwMode="auto">
                <a:xfrm>
                  <a:off x="3880" y="1786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7" name="Rectangle 7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8" name="Rectangle 8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9" name="Oval 9"/>
                <p:cNvSpPr>
                  <a:spLocks noChangeArrowheads="1"/>
                </p:cNvSpPr>
                <p:nvPr/>
              </p:nvSpPr>
              <p:spPr bwMode="auto">
                <a:xfrm>
                  <a:off x="3880" y="1618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0" name="Line 29"/>
                <p:cNvSpPr>
                  <a:spLocks noChangeShapeType="1"/>
                </p:cNvSpPr>
                <p:nvPr/>
              </p:nvSpPr>
              <p:spPr bwMode="auto">
                <a:xfrm>
                  <a:off x="387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1" name="Line 30"/>
                <p:cNvSpPr>
                  <a:spLocks noChangeShapeType="1"/>
                </p:cNvSpPr>
                <p:nvPr/>
              </p:nvSpPr>
              <p:spPr bwMode="auto">
                <a:xfrm>
                  <a:off x="456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34" name="Picture 2" descr="http://www.saturnstopwatches.co.uk/63-thickbox_default/fastime-1-stopwatch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5290" y="1805474"/>
                <a:ext cx="1152128" cy="101642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2" name="Rettangolo 31"/>
            <p:cNvSpPr/>
            <p:nvPr/>
          </p:nvSpPr>
          <p:spPr>
            <a:xfrm>
              <a:off x="6976110" y="2170162"/>
              <a:ext cx="495300" cy="25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8" name="Gruppo 67"/>
          <p:cNvGrpSpPr/>
          <p:nvPr/>
        </p:nvGrpSpPr>
        <p:grpSpPr>
          <a:xfrm>
            <a:off x="644563" y="2705450"/>
            <a:ext cx="3466728" cy="1476164"/>
            <a:chOff x="5220072" y="2888940"/>
            <a:chExt cx="3466728" cy="1476164"/>
          </a:xfrm>
        </p:grpSpPr>
        <p:sp>
          <p:nvSpPr>
            <p:cNvPr id="67" name="Anello 66"/>
            <p:cNvSpPr/>
            <p:nvPr/>
          </p:nvSpPr>
          <p:spPr>
            <a:xfrm>
              <a:off x="6557392" y="2888940"/>
              <a:ext cx="792088" cy="792088"/>
            </a:xfrm>
            <a:prstGeom prst="donut">
              <a:avLst>
                <a:gd name="adj" fmla="val 21166"/>
              </a:avLst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65" name="Trapezio 64"/>
            <p:cNvSpPr/>
            <p:nvPr/>
          </p:nvSpPr>
          <p:spPr>
            <a:xfrm>
              <a:off x="5220072" y="3284984"/>
              <a:ext cx="3466728" cy="1080120"/>
            </a:xfrm>
            <a:prstGeom prst="trapezoid">
              <a:avLst/>
            </a:prstGeom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66" name="Gruppo 65"/>
          <p:cNvGrpSpPr/>
          <p:nvPr/>
        </p:nvGrpSpPr>
        <p:grpSpPr>
          <a:xfrm>
            <a:off x="1135361" y="3146319"/>
            <a:ext cx="2485133" cy="864692"/>
            <a:chOff x="5687267" y="3356992"/>
            <a:chExt cx="2485133" cy="864692"/>
          </a:xfrm>
        </p:grpSpPr>
        <p:grpSp>
          <p:nvGrpSpPr>
            <p:cNvPr id="20" name="Gruppo 84"/>
            <p:cNvGrpSpPr/>
            <p:nvPr/>
          </p:nvGrpSpPr>
          <p:grpSpPr>
            <a:xfrm>
              <a:off x="5687267" y="3356992"/>
              <a:ext cx="1101725" cy="864692"/>
              <a:chOff x="7667625" y="4293096"/>
              <a:chExt cx="1101725" cy="864692"/>
            </a:xfrm>
          </p:grpSpPr>
          <p:grpSp>
            <p:nvGrpSpPr>
              <p:cNvPr id="21" name="Group 5"/>
              <p:cNvGrpSpPr>
                <a:grpSpLocks noChangeAspect="1"/>
              </p:cNvGrpSpPr>
              <p:nvPr/>
            </p:nvGrpSpPr>
            <p:grpSpPr bwMode="auto">
              <a:xfrm>
                <a:off x="7667625" y="4508500"/>
                <a:ext cx="1101725" cy="649288"/>
                <a:chOff x="4830" y="2840"/>
                <a:chExt cx="694" cy="40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sp>
              <p:nvSpPr>
                <p:cNvPr id="2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30" y="2840"/>
                  <a:ext cx="694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" name="Oval 6"/>
                <p:cNvSpPr>
                  <a:spLocks noChangeArrowheads="1"/>
                </p:cNvSpPr>
                <p:nvPr/>
              </p:nvSpPr>
              <p:spPr bwMode="auto">
                <a:xfrm>
                  <a:off x="4832" y="3011"/>
                  <a:ext cx="690" cy="236"/>
                </a:xfrm>
                <a:prstGeom prst="ellipse">
                  <a:avLst/>
                </a:prstGeom>
                <a:solidFill>
                  <a:srgbClr val="009E47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5" name="Rectangle 7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6" name="Rectangle 8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9E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7" name="Oval 9"/>
                <p:cNvSpPr>
                  <a:spLocks noChangeArrowheads="1"/>
                </p:cNvSpPr>
                <p:nvPr/>
              </p:nvSpPr>
              <p:spPr bwMode="auto">
                <a:xfrm>
                  <a:off x="4832" y="2842"/>
                  <a:ext cx="690" cy="236"/>
                </a:xfrm>
                <a:prstGeom prst="ellipse">
                  <a:avLst/>
                </a:prstGeom>
                <a:solidFill>
                  <a:srgbClr val="7EC234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8" name="Line 29"/>
                <p:cNvSpPr>
                  <a:spLocks noChangeShapeType="1"/>
                </p:cNvSpPr>
                <p:nvPr/>
              </p:nvSpPr>
              <p:spPr bwMode="auto">
                <a:xfrm>
                  <a:off x="483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9" name="Line 30"/>
                <p:cNvSpPr>
                  <a:spLocks noChangeShapeType="1"/>
                </p:cNvSpPr>
                <p:nvPr/>
              </p:nvSpPr>
              <p:spPr bwMode="auto">
                <a:xfrm>
                  <a:off x="552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22" name="Picture 35" descr="http://icons.iconarchive.com/icons/custom-icon-design/pretty-office-8/256/Eye-ico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6667" b="16667"/>
              <a:stretch>
                <a:fillRect/>
              </a:stretch>
            </p:blipFill>
            <p:spPr bwMode="auto">
              <a:xfrm>
                <a:off x="7786439" y="4293096"/>
                <a:ext cx="864096" cy="576064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grpSp>
          <p:nvGrpSpPr>
            <p:cNvPr id="42" name="Gruppo 84"/>
            <p:cNvGrpSpPr/>
            <p:nvPr/>
          </p:nvGrpSpPr>
          <p:grpSpPr>
            <a:xfrm>
              <a:off x="7070675" y="3356992"/>
              <a:ext cx="1101725" cy="864692"/>
              <a:chOff x="7667625" y="4293096"/>
              <a:chExt cx="1101725" cy="864692"/>
            </a:xfrm>
          </p:grpSpPr>
          <p:grpSp>
            <p:nvGrpSpPr>
              <p:cNvPr id="43" name="Group 5"/>
              <p:cNvGrpSpPr>
                <a:grpSpLocks noChangeAspect="1"/>
              </p:cNvGrpSpPr>
              <p:nvPr/>
            </p:nvGrpSpPr>
            <p:grpSpPr bwMode="auto">
              <a:xfrm>
                <a:off x="7667625" y="4508500"/>
                <a:ext cx="1101725" cy="649288"/>
                <a:chOff x="4830" y="2840"/>
                <a:chExt cx="694" cy="40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sp>
              <p:nvSpPr>
                <p:cNvPr id="45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30" y="2840"/>
                  <a:ext cx="694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6" name="Oval 6"/>
                <p:cNvSpPr>
                  <a:spLocks noChangeArrowheads="1"/>
                </p:cNvSpPr>
                <p:nvPr/>
              </p:nvSpPr>
              <p:spPr bwMode="auto">
                <a:xfrm>
                  <a:off x="4832" y="3011"/>
                  <a:ext cx="690" cy="236"/>
                </a:xfrm>
                <a:prstGeom prst="ellipse">
                  <a:avLst/>
                </a:prstGeom>
                <a:solidFill>
                  <a:srgbClr val="009E47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7" name="Rectangle 7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8" name="Rectangle 8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9E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4832" y="2842"/>
                  <a:ext cx="690" cy="236"/>
                </a:xfrm>
                <a:prstGeom prst="ellipse">
                  <a:avLst/>
                </a:prstGeom>
                <a:solidFill>
                  <a:srgbClr val="7EC234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0" name="Line 29"/>
                <p:cNvSpPr>
                  <a:spLocks noChangeShapeType="1"/>
                </p:cNvSpPr>
                <p:nvPr/>
              </p:nvSpPr>
              <p:spPr bwMode="auto">
                <a:xfrm>
                  <a:off x="483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51" name="Line 30"/>
                <p:cNvSpPr>
                  <a:spLocks noChangeShapeType="1"/>
                </p:cNvSpPr>
                <p:nvPr/>
              </p:nvSpPr>
              <p:spPr bwMode="auto">
                <a:xfrm>
                  <a:off x="552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44" name="Picture 35" descr="http://icons.iconarchive.com/icons/custom-icon-design/pretty-office-8/256/Eye-icon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16667" b="16667"/>
              <a:stretch>
                <a:fillRect/>
              </a:stretch>
            </p:blipFill>
            <p:spPr bwMode="auto">
              <a:xfrm>
                <a:off x="7786439" y="4293096"/>
                <a:ext cx="864096" cy="576064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</p:grpSp>
      <p:pic>
        <p:nvPicPr>
          <p:cNvPr id="25609" name="Picture 9" descr="http://images.china.cn/attachement/jpg/site1007/20110408/0019b93bd68d0f08e109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2507" y="4246601"/>
            <a:ext cx="3544293" cy="1990711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69 L 5.55556E-7 0.04534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38723E-6 L 5.55556E-7 0.04765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</p:cBhvr>
                                      <p:by x="100000" y="7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92 L 5.55556E-7 0.02614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br>
              <a:rPr lang="it-IT" smtClean="0"/>
            </a:br>
            <a:r>
              <a:rPr lang="it-IT" smtClean="0"/>
              <a:t>(and Applications)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2706" name="Picture 2" descr="Routing Changes Ahead"/>
          <p:cNvPicPr>
            <a:picLocks noChangeAspect="1" noChangeArrowheads="1"/>
          </p:cNvPicPr>
          <p:nvPr/>
        </p:nvPicPr>
        <p:blipFill>
          <a:blip r:embed="rId3" cstate="print"/>
          <a:srcRect b="37593"/>
          <a:stretch>
            <a:fillRect/>
          </a:stretch>
        </p:blipFill>
        <p:spPr bwMode="auto">
          <a:xfrm>
            <a:off x="457200" y="1556792"/>
            <a:ext cx="4572000" cy="3804380"/>
          </a:xfrm>
          <a:prstGeom prst="roundRect">
            <a:avLst>
              <a:gd name="adj" fmla="val 890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2708" name="Picture 4" descr="Expect Delay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9855" y="2201054"/>
            <a:ext cx="2088232" cy="1080120"/>
          </a:xfrm>
          <a:prstGeom prst="rect">
            <a:avLst/>
          </a:prstGeom>
          <a:noFill/>
          <a:effectLst/>
        </p:spPr>
      </p:pic>
      <p:sp>
        <p:nvSpPr>
          <p:cNvPr id="53" name="AutoShape 4"/>
          <p:cNvSpPr>
            <a:spLocks noChangeArrowheads="1"/>
          </p:cNvSpPr>
          <p:nvPr/>
        </p:nvSpPr>
        <p:spPr bwMode="auto">
          <a:xfrm>
            <a:off x="0" y="1484784"/>
            <a:ext cx="2880320" cy="1082850"/>
          </a:xfrm>
          <a:prstGeom prst="wedgeRoundRectCallout">
            <a:avLst>
              <a:gd name="adj1" fmla="val -11089"/>
              <a:gd name="adj2" fmla="val 149860"/>
              <a:gd name="adj3" fmla="val 16667"/>
            </a:avLst>
          </a:prstGeom>
          <a:solidFill>
            <a:srgbClr val="EAC40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anchor="ctr">
            <a:spAutoFit/>
          </a:bodyPr>
          <a:lstStyle/>
          <a:p>
            <a:pPr algn="ctr" eaLnBrk="0" hangingPunct="0">
              <a:lnSpc>
                <a:spcPct val="120000"/>
              </a:lnSpc>
            </a:pPr>
            <a:r>
              <a:rPr lang="it-IT" sz="2400" smtClean="0">
                <a:latin typeface="Tahoma" pitchFamily="34" charset="0"/>
              </a:rPr>
              <a:t>Oh, no! I’m sensitive to delay!</a:t>
            </a:r>
            <a:endParaRPr lang="it-IT" sz="2400">
              <a:latin typeface="Tahoma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9567" y="2708920"/>
            <a:ext cx="4417233" cy="3815292"/>
          </a:xfrm>
          <a:prstGeom prst="roundRect">
            <a:avLst>
              <a:gd name="adj" fmla="val 961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9567" y="2708920"/>
            <a:ext cx="4417234" cy="3815292"/>
          </a:xfrm>
          <a:prstGeom prst="roundRect">
            <a:avLst>
              <a:gd name="adj" fmla="val 10088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br>
              <a:rPr lang="it-IT" smtClean="0"/>
            </a:br>
            <a:r>
              <a:rPr lang="it-IT" smtClean="0"/>
              <a:t>(and Applications)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726" name="Picture 6" descr="http://gutcheckit.com/wp-content/uploads/2011/07/babies_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4005064"/>
            <a:ext cx="2780928" cy="2780928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 l="4286" t="2381" r="4958" b="3950"/>
          <a:stretch>
            <a:fillRect/>
          </a:stretch>
        </p:blipFill>
        <p:spPr bwMode="auto">
          <a:xfrm>
            <a:off x="2437080" y="2379096"/>
            <a:ext cx="4269840" cy="4406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tangolo 11"/>
          <p:cNvSpPr/>
          <p:nvPr/>
        </p:nvSpPr>
        <p:spPr>
          <a:xfrm>
            <a:off x="4067944" y="1556792"/>
            <a:ext cx="720080" cy="720080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2068344" lon="2826754" rev="362729"/>
            </a:camera>
            <a:lightRig rig="threePt" dir="t"/>
          </a:scene3d>
          <a:sp3d extrusionH="647700"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30442 L -1.38889E-6 -4.2563E-6 " pathEditMode="relative" rAng="0" ptsTypes="AA">
                                      <p:cBhvr>
                                        <p:cTn id="10" dur="5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0" presetClass="path" presetSubtype="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0.30026 C 0.00382 0.29286 0.00781 0.28545 0.01406 0.2806 C 0.01441 0.27921 0.01458 0.27782 0.01511 0.27666 C 0.01597 0.27504 0.01771 0.27435 0.0184 0.27273 C 0.0217 0.26556 0.01788 0.26787 0.025 0.26232 C 0.0257 0.26001 0.02952 0.25029 0.03038 0.24914 C 0.0316 0.24775 0.03333 0.24775 0.03472 0.24659 C 0.03785 0.24382 0.04063 0.24058 0.04358 0.23757 C 0.04827 0.23271 0.04983 0.22786 0.05556 0.22577 C 0.05868 0.21999 0.06545 0.21236 0.07083 0.21004 C 0.07309 0.20565 0.07431 0.20264 0.07952 0.20079 C 0.08212 0.19987 0.08715 0.19825 0.08715 0.19848 C 0.09097 0.19362 0.0934 0.19431 0.09809 0.19177 C 0.10347 0.18899 0.10764 0.18575 0.11337 0.1839 C 0.11511 0.18344 0.11702 0.18298 0.11875 0.18252 C 0.11997 0.18229 0.12101 0.18182 0.12205 0.18136 C 0.125 0.18043 0.13073 0.17858 0.13073 0.17882 C 0.14705 0.17974 0.15035 0.18113 0.16372 0.18529 C 0.16771 0.1883 0.17222 0.19108 0.17656 0.19316 C 0.1816 0.19871 0.18629 0.20403 0.19202 0.20866 C 0.19462 0.21074 0.19427 0.21282 0.19636 0.21536 C 0.2033 0.22369 0.19601 0.2112 0.20295 0.22184 C 0.20851 0.23063 0.21389 0.23919 0.21927 0.24798 C 0.21962 0.24937 0.21962 0.25076 0.22031 0.25191 C 0.22083 0.25307 0.22222 0.2533 0.22257 0.25446 C 0.22847 0.27019 0.2191 0.25353 0.22587 0.26487 C 0.22726 0.27042 0.22778 0.2725 0.23125 0.27666 C 0.23351 0.28222 0.2342 0.28962 0.23785 0.29355 C 0.23958 0.30072 0.24236 0.30743 0.24445 0.3146 C 0.24827 0.32779 0.25104 0.34005 0.25643 0.35254 C 0.25799 0.38006 0.25417 0.41916 0.26389 0.44391 C 0.26511 0.45247 0.26736 0.46403 0.2717 0.4712 C 0.2783 0.53274 0.27361 0.59496 0.2783 0.65672 C 0.27865 0.67315 0.27587 0.70553 0.28038 0.68818 C 0.28073 0.68633 0.28073 0.68448 0.2816 0.68286 C 0.28264 0.68055 0.28438 0.67847 0.28577 0.67639 C 0.28715 0.66413 0.28368 0.64886 0.29115 0.63984 C 0.29323 0.63105 0.29705 0.62411 0.30347 0.61902 C 0.3099 0.60676 0.32118 0.59103 0.33281 0.58617 C 0.33785 0.57669 0.34566 0.57345 0.35469 0.57183 C 0.39827 0.57391 0.37274 0.57252 0.39497 0.57831 C 0.39688 0.58085 0.39965 0.58247 0.40156 0.58501 C 0.4033 0.58733 0.40365 0.59126 0.4059 0.59288 C 0.41007 0.59612 0.40816 0.59427 0.41146 0.59797 C 0.41372 0.60745 0.41024 0.59658 0.41563 0.60445 C 0.41719 0.60676 0.41788 0.60977 0.41893 0.61231 C 0.42118 0.61717 0.42136 0.62295 0.42222 0.62804 C 0.42327 0.63313 0.42518 0.63891 0.42674 0.64377 C 0.42743 0.65279 0.42691 0.65857 0.4309 0.66598 C 0.4434 0.66089 0.45139 0.6477 0.46268 0.64123 C 0.46632 0.63452 0.47205 0.63359 0.47795 0.63058 C 0.48472 0.62712 0.48924 0.62411 0.49653 0.62272 C 0.5066 0.62365 0.5092 0.62388 0.51719 0.62665 C 0.52327 0.63151 0.52604 0.63452 0.53038 0.64123 C 0.53195 0.64377 0.53472 0.64886 0.53472 0.64909 C 0.53524 0.65071 0.5349 0.65256 0.53577 0.65418 C 0.53611 0.65534 0.53768 0.65557 0.53802 0.65672 C 0.54063 0.66297 0.5382 0.66436 0.5434 0.66852 C 0.54879 0.6676 0.55278 0.66667 0.55764 0.66459 C 0.56441 0.66551 0.56997 0.66459 0.57518 0.66991 C 0.5783 0.67315 0.58281 0.68171 0.58281 0.68194 " pathEditMode="relative" rAng="0" ptsTypes="ffffffffffffffffffffffffffffffffffffffffffffffffffffffffffffA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1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800000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2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67273"/>
            <a:ext cx="7772400" cy="1971650"/>
          </a:xfrm>
        </p:spPr>
        <p:txBody>
          <a:bodyPr/>
          <a:lstStyle/>
          <a:p>
            <a:r>
              <a:rPr lang="it-IT" sz="3200" smtClean="0"/>
              <a:t>Towards an Automated Investigation of the Impact of BGP Routing Changes on Network Delay Variations</a:t>
            </a:r>
            <a:endParaRPr lang="it-IT" sz="32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sz="2800" u="sng" smtClean="0"/>
              <a:t>Massimo Rimondini</a:t>
            </a:r>
          </a:p>
          <a:p>
            <a:r>
              <a:rPr lang="en-US" sz="2800" smtClean="0"/>
              <a:t>Claudio Squarcella</a:t>
            </a:r>
          </a:p>
          <a:p>
            <a:r>
              <a:rPr lang="en-US" sz="2800" smtClean="0"/>
              <a:t>Giuseppe Di Battista</a:t>
            </a:r>
            <a:endParaRPr lang="en-US" sz="2800"/>
          </a:p>
        </p:txBody>
      </p:sp>
      <p:sp>
        <p:nvSpPr>
          <p:cNvPr id="4" name="Rettangolo 3"/>
          <p:cNvSpPr/>
          <p:nvPr/>
        </p:nvSpPr>
        <p:spPr>
          <a:xfrm>
            <a:off x="395536" y="1723256"/>
            <a:ext cx="4248472" cy="6825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804248" y="2852936"/>
            <a:ext cx="1872208" cy="5265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3528" y="2852936"/>
            <a:ext cx="1224136" cy="110256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668344" y="3307432"/>
            <a:ext cx="1224136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27584" y="6093296"/>
            <a:ext cx="74888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 and Active</a:t>
            </a:r>
            <a:r>
              <a:rPr kumimoji="0" lang="en-US" sz="1400" b="0" i="0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 Conference (PAM 2014)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smtClean="0">
                <a:solidFill>
                  <a:schemeClr val="bg1"/>
                </a:solidFill>
                <a:latin typeface="+mn-lt"/>
              </a:rPr>
              <a:t>March 11th, 2014</a:t>
            </a:r>
            <a:endParaRPr kumimoji="0" lang="en-US" sz="1400" b="0" i="0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1560" y="2396970"/>
            <a:ext cx="5112568" cy="4783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524328" y="1772816"/>
            <a:ext cx="1080120" cy="11521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4355976" y="1772816"/>
            <a:ext cx="3672408" cy="6241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115616" y="2227313"/>
            <a:ext cx="7486600" cy="1417711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Automated Investigation of the Impact of BGP Routing Changes on Network Delay Variations</a:t>
            </a:r>
            <a:endParaRPr kumimoji="0" lang="it-IT" sz="2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Our Contributions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t-IT" smtClean="0"/>
              <a:t>Methodology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smtClean="0"/>
              <a:t>Determines if a routing change caused a significant RTT variation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smtClean="0"/>
              <a:t>Statistical methods</a:t>
            </a:r>
          </a:p>
          <a:p>
            <a:pPr marL="514350" indent="-514350">
              <a:buFont typeface="+mj-lt"/>
              <a:buAutoNum type="arabicPeriod"/>
            </a:pPr>
            <a:r>
              <a:rPr lang="it-IT" smtClean="0"/>
              <a:t>Application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smtClean="0"/>
              <a:t>RIPE RIS + RIPE Atlas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it-IT" smtClean="0"/>
              <a:t>Test </a:t>
            </a:r>
            <a:r>
              <a:rPr lang="it-IT" i="1" smtClean="0"/>
              <a:t>in the wild</a:t>
            </a:r>
            <a:endParaRPr lang="it-IT" smtClean="0"/>
          </a:p>
          <a:p>
            <a:pPr marL="514350" indent="-514350">
              <a:buFont typeface="+mj-lt"/>
              <a:buAutoNum type="arabicPeriod"/>
            </a:pPr>
            <a:r>
              <a:rPr lang="it-IT" smtClean="0"/>
              <a:t>A-posteriori statistics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State of the Art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92264"/>
          </a:xfrm>
        </p:spPr>
        <p:txBody>
          <a:bodyPr/>
          <a:lstStyle/>
          <a:p>
            <a:r>
              <a:rPr lang="en-US" smtClean="0"/>
              <a:t>Routing changes cause delay variations</a:t>
            </a:r>
          </a:p>
          <a:p>
            <a:pPr lvl="1"/>
            <a:r>
              <a:rPr lang="en-US" smtClean="0"/>
              <a:t>as opposed to congestion</a:t>
            </a:r>
          </a:p>
          <a:p>
            <a:pPr lvl="1"/>
            <a:r>
              <a:rPr lang="en-US" smtClean="0"/>
              <a:t>average delays mostly impacted by interdomain changes</a:t>
            </a:r>
          </a:p>
        </p:txBody>
      </p:sp>
      <p:sp>
        <p:nvSpPr>
          <p:cNvPr id="5" name="Pergamena 1 4"/>
          <p:cNvSpPr/>
          <p:nvPr/>
        </p:nvSpPr>
        <p:spPr>
          <a:xfrm>
            <a:off x="323528" y="1628800"/>
            <a:ext cx="8568952" cy="1728192"/>
          </a:xfrm>
          <a:prstGeom prst="verticalScroll">
            <a:avLst>
              <a:gd name="adj" fmla="val 7313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chemeClr val="bg1">
                  <a:lumMod val="65000"/>
                </a:schemeClr>
              </a:gs>
              <a:gs pos="47000">
                <a:srgbClr val="E6E6E6"/>
              </a:gs>
              <a:gs pos="85001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smtClean="0">
                <a:solidFill>
                  <a:schemeClr val="tx1"/>
                </a:solidFill>
              </a:rPr>
              <a:t>Pucha, H., Zhang, Y., Mao, Z., Hu, Y.: </a:t>
            </a:r>
            <a:r>
              <a:rPr lang="en-US" sz="2400" b="1" kern="0" smtClean="0">
                <a:solidFill>
                  <a:schemeClr val="tx1"/>
                </a:solidFill>
              </a:rPr>
              <a:t>Understanding network delay changes caused by routing events</a:t>
            </a:r>
            <a:r>
              <a:rPr lang="en-US" sz="2400" kern="0" smtClean="0">
                <a:solidFill>
                  <a:schemeClr val="tx1"/>
                </a:solidFill>
              </a:rPr>
              <a:t>. Proc. SIGMETRICS 2007</a:t>
            </a:r>
            <a:endParaRPr lang="it-IT" sz="2400" kern="0" smtClean="0">
              <a:solidFill>
                <a:schemeClr val="tx1"/>
              </a:solidFill>
            </a:endParaRPr>
          </a:p>
          <a:p>
            <a:pPr algn="ctr"/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ttore 1 6"/>
          <p:cNvCxnSpPr/>
          <p:nvPr/>
        </p:nvCxnSpPr>
        <p:spPr>
          <a:xfrm>
            <a:off x="2339752" y="5589240"/>
            <a:ext cx="237626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State of the Art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152104"/>
          </a:xfrm>
        </p:spPr>
        <p:txBody>
          <a:bodyPr/>
          <a:lstStyle/>
          <a:p>
            <a:r>
              <a:rPr lang="en-US" smtClean="0"/>
              <a:t>Routing convergence can cause performance degradations</a:t>
            </a:r>
          </a:p>
        </p:txBody>
      </p:sp>
      <p:sp>
        <p:nvSpPr>
          <p:cNvPr id="5" name="Pergamena 1 4"/>
          <p:cNvSpPr/>
          <p:nvPr/>
        </p:nvSpPr>
        <p:spPr>
          <a:xfrm>
            <a:off x="323528" y="1628800"/>
            <a:ext cx="8568952" cy="3312368"/>
          </a:xfrm>
          <a:prstGeom prst="verticalScroll">
            <a:avLst>
              <a:gd name="adj" fmla="val 374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chemeClr val="bg1">
                  <a:lumMod val="65000"/>
                </a:schemeClr>
              </a:gs>
              <a:gs pos="47000">
                <a:srgbClr val="E6E6E6"/>
              </a:gs>
              <a:gs pos="85001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Chuah, C.N., Bhattacharyya, S., Diot, C.: </a:t>
            </a:r>
            <a:r>
              <a:rPr lang="en-US" sz="2000" b="1" kern="0" smtClean="0">
                <a:solidFill>
                  <a:schemeClr val="tx1"/>
                </a:solidFill>
              </a:rPr>
              <a:t>Measuring I-BGP updates and their impact on traffic</a:t>
            </a:r>
            <a:r>
              <a:rPr lang="en-US" sz="2000" kern="0" smtClean="0">
                <a:solidFill>
                  <a:schemeClr val="tx1"/>
                </a:solidFill>
              </a:rPr>
              <a:t>. Tech. Rep. TR02-ATL-051099, Sprint ATL 2002</a:t>
            </a:r>
            <a:endParaRPr lang="it-IT" sz="1200" smtClean="0">
              <a:solidFill>
                <a:schemeClr val="tx1"/>
              </a:solidFill>
            </a:endParaRP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Wang, F., Mao, Z.M., Wang, J., Gao, L., Bush, R.: </a:t>
            </a:r>
            <a:r>
              <a:rPr lang="en-US" sz="2000" b="1" kern="0" smtClean="0">
                <a:solidFill>
                  <a:schemeClr val="tx1"/>
                </a:solidFill>
              </a:rPr>
              <a:t>A Measurement study on the impact of routing events on end-to-end internet path performance</a:t>
            </a:r>
            <a:r>
              <a:rPr lang="en-US" sz="2000" kern="0" smtClean="0">
                <a:solidFill>
                  <a:schemeClr val="tx1"/>
                </a:solidFill>
              </a:rPr>
              <a:t>. SIGCOMM Comput. Commun. Rev. 36(4), 375–386, 2006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Zhang, Y., Mao, Z., Wang, J.: </a:t>
            </a:r>
            <a:r>
              <a:rPr lang="en-US" sz="2000" b="1" kern="0" smtClean="0">
                <a:solidFill>
                  <a:schemeClr val="tx1"/>
                </a:solidFill>
              </a:rPr>
              <a:t>A framework for measuring and predicting the impact of routing changes</a:t>
            </a:r>
            <a:r>
              <a:rPr lang="en-US" sz="2000" kern="0" smtClean="0">
                <a:solidFill>
                  <a:schemeClr val="tx1"/>
                </a:solidFill>
              </a:rPr>
              <a:t>. Proc. INFOCOM 2007</a:t>
            </a:r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414" y="2914234"/>
            <a:ext cx="7163172" cy="303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State of the Art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887982"/>
            <a:ext cx="8229600" cy="709370"/>
          </a:xfrm>
        </p:spPr>
        <p:txBody>
          <a:bodyPr/>
          <a:lstStyle/>
          <a:p>
            <a:r>
              <a:rPr lang="en-US" smtClean="0"/>
              <a:t>Focus on the graphical metaphor</a:t>
            </a:r>
          </a:p>
        </p:txBody>
      </p:sp>
      <p:sp>
        <p:nvSpPr>
          <p:cNvPr id="5" name="Pergamena 1 4"/>
          <p:cNvSpPr/>
          <p:nvPr/>
        </p:nvSpPr>
        <p:spPr>
          <a:xfrm>
            <a:off x="323528" y="1628800"/>
            <a:ext cx="8568952" cy="1224136"/>
          </a:xfrm>
          <a:prstGeom prst="verticalScroll">
            <a:avLst>
              <a:gd name="adj" fmla="val 1042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chemeClr val="bg1">
                  <a:lumMod val="65000"/>
                </a:schemeClr>
              </a:gs>
              <a:gs pos="47000">
                <a:srgbClr val="E6E6E6"/>
              </a:gs>
              <a:gs pos="85001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Da Lozzo, G., Di Battista, G., Squarcella, C.: </a:t>
            </a:r>
            <a:r>
              <a:rPr lang="en-US" sz="2000" b="1" kern="0" smtClean="0">
                <a:solidFill>
                  <a:schemeClr val="tx1"/>
                </a:solidFill>
              </a:rPr>
              <a:t>Visual discovery of the correlation between BGP routing and round-trip delay active measurements</a:t>
            </a:r>
            <a:r>
              <a:rPr lang="en-US" sz="2000" kern="0" smtClean="0">
                <a:solidFill>
                  <a:schemeClr val="tx1"/>
                </a:solidFill>
              </a:rPr>
              <a:t>. Computing, 1–11, 2013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2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State of the Art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088208"/>
          </a:xfrm>
        </p:spPr>
        <p:txBody>
          <a:bodyPr/>
          <a:lstStyle/>
          <a:p>
            <a:r>
              <a:rPr lang="en-US" smtClean="0"/>
              <a:t>Identify patterns in performance changes</a:t>
            </a:r>
          </a:p>
          <a:p>
            <a:pPr lvl="1"/>
            <a:r>
              <a:rPr lang="en-US" smtClean="0"/>
              <a:t>statistical rule mining</a:t>
            </a:r>
          </a:p>
          <a:p>
            <a:pPr lvl="1"/>
            <a:r>
              <a:rPr lang="en-US" smtClean="0"/>
              <a:t>network configuration information</a:t>
            </a:r>
          </a:p>
        </p:txBody>
      </p:sp>
      <p:sp>
        <p:nvSpPr>
          <p:cNvPr id="5" name="Pergamena 1 4"/>
          <p:cNvSpPr/>
          <p:nvPr/>
        </p:nvSpPr>
        <p:spPr>
          <a:xfrm>
            <a:off x="323528" y="1628800"/>
            <a:ext cx="8568952" cy="2160240"/>
          </a:xfrm>
          <a:prstGeom prst="verticalScroll">
            <a:avLst>
              <a:gd name="adj" fmla="val 5806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chemeClr val="bg1">
                  <a:lumMod val="65000"/>
                </a:schemeClr>
              </a:gs>
              <a:gs pos="47000">
                <a:srgbClr val="E6E6E6"/>
              </a:gs>
              <a:gs pos="85001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Mahimkar, A., Ge, Z., Wang, J., Yates, J., Zhang, Y., Emmons, J., Huntley, B., Stockert, M.: </a:t>
            </a:r>
            <a:r>
              <a:rPr lang="en-US" sz="2000" b="1" kern="0" smtClean="0">
                <a:solidFill>
                  <a:schemeClr val="tx1"/>
                </a:solidFill>
              </a:rPr>
              <a:t>Rapid detection of maintenance induced changes in service performance</a:t>
            </a:r>
            <a:r>
              <a:rPr lang="en-US" sz="2000" kern="0" smtClean="0">
                <a:solidFill>
                  <a:schemeClr val="tx1"/>
                </a:solidFill>
              </a:rPr>
              <a:t>. Proc. CoNEXT 2011</a:t>
            </a:r>
          </a:p>
          <a:p>
            <a:pPr marL="179388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Mahimkar, A., Song, H., Ge, Z., Shaikh, A., Wang, J., Yates, J., Zhang, Y., Emmons, J.: </a:t>
            </a:r>
            <a:r>
              <a:rPr lang="en-US" sz="2000" b="1" kern="0" smtClean="0">
                <a:solidFill>
                  <a:schemeClr val="tx1"/>
                </a:solidFill>
              </a:rPr>
              <a:t>Detecting the performance impact of upgrades in large operational networks</a:t>
            </a:r>
            <a:r>
              <a:rPr lang="en-US" sz="2000" kern="0" smtClean="0">
                <a:solidFill>
                  <a:schemeClr val="tx1"/>
                </a:solidFill>
              </a:rPr>
              <a:t>. Proc. SIGCOMM 2010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cxnSp>
        <p:nvCxnSpPr>
          <p:cNvPr id="6" name="Connettore 1 5"/>
          <p:cNvCxnSpPr/>
          <p:nvPr/>
        </p:nvCxnSpPr>
        <p:spPr>
          <a:xfrm>
            <a:off x="2411760" y="4653136"/>
            <a:ext cx="15121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State of the Art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088208"/>
          </a:xfrm>
        </p:spPr>
        <p:txBody>
          <a:bodyPr/>
          <a:lstStyle/>
          <a:p>
            <a:r>
              <a:rPr lang="en-US" smtClean="0"/>
              <a:t>Predict network delay between host pairs</a:t>
            </a:r>
          </a:p>
          <a:p>
            <a:pPr lvl="1"/>
            <a:r>
              <a:rPr lang="en-US" smtClean="0"/>
              <a:t>change detection algorithms</a:t>
            </a:r>
          </a:p>
        </p:txBody>
      </p:sp>
      <p:sp>
        <p:nvSpPr>
          <p:cNvPr id="5" name="Pergamena 1 4"/>
          <p:cNvSpPr/>
          <p:nvPr/>
        </p:nvSpPr>
        <p:spPr>
          <a:xfrm>
            <a:off x="323528" y="1628800"/>
            <a:ext cx="8568952" cy="1224136"/>
          </a:xfrm>
          <a:prstGeom prst="verticalScroll">
            <a:avLst>
              <a:gd name="adj" fmla="val 10200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chemeClr val="bg1">
                  <a:lumMod val="65000"/>
                </a:schemeClr>
              </a:gs>
              <a:gs pos="47000">
                <a:srgbClr val="E6E6E6"/>
              </a:gs>
              <a:gs pos="85001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kern="0" smtClean="0">
                <a:solidFill>
                  <a:schemeClr val="tx1"/>
                </a:solidFill>
              </a:rPr>
              <a:t>Tsamoura, E., Gounaris, A.: </a:t>
            </a:r>
            <a:r>
              <a:rPr lang="en-US" sz="2000" b="1" kern="0" smtClean="0">
                <a:solidFill>
                  <a:schemeClr val="tx1"/>
                </a:solidFill>
              </a:rPr>
              <a:t>Incorporating change detection in network coordinate systems for large data transfers</a:t>
            </a:r>
            <a:r>
              <a:rPr lang="en-US" sz="2000" kern="0" smtClean="0">
                <a:solidFill>
                  <a:schemeClr val="tx1"/>
                </a:solidFill>
              </a:rPr>
              <a:t>. Proc. PCI 2013</a:t>
            </a:r>
          </a:p>
        </p:txBody>
      </p:sp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igura a mano libera 116"/>
          <p:cNvSpPr/>
          <p:nvPr/>
        </p:nvSpPr>
        <p:spPr>
          <a:xfrm>
            <a:off x="2195736" y="2460171"/>
            <a:ext cx="5641978" cy="3417101"/>
          </a:xfrm>
          <a:custGeom>
            <a:avLst/>
            <a:gdLst>
              <a:gd name="connsiteX0" fmla="*/ 5029200 w 5029200"/>
              <a:gd name="connsiteY0" fmla="*/ 0 h 2449286"/>
              <a:gd name="connsiteX1" fmla="*/ 1436915 w 5029200"/>
              <a:gd name="connsiteY1" fmla="*/ 370115 h 2449286"/>
              <a:gd name="connsiteX2" fmla="*/ 0 w 5029200"/>
              <a:gd name="connsiteY2" fmla="*/ 2449286 h 2449286"/>
              <a:gd name="connsiteX0" fmla="*/ 5029200 w 5029200"/>
              <a:gd name="connsiteY0" fmla="*/ 0 h 2449286"/>
              <a:gd name="connsiteX1" fmla="*/ 1436915 w 5029200"/>
              <a:gd name="connsiteY1" fmla="*/ 370115 h 2449286"/>
              <a:gd name="connsiteX2" fmla="*/ 323326 w 5029200"/>
              <a:gd name="connsiteY2" fmla="*/ 2192965 h 2449286"/>
              <a:gd name="connsiteX3" fmla="*/ 0 w 5029200"/>
              <a:gd name="connsiteY3" fmla="*/ 2449286 h 2449286"/>
              <a:gd name="connsiteX0" fmla="*/ 5209930 w 5209930"/>
              <a:gd name="connsiteY0" fmla="*/ 0 h 3345093"/>
              <a:gd name="connsiteX1" fmla="*/ 1617645 w 5209930"/>
              <a:gd name="connsiteY1" fmla="*/ 370115 h 3345093"/>
              <a:gd name="connsiteX2" fmla="*/ 504056 w 5209930"/>
              <a:gd name="connsiteY2" fmla="*/ 2192965 h 3345093"/>
              <a:gd name="connsiteX3" fmla="*/ 0 w 5209930"/>
              <a:gd name="connsiteY3" fmla="*/ 3345093 h 3345093"/>
              <a:gd name="connsiteX0" fmla="*/ 5209930 w 5209930"/>
              <a:gd name="connsiteY0" fmla="*/ 0 h 3345093"/>
              <a:gd name="connsiteX1" fmla="*/ 1617645 w 5209930"/>
              <a:gd name="connsiteY1" fmla="*/ 370115 h 3345093"/>
              <a:gd name="connsiteX2" fmla="*/ 504056 w 5209930"/>
              <a:gd name="connsiteY2" fmla="*/ 2192965 h 3345093"/>
              <a:gd name="connsiteX3" fmla="*/ 0 w 5209930"/>
              <a:gd name="connsiteY3" fmla="*/ 3345093 h 3345093"/>
              <a:gd name="connsiteX0" fmla="*/ 5209930 w 5209930"/>
              <a:gd name="connsiteY0" fmla="*/ 0 h 3345093"/>
              <a:gd name="connsiteX1" fmla="*/ 1617645 w 5209930"/>
              <a:gd name="connsiteY1" fmla="*/ 370115 h 3345093"/>
              <a:gd name="connsiteX2" fmla="*/ 216024 w 5209930"/>
              <a:gd name="connsiteY2" fmla="*/ 2480997 h 3345093"/>
              <a:gd name="connsiteX3" fmla="*/ 0 w 5209930"/>
              <a:gd name="connsiteY3" fmla="*/ 3345093 h 3345093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288032 w 5281938"/>
              <a:gd name="connsiteY3" fmla="*/ 2841037 h 3489109"/>
              <a:gd name="connsiteX4" fmla="*/ 0 w 5281938"/>
              <a:gd name="connsiteY4" fmla="*/ 3489109 h 3489109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648072 w 5641978"/>
              <a:gd name="connsiteY2" fmla="*/ 2480997 h 3417101"/>
              <a:gd name="connsiteX3" fmla="*/ 648072 w 5641978"/>
              <a:gd name="connsiteY3" fmla="*/ 2841037 h 3417101"/>
              <a:gd name="connsiteX4" fmla="*/ 0 w 5641978"/>
              <a:gd name="connsiteY4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648072 w 5641978"/>
              <a:gd name="connsiteY2" fmla="*/ 2841037 h 3417101"/>
              <a:gd name="connsiteX3" fmla="*/ 0 w 5641978"/>
              <a:gd name="connsiteY3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720080 w 5641978"/>
              <a:gd name="connsiteY2" fmla="*/ 2192965 h 3417101"/>
              <a:gd name="connsiteX3" fmla="*/ 648072 w 5641978"/>
              <a:gd name="connsiteY3" fmla="*/ 2841037 h 3417101"/>
              <a:gd name="connsiteX4" fmla="*/ 0 w 5641978"/>
              <a:gd name="connsiteY4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648072 w 5641978"/>
              <a:gd name="connsiteY2" fmla="*/ 2841037 h 3417101"/>
              <a:gd name="connsiteX3" fmla="*/ 0 w 5641978"/>
              <a:gd name="connsiteY3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0 w 5641978"/>
              <a:gd name="connsiteY2" fmla="*/ 3417101 h 34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1978" h="3417101">
                <a:moveTo>
                  <a:pt x="5641978" y="0"/>
                </a:moveTo>
                <a:lnTo>
                  <a:pt x="2049693" y="370115"/>
                </a:lnTo>
                <a:lnTo>
                  <a:pt x="0" y="3417101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31" name="Connettore 1 130"/>
          <p:cNvCxnSpPr/>
          <p:nvPr/>
        </p:nvCxnSpPr>
        <p:spPr>
          <a:xfrm flipH="1" flipV="1">
            <a:off x="7956376" y="2492896"/>
            <a:ext cx="288032" cy="2592288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1 132"/>
          <p:cNvCxnSpPr/>
          <p:nvPr/>
        </p:nvCxnSpPr>
        <p:spPr>
          <a:xfrm flipH="1" flipV="1">
            <a:off x="6948264" y="3861048"/>
            <a:ext cx="1368152" cy="1224136"/>
          </a:xfrm>
          <a:prstGeom prst="line">
            <a:avLst/>
          </a:prstGeom>
          <a:ln w="76200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igura a mano libera 115"/>
          <p:cNvSpPr/>
          <p:nvPr/>
        </p:nvSpPr>
        <p:spPr>
          <a:xfrm>
            <a:off x="674914" y="2177143"/>
            <a:ext cx="7086600" cy="3820886"/>
          </a:xfrm>
          <a:custGeom>
            <a:avLst/>
            <a:gdLst>
              <a:gd name="connsiteX0" fmla="*/ 7086600 w 7086600"/>
              <a:gd name="connsiteY0" fmla="*/ 0 h 3820886"/>
              <a:gd name="connsiteX1" fmla="*/ 3548743 w 7086600"/>
              <a:gd name="connsiteY1" fmla="*/ 424543 h 3820886"/>
              <a:gd name="connsiteX2" fmla="*/ 1208315 w 7086600"/>
              <a:gd name="connsiteY2" fmla="*/ 65314 h 3820886"/>
              <a:gd name="connsiteX3" fmla="*/ 0 w 7086600"/>
              <a:gd name="connsiteY3" fmla="*/ 2590800 h 3820886"/>
              <a:gd name="connsiteX4" fmla="*/ 76200 w 7086600"/>
              <a:gd name="connsiteY4" fmla="*/ 3156857 h 3820886"/>
              <a:gd name="connsiteX5" fmla="*/ 478972 w 7086600"/>
              <a:gd name="connsiteY5" fmla="*/ 3820886 h 3820886"/>
              <a:gd name="connsiteX0" fmla="*/ 7086600 w 7086600"/>
              <a:gd name="connsiteY0" fmla="*/ 0 h 3820886"/>
              <a:gd name="connsiteX1" fmla="*/ 3548743 w 7086600"/>
              <a:gd name="connsiteY1" fmla="*/ 424543 h 3820886"/>
              <a:gd name="connsiteX2" fmla="*/ 1234076 w 7086600"/>
              <a:gd name="connsiteY2" fmla="*/ 135564 h 3820886"/>
              <a:gd name="connsiteX3" fmla="*/ 0 w 7086600"/>
              <a:gd name="connsiteY3" fmla="*/ 2590800 h 3820886"/>
              <a:gd name="connsiteX4" fmla="*/ 76200 w 7086600"/>
              <a:gd name="connsiteY4" fmla="*/ 3156857 h 3820886"/>
              <a:gd name="connsiteX5" fmla="*/ 478972 w 7086600"/>
              <a:gd name="connsiteY5" fmla="*/ 3820886 h 38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3820886">
                <a:moveTo>
                  <a:pt x="7086600" y="0"/>
                </a:moveTo>
                <a:lnTo>
                  <a:pt x="3548743" y="424543"/>
                </a:lnTo>
                <a:lnTo>
                  <a:pt x="1234076" y="135564"/>
                </a:lnTo>
                <a:lnTo>
                  <a:pt x="0" y="2590800"/>
                </a:lnTo>
                <a:lnTo>
                  <a:pt x="76200" y="3156857"/>
                </a:lnTo>
                <a:lnTo>
                  <a:pt x="478972" y="3820886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BGP </a:t>
            </a:r>
            <a:r>
              <a:rPr lang="it-IT" dirty="0" err="1" smtClean="0"/>
              <a:t>Routing</a:t>
            </a:r>
            <a:r>
              <a:rPr lang="it-IT" smtClean="0"/>
              <a:t> Changes</a:t>
            </a:r>
            <a:endParaRPr lang="it-IT"/>
          </a:p>
        </p:txBody>
      </p:sp>
      <p:grpSp>
        <p:nvGrpSpPr>
          <p:cNvPr id="111" name="Gruppo 110"/>
          <p:cNvGrpSpPr/>
          <p:nvPr/>
        </p:nvGrpSpPr>
        <p:grpSpPr>
          <a:xfrm>
            <a:off x="7668344" y="4365104"/>
            <a:ext cx="1101725" cy="1152724"/>
            <a:chOff x="7740352" y="4941168"/>
            <a:chExt cx="1101725" cy="1152724"/>
          </a:xfrm>
        </p:grpSpPr>
        <p:grpSp>
          <p:nvGrpSpPr>
            <p:cNvPr id="97" name="Group 5"/>
            <p:cNvGrpSpPr>
              <a:grpSpLocks noChangeAspect="1"/>
            </p:cNvGrpSpPr>
            <p:nvPr/>
          </p:nvGrpSpPr>
          <p:grpSpPr bwMode="auto">
            <a:xfrm>
              <a:off x="7740352" y="5444604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9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0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2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3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4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05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16431" name="Picture 47" descr="http://www.clker.com/cliparts/i/D/E/7/A/J/database-symbol-h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895170" y="4941168"/>
              <a:ext cx="792088" cy="874231"/>
            </a:xfrm>
            <a:prstGeom prst="rect">
              <a:avLst/>
            </a:prstGeom>
            <a:noFill/>
          </p:spPr>
        </p:pic>
      </p:grpSp>
      <p:sp>
        <p:nvSpPr>
          <p:cNvPr id="115" name="Figura a mano libera 114"/>
          <p:cNvSpPr/>
          <p:nvPr/>
        </p:nvSpPr>
        <p:spPr>
          <a:xfrm>
            <a:off x="2483768" y="4082143"/>
            <a:ext cx="4526633" cy="1867137"/>
          </a:xfrm>
          <a:custGeom>
            <a:avLst/>
            <a:gdLst>
              <a:gd name="connsiteX0" fmla="*/ 4931229 w 4931229"/>
              <a:gd name="connsiteY0" fmla="*/ 0 h 1915886"/>
              <a:gd name="connsiteX1" fmla="*/ 4016829 w 4931229"/>
              <a:gd name="connsiteY1" fmla="*/ 1741714 h 1915886"/>
              <a:gd name="connsiteX2" fmla="*/ 511629 w 4931229"/>
              <a:gd name="connsiteY2" fmla="*/ 1121228 h 1915886"/>
              <a:gd name="connsiteX3" fmla="*/ 0 w 4931229"/>
              <a:gd name="connsiteY3" fmla="*/ 1915886 h 1915886"/>
              <a:gd name="connsiteX0" fmla="*/ 4742656 w 4742656"/>
              <a:gd name="connsiteY0" fmla="*/ 0 h 1741714"/>
              <a:gd name="connsiteX1" fmla="*/ 3828256 w 4742656"/>
              <a:gd name="connsiteY1" fmla="*/ 1741714 h 1741714"/>
              <a:gd name="connsiteX2" fmla="*/ 323056 w 4742656"/>
              <a:gd name="connsiteY2" fmla="*/ 1121228 h 1741714"/>
              <a:gd name="connsiteX3" fmla="*/ 0 w 4742656"/>
              <a:gd name="connsiteY3" fmla="*/ 1723121 h 1741714"/>
              <a:gd name="connsiteX0" fmla="*/ 4742656 w 4742656"/>
              <a:gd name="connsiteY0" fmla="*/ 0 h 1741714"/>
              <a:gd name="connsiteX1" fmla="*/ 3828256 w 4742656"/>
              <a:gd name="connsiteY1" fmla="*/ 1741714 h 1741714"/>
              <a:gd name="connsiteX2" fmla="*/ 648071 w 4742656"/>
              <a:gd name="connsiteY2" fmla="*/ 1147057 h 1741714"/>
              <a:gd name="connsiteX3" fmla="*/ 0 w 4742656"/>
              <a:gd name="connsiteY3" fmla="*/ 1723121 h 1741714"/>
              <a:gd name="connsiteX0" fmla="*/ 4526633 w 4526633"/>
              <a:gd name="connsiteY0" fmla="*/ 0 h 1867137"/>
              <a:gd name="connsiteX1" fmla="*/ 3612233 w 4526633"/>
              <a:gd name="connsiteY1" fmla="*/ 1741714 h 1867137"/>
              <a:gd name="connsiteX2" fmla="*/ 432048 w 4526633"/>
              <a:gd name="connsiteY2" fmla="*/ 1147057 h 1867137"/>
              <a:gd name="connsiteX3" fmla="*/ 0 w 4526633"/>
              <a:gd name="connsiteY3" fmla="*/ 1867137 h 18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633" h="1867137">
                <a:moveTo>
                  <a:pt x="4526633" y="0"/>
                </a:moveTo>
                <a:lnTo>
                  <a:pt x="3612233" y="1741714"/>
                </a:lnTo>
                <a:lnTo>
                  <a:pt x="432048" y="1147057"/>
                </a:lnTo>
                <a:lnTo>
                  <a:pt x="0" y="1867137"/>
                </a:lnTo>
              </a:path>
            </a:pathLst>
          </a:custGeom>
          <a:ln w="57150">
            <a:solidFill>
              <a:srgbClr val="9C5BCD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1" name="Gruppo 50"/>
          <p:cNvGrpSpPr/>
          <p:nvPr/>
        </p:nvGrpSpPr>
        <p:grpSpPr>
          <a:xfrm>
            <a:off x="755576" y="2204864"/>
            <a:ext cx="7200800" cy="3816424"/>
            <a:chOff x="755576" y="2204864"/>
            <a:chExt cx="7200800" cy="3816424"/>
          </a:xfrm>
        </p:grpSpPr>
        <p:cxnSp>
          <p:nvCxnSpPr>
            <p:cNvPr id="18" name="Connettore 1 17"/>
            <p:cNvCxnSpPr/>
            <p:nvPr/>
          </p:nvCxnSpPr>
          <p:spPr>
            <a:xfrm flipV="1">
              <a:off x="755576" y="2564904"/>
              <a:ext cx="1152128" cy="2304256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2555776" y="2780928"/>
              <a:ext cx="1584176" cy="2232248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flipV="1">
              <a:off x="6012160" y="3861048"/>
              <a:ext cx="936104" cy="172819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 flipV="1">
              <a:off x="4211960" y="2780928"/>
              <a:ext cx="2736304" cy="100811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flipH="1" flipV="1">
              <a:off x="2555776" y="5013176"/>
              <a:ext cx="3456384" cy="64807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H="1">
              <a:off x="6948264" y="2276872"/>
              <a:ext cx="1008112" cy="1512168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H="1">
              <a:off x="4211960" y="2276872"/>
              <a:ext cx="3744416" cy="432048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H="1" flipV="1">
              <a:off x="1835696" y="2420888"/>
              <a:ext cx="2376264" cy="28803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35896" y="2564904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5373216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7" name="Connettore 1 46"/>
            <p:cNvCxnSpPr/>
            <p:nvPr/>
          </p:nvCxnSpPr>
          <p:spPr>
            <a:xfrm flipH="1" flipV="1">
              <a:off x="1907704" y="2492896"/>
              <a:ext cx="576064" cy="2520280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6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31640" y="2204864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8" name="Gruppo 67"/>
          <p:cNvGrpSpPr/>
          <p:nvPr/>
        </p:nvGrpSpPr>
        <p:grpSpPr>
          <a:xfrm>
            <a:off x="755576" y="5085184"/>
            <a:ext cx="1728192" cy="1224136"/>
            <a:chOff x="755576" y="5085184"/>
            <a:chExt cx="1728192" cy="1224136"/>
          </a:xfrm>
        </p:grpSpPr>
        <p:cxnSp>
          <p:nvCxnSpPr>
            <p:cNvPr id="38" name="Connettore 1 37"/>
            <p:cNvCxnSpPr/>
            <p:nvPr/>
          </p:nvCxnSpPr>
          <p:spPr>
            <a:xfrm flipH="1" flipV="1">
              <a:off x="755576" y="5085184"/>
              <a:ext cx="864096" cy="1224136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1619672" y="5085184"/>
              <a:ext cx="864096" cy="1224136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6093296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725144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797152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537321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060848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573016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5" name="Gruppo 84"/>
          <p:cNvGrpSpPr/>
          <p:nvPr/>
        </p:nvGrpSpPr>
        <p:grpSpPr>
          <a:xfrm>
            <a:off x="6372200" y="3356992"/>
            <a:ext cx="1101725" cy="864692"/>
            <a:chOff x="7667625" y="4293096"/>
            <a:chExt cx="1101725" cy="864692"/>
          </a:xfrm>
        </p:grpSpPr>
        <p:grpSp>
          <p:nvGrpSpPr>
            <p:cNvPr id="16389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638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0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1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2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16419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6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86" name="Gruppo 85"/>
          <p:cNvGrpSpPr/>
          <p:nvPr/>
        </p:nvGrpSpPr>
        <p:grpSpPr>
          <a:xfrm>
            <a:off x="7380312" y="1844824"/>
            <a:ext cx="1101725" cy="864692"/>
            <a:chOff x="7667625" y="4293096"/>
            <a:chExt cx="1101725" cy="864692"/>
          </a:xfrm>
        </p:grpSpPr>
        <p:grpSp>
          <p:nvGrpSpPr>
            <p:cNvPr id="87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8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88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6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2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6" grpId="0" animBg="1"/>
      <p:bldP spid="116" grpId="1" animBg="1"/>
      <p:bldP spid="1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Scenario</a:t>
            </a:r>
            <a:endParaRPr lang="it-IT"/>
          </a:p>
        </p:txBody>
      </p:sp>
      <p:grpSp>
        <p:nvGrpSpPr>
          <p:cNvPr id="15" name="Gruppo 14"/>
          <p:cNvGrpSpPr/>
          <p:nvPr/>
        </p:nvGrpSpPr>
        <p:grpSpPr>
          <a:xfrm>
            <a:off x="383045" y="1822763"/>
            <a:ext cx="4771263" cy="3141967"/>
            <a:chOff x="1447032" y="1822763"/>
            <a:chExt cx="6420557" cy="4486557"/>
          </a:xfrm>
        </p:grpSpPr>
        <p:sp>
          <p:nvSpPr>
            <p:cNvPr id="5" name="Oval 21"/>
            <p:cNvSpPr>
              <a:spLocks noChangeAspect="1" noChangeArrowheads="1"/>
            </p:cNvSpPr>
            <p:nvPr/>
          </p:nvSpPr>
          <p:spPr bwMode="auto">
            <a:xfrm flipH="1">
              <a:off x="2877644" y="1899756"/>
              <a:ext cx="2795883" cy="1823815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" name="Oval 22"/>
            <p:cNvSpPr>
              <a:spLocks noChangeAspect="1" noChangeArrowheads="1"/>
            </p:cNvSpPr>
            <p:nvPr/>
          </p:nvSpPr>
          <p:spPr bwMode="auto">
            <a:xfrm flipH="1">
              <a:off x="5071705" y="1822763"/>
              <a:ext cx="2795881" cy="2380034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" name="Oval 23"/>
            <p:cNvSpPr>
              <a:spLocks noChangeAspect="1" noChangeArrowheads="1"/>
            </p:cNvSpPr>
            <p:nvPr/>
          </p:nvSpPr>
          <p:spPr bwMode="auto">
            <a:xfrm flipH="1">
              <a:off x="6423222" y="3475339"/>
              <a:ext cx="1444367" cy="1489391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" name="Oval 24"/>
            <p:cNvSpPr>
              <a:spLocks noChangeAspect="1" noChangeArrowheads="1"/>
            </p:cNvSpPr>
            <p:nvPr/>
          </p:nvSpPr>
          <p:spPr bwMode="auto">
            <a:xfrm flipH="1">
              <a:off x="5071704" y="4202796"/>
              <a:ext cx="2795883" cy="2106524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 flipH="1">
              <a:off x="2643794" y="4399313"/>
              <a:ext cx="3249827" cy="1910007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0" name="Oval 26"/>
            <p:cNvSpPr>
              <a:spLocks noChangeAspect="1" noChangeArrowheads="1"/>
            </p:cNvSpPr>
            <p:nvPr/>
          </p:nvSpPr>
          <p:spPr bwMode="auto">
            <a:xfrm flipH="1">
              <a:off x="1742783" y="1899756"/>
              <a:ext cx="2084016" cy="1965169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" name="Oval 27"/>
            <p:cNvSpPr>
              <a:spLocks noChangeAspect="1" noChangeArrowheads="1"/>
            </p:cNvSpPr>
            <p:nvPr/>
          </p:nvSpPr>
          <p:spPr bwMode="auto">
            <a:xfrm flipH="1">
              <a:off x="1447032" y="3351223"/>
              <a:ext cx="2066821" cy="1434229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" name="Oval 28"/>
            <p:cNvSpPr>
              <a:spLocks noChangeAspect="1" noChangeArrowheads="1"/>
            </p:cNvSpPr>
            <p:nvPr/>
          </p:nvSpPr>
          <p:spPr bwMode="auto">
            <a:xfrm flipH="1">
              <a:off x="1649931" y="3651170"/>
              <a:ext cx="2053065" cy="2358203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" name="Oval 29"/>
            <p:cNvSpPr>
              <a:spLocks noChangeAspect="1" noChangeArrowheads="1"/>
            </p:cNvSpPr>
            <p:nvPr/>
          </p:nvSpPr>
          <p:spPr bwMode="auto">
            <a:xfrm flipH="1">
              <a:off x="2537185" y="2975428"/>
              <a:ext cx="4164593" cy="2354755"/>
            </a:xfrm>
            <a:prstGeom prst="ellipse">
              <a:avLst/>
            </a:prstGeom>
            <a:solidFill>
              <a:srgbClr val="FFE9A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4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428" y="2327356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956" y="4280197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143" y="1679284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1" name="Gruppo 84"/>
          <p:cNvGrpSpPr/>
          <p:nvPr/>
        </p:nvGrpSpPr>
        <p:grpSpPr>
          <a:xfrm>
            <a:off x="174040" y="2094714"/>
            <a:ext cx="1101725" cy="864692"/>
            <a:chOff x="7667625" y="4293096"/>
            <a:chExt cx="1101725" cy="864692"/>
          </a:xfrm>
        </p:grpSpPr>
        <p:grpSp>
          <p:nvGrpSpPr>
            <p:cNvPr id="22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2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5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7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8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29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30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23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3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20" name="Figura a mano libera 119"/>
          <p:cNvSpPr/>
          <p:nvPr/>
        </p:nvSpPr>
        <p:spPr>
          <a:xfrm>
            <a:off x="2845509" y="3945467"/>
            <a:ext cx="5468758" cy="2513581"/>
          </a:xfrm>
          <a:custGeom>
            <a:avLst/>
            <a:gdLst>
              <a:gd name="connsiteX0" fmla="*/ 100892 w 5936155"/>
              <a:gd name="connsiteY0" fmla="*/ 1016000 h 2513581"/>
              <a:gd name="connsiteX1" fmla="*/ 151692 w 5936155"/>
              <a:gd name="connsiteY1" fmla="*/ 1879600 h 2513581"/>
              <a:gd name="connsiteX2" fmla="*/ 185559 w 5936155"/>
              <a:gd name="connsiteY2" fmla="*/ 1930400 h 2513581"/>
              <a:gd name="connsiteX3" fmla="*/ 236359 w 5936155"/>
              <a:gd name="connsiteY3" fmla="*/ 1981200 h 2513581"/>
              <a:gd name="connsiteX4" fmla="*/ 371825 w 5936155"/>
              <a:gd name="connsiteY4" fmla="*/ 2133600 h 2513581"/>
              <a:gd name="connsiteX5" fmla="*/ 422625 w 5936155"/>
              <a:gd name="connsiteY5" fmla="*/ 2150533 h 2513581"/>
              <a:gd name="connsiteX6" fmla="*/ 524225 w 5936155"/>
              <a:gd name="connsiteY6" fmla="*/ 2201333 h 2513581"/>
              <a:gd name="connsiteX7" fmla="*/ 642759 w 5936155"/>
              <a:gd name="connsiteY7" fmla="*/ 2252133 h 2513581"/>
              <a:gd name="connsiteX8" fmla="*/ 845959 w 5936155"/>
              <a:gd name="connsiteY8" fmla="*/ 2235200 h 2513581"/>
              <a:gd name="connsiteX9" fmla="*/ 1015292 w 5936155"/>
              <a:gd name="connsiteY9" fmla="*/ 2133600 h 2513581"/>
              <a:gd name="connsiteX10" fmla="*/ 1066092 w 5936155"/>
              <a:gd name="connsiteY10" fmla="*/ 2099733 h 2513581"/>
              <a:gd name="connsiteX11" fmla="*/ 1150759 w 5936155"/>
              <a:gd name="connsiteY11" fmla="*/ 2015066 h 2513581"/>
              <a:gd name="connsiteX12" fmla="*/ 1320092 w 5936155"/>
              <a:gd name="connsiteY12" fmla="*/ 1879600 h 2513581"/>
              <a:gd name="connsiteX13" fmla="*/ 1557159 w 5936155"/>
              <a:gd name="connsiteY13" fmla="*/ 1744133 h 2513581"/>
              <a:gd name="connsiteX14" fmla="*/ 1641825 w 5936155"/>
              <a:gd name="connsiteY14" fmla="*/ 1710266 h 2513581"/>
              <a:gd name="connsiteX15" fmla="*/ 1980492 w 5936155"/>
              <a:gd name="connsiteY15" fmla="*/ 1744133 h 2513581"/>
              <a:gd name="connsiteX16" fmla="*/ 2031292 w 5936155"/>
              <a:gd name="connsiteY16" fmla="*/ 1794933 h 2513581"/>
              <a:gd name="connsiteX17" fmla="*/ 2217559 w 5936155"/>
              <a:gd name="connsiteY17" fmla="*/ 1930400 h 2513581"/>
              <a:gd name="connsiteX18" fmla="*/ 2353025 w 5936155"/>
              <a:gd name="connsiteY18" fmla="*/ 2032000 h 2513581"/>
              <a:gd name="connsiteX19" fmla="*/ 2488492 w 5936155"/>
              <a:gd name="connsiteY19" fmla="*/ 2167466 h 2513581"/>
              <a:gd name="connsiteX20" fmla="*/ 2623959 w 5936155"/>
              <a:gd name="connsiteY20" fmla="*/ 2269066 h 2513581"/>
              <a:gd name="connsiteX21" fmla="*/ 2691692 w 5936155"/>
              <a:gd name="connsiteY21" fmla="*/ 2319866 h 2513581"/>
              <a:gd name="connsiteX22" fmla="*/ 2759425 w 5936155"/>
              <a:gd name="connsiteY22" fmla="*/ 2370666 h 2513581"/>
              <a:gd name="connsiteX23" fmla="*/ 2911825 w 5936155"/>
              <a:gd name="connsiteY23" fmla="*/ 2438400 h 2513581"/>
              <a:gd name="connsiteX24" fmla="*/ 3047292 w 5936155"/>
              <a:gd name="connsiteY24" fmla="*/ 2489200 h 2513581"/>
              <a:gd name="connsiteX25" fmla="*/ 3402892 w 5936155"/>
              <a:gd name="connsiteY25" fmla="*/ 2438400 h 2513581"/>
              <a:gd name="connsiteX26" fmla="*/ 3504492 w 5936155"/>
              <a:gd name="connsiteY26" fmla="*/ 2370666 h 2513581"/>
              <a:gd name="connsiteX27" fmla="*/ 3555292 w 5936155"/>
              <a:gd name="connsiteY27" fmla="*/ 2336800 h 2513581"/>
              <a:gd name="connsiteX28" fmla="*/ 3690759 w 5936155"/>
              <a:gd name="connsiteY28" fmla="*/ 2150533 h 2513581"/>
              <a:gd name="connsiteX29" fmla="*/ 3741559 w 5936155"/>
              <a:gd name="connsiteY29" fmla="*/ 2082800 h 2513581"/>
              <a:gd name="connsiteX30" fmla="*/ 3893959 w 5936155"/>
              <a:gd name="connsiteY30" fmla="*/ 1896533 h 2513581"/>
              <a:gd name="connsiteX31" fmla="*/ 3944759 w 5936155"/>
              <a:gd name="connsiteY31" fmla="*/ 1828800 h 2513581"/>
              <a:gd name="connsiteX32" fmla="*/ 4080225 w 5936155"/>
              <a:gd name="connsiteY32" fmla="*/ 1625600 h 2513581"/>
              <a:gd name="connsiteX33" fmla="*/ 4131025 w 5936155"/>
              <a:gd name="connsiteY33" fmla="*/ 1591733 h 2513581"/>
              <a:gd name="connsiteX34" fmla="*/ 4215692 w 5936155"/>
              <a:gd name="connsiteY34" fmla="*/ 1490133 h 2513581"/>
              <a:gd name="connsiteX35" fmla="*/ 4266492 w 5936155"/>
              <a:gd name="connsiteY35" fmla="*/ 1473200 h 2513581"/>
              <a:gd name="connsiteX36" fmla="*/ 4401959 w 5936155"/>
              <a:gd name="connsiteY36" fmla="*/ 1422400 h 2513581"/>
              <a:gd name="connsiteX37" fmla="*/ 4723692 w 5936155"/>
              <a:gd name="connsiteY37" fmla="*/ 1439333 h 2513581"/>
              <a:gd name="connsiteX38" fmla="*/ 4825292 w 5936155"/>
              <a:gd name="connsiteY38" fmla="*/ 1456266 h 2513581"/>
              <a:gd name="connsiteX39" fmla="*/ 4960759 w 5936155"/>
              <a:gd name="connsiteY39" fmla="*/ 1473200 h 2513581"/>
              <a:gd name="connsiteX40" fmla="*/ 5163959 w 5936155"/>
              <a:gd name="connsiteY40" fmla="*/ 1507066 h 2513581"/>
              <a:gd name="connsiteX41" fmla="*/ 5502625 w 5936155"/>
              <a:gd name="connsiteY41" fmla="*/ 1473200 h 2513581"/>
              <a:gd name="connsiteX42" fmla="*/ 5671959 w 5936155"/>
              <a:gd name="connsiteY42" fmla="*/ 1286933 h 2513581"/>
              <a:gd name="connsiteX43" fmla="*/ 5705825 w 5936155"/>
              <a:gd name="connsiteY43" fmla="*/ 1202266 h 2513581"/>
              <a:gd name="connsiteX44" fmla="*/ 5756625 w 5936155"/>
              <a:gd name="connsiteY44" fmla="*/ 1134533 h 2513581"/>
              <a:gd name="connsiteX45" fmla="*/ 5824359 w 5936155"/>
              <a:gd name="connsiteY45" fmla="*/ 982133 h 2513581"/>
              <a:gd name="connsiteX46" fmla="*/ 5925959 w 5936155"/>
              <a:gd name="connsiteY46" fmla="*/ 795866 h 2513581"/>
              <a:gd name="connsiteX47" fmla="*/ 5925959 w 5936155"/>
              <a:gd name="connsiteY47" fmla="*/ 0 h 251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936155" h="2513581">
                <a:moveTo>
                  <a:pt x="100892" y="1016000"/>
                </a:moveTo>
                <a:cubicBezTo>
                  <a:pt x="109503" y="1420736"/>
                  <a:pt x="0" y="1614140"/>
                  <a:pt x="151692" y="1879600"/>
                </a:cubicBezTo>
                <a:cubicBezTo>
                  <a:pt x="161789" y="1897270"/>
                  <a:pt x="172530" y="1914766"/>
                  <a:pt x="185559" y="1930400"/>
                </a:cubicBezTo>
                <a:cubicBezTo>
                  <a:pt x="200890" y="1948797"/>
                  <a:pt x="221028" y="1962803"/>
                  <a:pt x="236359" y="1981200"/>
                </a:cubicBezTo>
                <a:cubicBezTo>
                  <a:pt x="279800" y="2033329"/>
                  <a:pt x="295824" y="2108267"/>
                  <a:pt x="371825" y="2133600"/>
                </a:cubicBezTo>
                <a:lnTo>
                  <a:pt x="422625" y="2150533"/>
                </a:lnTo>
                <a:cubicBezTo>
                  <a:pt x="520251" y="2215617"/>
                  <a:pt x="426075" y="2159269"/>
                  <a:pt x="524225" y="2201333"/>
                </a:cubicBezTo>
                <a:cubicBezTo>
                  <a:pt x="670697" y="2264107"/>
                  <a:pt x="523624" y="2212422"/>
                  <a:pt x="642759" y="2252133"/>
                </a:cubicBezTo>
                <a:cubicBezTo>
                  <a:pt x="710492" y="2246489"/>
                  <a:pt x="781190" y="2255808"/>
                  <a:pt x="845959" y="2235200"/>
                </a:cubicBezTo>
                <a:cubicBezTo>
                  <a:pt x="908685" y="2215242"/>
                  <a:pt x="960523" y="2170113"/>
                  <a:pt x="1015292" y="2133600"/>
                </a:cubicBezTo>
                <a:cubicBezTo>
                  <a:pt x="1032225" y="2122311"/>
                  <a:pt x="1050776" y="2113135"/>
                  <a:pt x="1066092" y="2099733"/>
                </a:cubicBezTo>
                <a:cubicBezTo>
                  <a:pt x="1096129" y="2073450"/>
                  <a:pt x="1120598" y="2041206"/>
                  <a:pt x="1150759" y="2015066"/>
                </a:cubicBezTo>
                <a:cubicBezTo>
                  <a:pt x="1205383" y="1967725"/>
                  <a:pt x="1258109" y="1916790"/>
                  <a:pt x="1320092" y="1879600"/>
                </a:cubicBezTo>
                <a:cubicBezTo>
                  <a:pt x="1393166" y="1835756"/>
                  <a:pt x="1475765" y="1780309"/>
                  <a:pt x="1557159" y="1744133"/>
                </a:cubicBezTo>
                <a:cubicBezTo>
                  <a:pt x="1584935" y="1731788"/>
                  <a:pt x="1613603" y="1721555"/>
                  <a:pt x="1641825" y="1710266"/>
                </a:cubicBezTo>
                <a:cubicBezTo>
                  <a:pt x="1754714" y="1721555"/>
                  <a:pt x="1869629" y="1720032"/>
                  <a:pt x="1980492" y="1744133"/>
                </a:cubicBezTo>
                <a:cubicBezTo>
                  <a:pt x="2003893" y="1749220"/>
                  <a:pt x="2012758" y="1779769"/>
                  <a:pt x="2031292" y="1794933"/>
                </a:cubicBezTo>
                <a:cubicBezTo>
                  <a:pt x="2249993" y="1973870"/>
                  <a:pt x="2095654" y="1841742"/>
                  <a:pt x="2217559" y="1930400"/>
                </a:cubicBezTo>
                <a:cubicBezTo>
                  <a:pt x="2263207" y="1963599"/>
                  <a:pt x="2313113" y="1992088"/>
                  <a:pt x="2353025" y="2032000"/>
                </a:cubicBezTo>
                <a:cubicBezTo>
                  <a:pt x="2398181" y="2077155"/>
                  <a:pt x="2437404" y="2129150"/>
                  <a:pt x="2488492" y="2167466"/>
                </a:cubicBezTo>
                <a:lnTo>
                  <a:pt x="2623959" y="2269066"/>
                </a:lnTo>
                <a:lnTo>
                  <a:pt x="2691692" y="2319866"/>
                </a:lnTo>
                <a:cubicBezTo>
                  <a:pt x="2714270" y="2336799"/>
                  <a:pt x="2733221" y="2360185"/>
                  <a:pt x="2759425" y="2370666"/>
                </a:cubicBezTo>
                <a:cubicBezTo>
                  <a:pt x="3010443" y="2471074"/>
                  <a:pt x="2698222" y="2343466"/>
                  <a:pt x="2911825" y="2438400"/>
                </a:cubicBezTo>
                <a:cubicBezTo>
                  <a:pt x="2972557" y="2465392"/>
                  <a:pt x="2991443" y="2470583"/>
                  <a:pt x="3047292" y="2489200"/>
                </a:cubicBezTo>
                <a:cubicBezTo>
                  <a:pt x="3252194" y="2477146"/>
                  <a:pt x="3277590" y="2513581"/>
                  <a:pt x="3402892" y="2438400"/>
                </a:cubicBezTo>
                <a:cubicBezTo>
                  <a:pt x="3437794" y="2417459"/>
                  <a:pt x="3470625" y="2393244"/>
                  <a:pt x="3504492" y="2370666"/>
                </a:cubicBezTo>
                <a:lnTo>
                  <a:pt x="3555292" y="2336800"/>
                </a:lnTo>
                <a:cubicBezTo>
                  <a:pt x="3620468" y="2239037"/>
                  <a:pt x="3576950" y="2302278"/>
                  <a:pt x="3690759" y="2150533"/>
                </a:cubicBezTo>
                <a:cubicBezTo>
                  <a:pt x="3707692" y="2127955"/>
                  <a:pt x="3721603" y="2102756"/>
                  <a:pt x="3741559" y="2082800"/>
                </a:cubicBezTo>
                <a:cubicBezTo>
                  <a:pt x="3832272" y="1992087"/>
                  <a:pt x="3777989" y="2051159"/>
                  <a:pt x="3893959" y="1896533"/>
                </a:cubicBezTo>
                <a:cubicBezTo>
                  <a:pt x="3910892" y="1873955"/>
                  <a:pt x="3932138" y="1854043"/>
                  <a:pt x="3944759" y="1828800"/>
                </a:cubicBezTo>
                <a:cubicBezTo>
                  <a:pt x="3977763" y="1762790"/>
                  <a:pt x="4021849" y="1664518"/>
                  <a:pt x="4080225" y="1625600"/>
                </a:cubicBezTo>
                <a:lnTo>
                  <a:pt x="4131025" y="1591733"/>
                </a:lnTo>
                <a:cubicBezTo>
                  <a:pt x="4156015" y="1554249"/>
                  <a:pt x="4176578" y="1516209"/>
                  <a:pt x="4215692" y="1490133"/>
                </a:cubicBezTo>
                <a:cubicBezTo>
                  <a:pt x="4230544" y="1480232"/>
                  <a:pt x="4249779" y="1479467"/>
                  <a:pt x="4266492" y="1473200"/>
                </a:cubicBezTo>
                <a:cubicBezTo>
                  <a:pt x="4428475" y="1412456"/>
                  <a:pt x="4286653" y="1460835"/>
                  <a:pt x="4401959" y="1422400"/>
                </a:cubicBezTo>
                <a:cubicBezTo>
                  <a:pt x="4509203" y="1428044"/>
                  <a:pt x="4616641" y="1430769"/>
                  <a:pt x="4723692" y="1439333"/>
                </a:cubicBezTo>
                <a:cubicBezTo>
                  <a:pt x="4757916" y="1442071"/>
                  <a:pt x="4791303" y="1451410"/>
                  <a:pt x="4825292" y="1456266"/>
                </a:cubicBezTo>
                <a:cubicBezTo>
                  <a:pt x="4870342" y="1462702"/>
                  <a:pt x="4915755" y="1466449"/>
                  <a:pt x="4960759" y="1473200"/>
                </a:cubicBezTo>
                <a:cubicBezTo>
                  <a:pt x="5028667" y="1483386"/>
                  <a:pt x="5163959" y="1507066"/>
                  <a:pt x="5163959" y="1507066"/>
                </a:cubicBezTo>
                <a:cubicBezTo>
                  <a:pt x="5276848" y="1495777"/>
                  <a:pt x="5394995" y="1509077"/>
                  <a:pt x="5502625" y="1473200"/>
                </a:cubicBezTo>
                <a:cubicBezTo>
                  <a:pt x="5525040" y="1465728"/>
                  <a:pt x="5646259" y="1333194"/>
                  <a:pt x="5671959" y="1286933"/>
                </a:cubicBezTo>
                <a:cubicBezTo>
                  <a:pt x="5686721" y="1260362"/>
                  <a:pt x="5691063" y="1228837"/>
                  <a:pt x="5705825" y="1202266"/>
                </a:cubicBezTo>
                <a:cubicBezTo>
                  <a:pt x="5719531" y="1177595"/>
                  <a:pt x="5742919" y="1159204"/>
                  <a:pt x="5756625" y="1134533"/>
                </a:cubicBezTo>
                <a:cubicBezTo>
                  <a:pt x="5884021" y="905221"/>
                  <a:pt x="5707012" y="1177711"/>
                  <a:pt x="5824359" y="982133"/>
                </a:cubicBezTo>
                <a:cubicBezTo>
                  <a:pt x="5846186" y="945754"/>
                  <a:pt x="5923849" y="850730"/>
                  <a:pt x="5925959" y="795866"/>
                </a:cubicBezTo>
                <a:cubicBezTo>
                  <a:pt x="5936155" y="530773"/>
                  <a:pt x="5925959" y="265289"/>
                  <a:pt x="5925959" y="0"/>
                </a:cubicBez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4" name="Figura a mano libera 123"/>
          <p:cNvSpPr/>
          <p:nvPr/>
        </p:nvSpPr>
        <p:spPr>
          <a:xfrm flipH="1" flipV="1">
            <a:off x="2344523" y="3645024"/>
            <a:ext cx="931333" cy="1049866"/>
          </a:xfrm>
          <a:custGeom>
            <a:avLst/>
            <a:gdLst>
              <a:gd name="connsiteX0" fmla="*/ 0 w 931333"/>
              <a:gd name="connsiteY0" fmla="*/ 0 h 1049866"/>
              <a:gd name="connsiteX1" fmla="*/ 169333 w 931333"/>
              <a:gd name="connsiteY1" fmla="*/ 16933 h 1049866"/>
              <a:gd name="connsiteX2" fmla="*/ 287867 w 931333"/>
              <a:gd name="connsiteY2" fmla="*/ 50800 h 1049866"/>
              <a:gd name="connsiteX3" fmla="*/ 287867 w 931333"/>
              <a:gd name="connsiteY3" fmla="*/ 457200 h 1049866"/>
              <a:gd name="connsiteX4" fmla="*/ 254000 w 931333"/>
              <a:gd name="connsiteY4" fmla="*/ 508000 h 1049866"/>
              <a:gd name="connsiteX5" fmla="*/ 237067 w 931333"/>
              <a:gd name="connsiteY5" fmla="*/ 558800 h 1049866"/>
              <a:gd name="connsiteX6" fmla="*/ 660400 w 931333"/>
              <a:gd name="connsiteY6" fmla="*/ 829733 h 1049866"/>
              <a:gd name="connsiteX7" fmla="*/ 711200 w 931333"/>
              <a:gd name="connsiteY7" fmla="*/ 863600 h 1049866"/>
              <a:gd name="connsiteX8" fmla="*/ 762000 w 931333"/>
              <a:gd name="connsiteY8" fmla="*/ 880533 h 1049866"/>
              <a:gd name="connsiteX9" fmla="*/ 812800 w 931333"/>
              <a:gd name="connsiteY9" fmla="*/ 948266 h 1049866"/>
              <a:gd name="connsiteX10" fmla="*/ 863600 w 931333"/>
              <a:gd name="connsiteY10" fmla="*/ 982133 h 1049866"/>
              <a:gd name="connsiteX11" fmla="*/ 931333 w 931333"/>
              <a:gd name="connsiteY11" fmla="*/ 1049866 h 104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31333" h="1049866">
                <a:moveTo>
                  <a:pt x="0" y="0"/>
                </a:moveTo>
                <a:cubicBezTo>
                  <a:pt x="56444" y="5644"/>
                  <a:pt x="113177" y="8911"/>
                  <a:pt x="169333" y="16933"/>
                </a:cubicBezTo>
                <a:cubicBezTo>
                  <a:pt x="206549" y="22249"/>
                  <a:pt x="251676" y="38736"/>
                  <a:pt x="287867" y="50800"/>
                </a:cubicBezTo>
                <a:cubicBezTo>
                  <a:pt x="339164" y="204695"/>
                  <a:pt x="326665" y="146819"/>
                  <a:pt x="287867" y="457200"/>
                </a:cubicBezTo>
                <a:cubicBezTo>
                  <a:pt x="285343" y="477394"/>
                  <a:pt x="265289" y="491067"/>
                  <a:pt x="254000" y="508000"/>
                </a:cubicBezTo>
                <a:cubicBezTo>
                  <a:pt x="248356" y="524933"/>
                  <a:pt x="237067" y="540951"/>
                  <a:pt x="237067" y="558800"/>
                </a:cubicBezTo>
                <a:cubicBezTo>
                  <a:pt x="237067" y="947003"/>
                  <a:pt x="210686" y="810995"/>
                  <a:pt x="660400" y="829733"/>
                </a:cubicBezTo>
                <a:cubicBezTo>
                  <a:pt x="677333" y="841022"/>
                  <a:pt x="692997" y="854499"/>
                  <a:pt x="711200" y="863600"/>
                </a:cubicBezTo>
                <a:cubicBezTo>
                  <a:pt x="727165" y="871582"/>
                  <a:pt x="748288" y="869106"/>
                  <a:pt x="762000" y="880533"/>
                </a:cubicBezTo>
                <a:cubicBezTo>
                  <a:pt x="783681" y="898600"/>
                  <a:pt x="792844" y="928310"/>
                  <a:pt x="812800" y="948266"/>
                </a:cubicBezTo>
                <a:cubicBezTo>
                  <a:pt x="827191" y="962657"/>
                  <a:pt x="846667" y="970844"/>
                  <a:pt x="863600" y="982133"/>
                </a:cubicBezTo>
                <a:cubicBezTo>
                  <a:pt x="904468" y="1043434"/>
                  <a:pt x="879264" y="1023832"/>
                  <a:pt x="931333" y="1049866"/>
                </a:cubicBezTo>
              </a:path>
            </a:pathLst>
          </a:cu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5" name="Gruppo 74"/>
          <p:cNvGrpSpPr/>
          <p:nvPr/>
        </p:nvGrpSpPr>
        <p:grpSpPr>
          <a:xfrm>
            <a:off x="1388812" y="2772081"/>
            <a:ext cx="1152128" cy="1407626"/>
            <a:chOff x="6660232" y="1772816"/>
            <a:chExt cx="1152128" cy="14076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6" name="Gruppo 38"/>
            <p:cNvGrpSpPr/>
            <p:nvPr/>
          </p:nvGrpSpPr>
          <p:grpSpPr>
            <a:xfrm>
              <a:off x="6660232" y="1772816"/>
              <a:ext cx="1152128" cy="1407626"/>
              <a:chOff x="6145290" y="1805474"/>
              <a:chExt cx="1152128" cy="1407626"/>
            </a:xfrm>
          </p:grpSpPr>
          <p:grpSp>
            <p:nvGrpSpPr>
              <p:cNvPr id="78" name="Group 5"/>
              <p:cNvGrpSpPr>
                <a:grpSpLocks noChangeAspect="1"/>
              </p:cNvGrpSpPr>
              <p:nvPr/>
            </p:nvGrpSpPr>
            <p:grpSpPr bwMode="auto">
              <a:xfrm>
                <a:off x="6170492" y="2565400"/>
                <a:ext cx="1101725" cy="647700"/>
                <a:chOff x="3878" y="1616"/>
                <a:chExt cx="694" cy="408"/>
              </a:xfrm>
            </p:grpSpPr>
            <p:sp>
              <p:nvSpPr>
                <p:cNvPr id="80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78" y="1616"/>
                  <a:ext cx="69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1" name="Oval 6"/>
                <p:cNvSpPr>
                  <a:spLocks noChangeArrowheads="1"/>
                </p:cNvSpPr>
                <p:nvPr/>
              </p:nvSpPr>
              <p:spPr bwMode="auto">
                <a:xfrm>
                  <a:off x="3880" y="1786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2" name="Rectangle 7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3" name="Rectangle 8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3880" y="1618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5" name="Line 29"/>
                <p:cNvSpPr>
                  <a:spLocks noChangeShapeType="1"/>
                </p:cNvSpPr>
                <p:nvPr/>
              </p:nvSpPr>
              <p:spPr bwMode="auto">
                <a:xfrm>
                  <a:off x="387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86" name="Line 30"/>
                <p:cNvSpPr>
                  <a:spLocks noChangeShapeType="1"/>
                </p:cNvSpPr>
                <p:nvPr/>
              </p:nvSpPr>
              <p:spPr bwMode="auto">
                <a:xfrm>
                  <a:off x="456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79" name="Picture 2" descr="http://www.saturnstopwatches.co.uk/63-thickbox_default/fastime-1-stopwatch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5290" y="1805474"/>
                <a:ext cx="1152128" cy="101642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7" name="Rettangolo 76"/>
            <p:cNvSpPr/>
            <p:nvPr/>
          </p:nvSpPr>
          <p:spPr>
            <a:xfrm>
              <a:off x="6976110" y="2170162"/>
              <a:ext cx="495300" cy="25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7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2126" y="4682111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43" name="Gruppo 84"/>
          <p:cNvGrpSpPr/>
          <p:nvPr/>
        </p:nvGrpSpPr>
        <p:grpSpPr>
          <a:xfrm>
            <a:off x="2422126" y="4456197"/>
            <a:ext cx="1101725" cy="864692"/>
            <a:chOff x="7667625" y="4293096"/>
            <a:chExt cx="1101725" cy="864692"/>
          </a:xfrm>
        </p:grpSpPr>
        <p:grpSp>
          <p:nvGrpSpPr>
            <p:cNvPr id="44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4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7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8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0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2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45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3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sp>
        <p:nvSpPr>
          <p:cNvPr id="125" name="Figura a mano libera 124"/>
          <p:cNvSpPr/>
          <p:nvPr/>
        </p:nvSpPr>
        <p:spPr>
          <a:xfrm>
            <a:off x="3826933" y="2404533"/>
            <a:ext cx="1134534" cy="829734"/>
          </a:xfrm>
          <a:custGeom>
            <a:avLst/>
            <a:gdLst>
              <a:gd name="connsiteX0" fmla="*/ 0 w 1134534"/>
              <a:gd name="connsiteY0" fmla="*/ 829734 h 829734"/>
              <a:gd name="connsiteX1" fmla="*/ 33867 w 1134534"/>
              <a:gd name="connsiteY1" fmla="*/ 660400 h 829734"/>
              <a:gd name="connsiteX2" fmla="*/ 135467 w 1134534"/>
              <a:gd name="connsiteY2" fmla="*/ 609600 h 829734"/>
              <a:gd name="connsiteX3" fmla="*/ 389467 w 1134534"/>
              <a:gd name="connsiteY3" fmla="*/ 643467 h 829734"/>
              <a:gd name="connsiteX4" fmla="*/ 491067 w 1134534"/>
              <a:gd name="connsiteY4" fmla="*/ 677334 h 829734"/>
              <a:gd name="connsiteX5" fmla="*/ 541867 w 1134534"/>
              <a:gd name="connsiteY5" fmla="*/ 660400 h 829734"/>
              <a:gd name="connsiteX6" fmla="*/ 558800 w 1134534"/>
              <a:gd name="connsiteY6" fmla="*/ 609600 h 829734"/>
              <a:gd name="connsiteX7" fmla="*/ 592667 w 1134534"/>
              <a:gd name="connsiteY7" fmla="*/ 558800 h 829734"/>
              <a:gd name="connsiteX8" fmla="*/ 626534 w 1134534"/>
              <a:gd name="connsiteY8" fmla="*/ 423334 h 829734"/>
              <a:gd name="connsiteX9" fmla="*/ 643467 w 1134534"/>
              <a:gd name="connsiteY9" fmla="*/ 304800 h 829734"/>
              <a:gd name="connsiteX10" fmla="*/ 694267 w 1134534"/>
              <a:gd name="connsiteY10" fmla="*/ 270934 h 829734"/>
              <a:gd name="connsiteX11" fmla="*/ 745067 w 1134534"/>
              <a:gd name="connsiteY11" fmla="*/ 287867 h 829734"/>
              <a:gd name="connsiteX12" fmla="*/ 846667 w 1134534"/>
              <a:gd name="connsiteY12" fmla="*/ 355600 h 829734"/>
              <a:gd name="connsiteX13" fmla="*/ 1016000 w 1134534"/>
              <a:gd name="connsiteY13" fmla="*/ 338667 h 829734"/>
              <a:gd name="connsiteX14" fmla="*/ 1032934 w 1134534"/>
              <a:gd name="connsiteY14" fmla="*/ 186267 h 829734"/>
              <a:gd name="connsiteX15" fmla="*/ 1083734 w 1134534"/>
              <a:gd name="connsiteY15" fmla="*/ 152400 h 829734"/>
              <a:gd name="connsiteX16" fmla="*/ 1100667 w 1134534"/>
              <a:gd name="connsiteY16" fmla="*/ 101600 h 829734"/>
              <a:gd name="connsiteX17" fmla="*/ 1117600 w 1134534"/>
              <a:gd name="connsiteY17" fmla="*/ 33867 h 829734"/>
              <a:gd name="connsiteX18" fmla="*/ 1134534 w 1134534"/>
              <a:gd name="connsiteY18" fmla="*/ 0 h 829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34534" h="829734">
                <a:moveTo>
                  <a:pt x="0" y="829734"/>
                </a:moveTo>
                <a:cubicBezTo>
                  <a:pt x="55" y="829403"/>
                  <a:pt x="22642" y="677238"/>
                  <a:pt x="33867" y="660400"/>
                </a:cubicBezTo>
                <a:cubicBezTo>
                  <a:pt x="52623" y="632266"/>
                  <a:pt x="106491" y="619259"/>
                  <a:pt x="135467" y="609600"/>
                </a:cubicBezTo>
                <a:cubicBezTo>
                  <a:pt x="155502" y="612104"/>
                  <a:pt x="361859" y="637096"/>
                  <a:pt x="389467" y="643467"/>
                </a:cubicBezTo>
                <a:cubicBezTo>
                  <a:pt x="424251" y="651494"/>
                  <a:pt x="491067" y="677334"/>
                  <a:pt x="491067" y="677334"/>
                </a:cubicBezTo>
                <a:cubicBezTo>
                  <a:pt x="508000" y="671689"/>
                  <a:pt x="529246" y="673022"/>
                  <a:pt x="541867" y="660400"/>
                </a:cubicBezTo>
                <a:cubicBezTo>
                  <a:pt x="554488" y="647779"/>
                  <a:pt x="550818" y="625565"/>
                  <a:pt x="558800" y="609600"/>
                </a:cubicBezTo>
                <a:cubicBezTo>
                  <a:pt x="567901" y="591397"/>
                  <a:pt x="581378" y="575733"/>
                  <a:pt x="592667" y="558800"/>
                </a:cubicBezTo>
                <a:cubicBezTo>
                  <a:pt x="603956" y="513645"/>
                  <a:pt x="619952" y="469411"/>
                  <a:pt x="626534" y="423334"/>
                </a:cubicBezTo>
                <a:cubicBezTo>
                  <a:pt x="632178" y="383823"/>
                  <a:pt x="627257" y="341272"/>
                  <a:pt x="643467" y="304800"/>
                </a:cubicBezTo>
                <a:cubicBezTo>
                  <a:pt x="651732" y="286203"/>
                  <a:pt x="677334" y="282223"/>
                  <a:pt x="694267" y="270934"/>
                </a:cubicBezTo>
                <a:cubicBezTo>
                  <a:pt x="711200" y="276578"/>
                  <a:pt x="729464" y="279199"/>
                  <a:pt x="745067" y="287867"/>
                </a:cubicBezTo>
                <a:cubicBezTo>
                  <a:pt x="780648" y="307634"/>
                  <a:pt x="846667" y="355600"/>
                  <a:pt x="846667" y="355600"/>
                </a:cubicBezTo>
                <a:cubicBezTo>
                  <a:pt x="903111" y="349956"/>
                  <a:pt x="974026" y="376825"/>
                  <a:pt x="1016000" y="338667"/>
                </a:cubicBezTo>
                <a:cubicBezTo>
                  <a:pt x="1053820" y="304285"/>
                  <a:pt x="1015466" y="234302"/>
                  <a:pt x="1032934" y="186267"/>
                </a:cubicBezTo>
                <a:cubicBezTo>
                  <a:pt x="1039889" y="167141"/>
                  <a:pt x="1066801" y="163689"/>
                  <a:pt x="1083734" y="152400"/>
                </a:cubicBezTo>
                <a:cubicBezTo>
                  <a:pt x="1089378" y="135467"/>
                  <a:pt x="1095764" y="118763"/>
                  <a:pt x="1100667" y="101600"/>
                </a:cubicBezTo>
                <a:cubicBezTo>
                  <a:pt x="1107060" y="79223"/>
                  <a:pt x="1110241" y="55945"/>
                  <a:pt x="1117600" y="33867"/>
                </a:cubicBezTo>
                <a:cubicBezTo>
                  <a:pt x="1121591" y="21893"/>
                  <a:pt x="1128889" y="11289"/>
                  <a:pt x="1134534" y="0"/>
                </a:cubicBezTo>
              </a:path>
            </a:pathLst>
          </a:custGeom>
          <a:ln w="762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31" name="Gruppo 30"/>
          <p:cNvGrpSpPr/>
          <p:nvPr/>
        </p:nvGrpSpPr>
        <p:grpSpPr>
          <a:xfrm>
            <a:off x="3200656" y="2276260"/>
            <a:ext cx="1152128" cy="1407626"/>
            <a:chOff x="6660232" y="1772816"/>
            <a:chExt cx="1152128" cy="140762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2" name="Gruppo 38"/>
            <p:cNvGrpSpPr/>
            <p:nvPr/>
          </p:nvGrpSpPr>
          <p:grpSpPr>
            <a:xfrm>
              <a:off x="6660232" y="1772816"/>
              <a:ext cx="1152128" cy="1407626"/>
              <a:chOff x="6145290" y="1805474"/>
              <a:chExt cx="1152128" cy="1407626"/>
            </a:xfrm>
          </p:grpSpPr>
          <p:grpSp>
            <p:nvGrpSpPr>
              <p:cNvPr id="34" name="Group 5"/>
              <p:cNvGrpSpPr>
                <a:grpSpLocks noChangeAspect="1"/>
              </p:cNvGrpSpPr>
              <p:nvPr/>
            </p:nvGrpSpPr>
            <p:grpSpPr bwMode="auto">
              <a:xfrm>
                <a:off x="6170492" y="2565400"/>
                <a:ext cx="1101725" cy="647700"/>
                <a:chOff x="3878" y="1616"/>
                <a:chExt cx="694" cy="408"/>
              </a:xfrm>
            </p:grpSpPr>
            <p:sp>
              <p:nvSpPr>
                <p:cNvPr id="36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78" y="1616"/>
                  <a:ext cx="69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7" name="Oval 6"/>
                <p:cNvSpPr>
                  <a:spLocks noChangeArrowheads="1"/>
                </p:cNvSpPr>
                <p:nvPr/>
              </p:nvSpPr>
              <p:spPr bwMode="auto">
                <a:xfrm>
                  <a:off x="3880" y="1786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8" name="Rectangle 7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39" name="Rectangle 8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0" name="Oval 9"/>
                <p:cNvSpPr>
                  <a:spLocks noChangeArrowheads="1"/>
                </p:cNvSpPr>
                <p:nvPr/>
              </p:nvSpPr>
              <p:spPr bwMode="auto">
                <a:xfrm>
                  <a:off x="3880" y="1618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auto">
                <a:xfrm>
                  <a:off x="387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auto">
                <a:xfrm>
                  <a:off x="456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35" name="Picture 2" descr="http://www.saturnstopwatches.co.uk/63-thickbox_default/fastime-1-stopwatch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5290" y="1805474"/>
                <a:ext cx="1152128" cy="101642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33" name="Rettangolo 32"/>
            <p:cNvSpPr/>
            <p:nvPr/>
          </p:nvSpPr>
          <p:spPr>
            <a:xfrm>
              <a:off x="6976110" y="2170162"/>
              <a:ext cx="495300" cy="25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26" name="Figura a mano libera 125"/>
          <p:cNvSpPr/>
          <p:nvPr/>
        </p:nvSpPr>
        <p:spPr>
          <a:xfrm>
            <a:off x="5191962" y="1947334"/>
            <a:ext cx="2902172" cy="643722"/>
          </a:xfrm>
          <a:custGeom>
            <a:avLst/>
            <a:gdLst>
              <a:gd name="connsiteX0" fmla="*/ 0 w 2794000"/>
              <a:gd name="connsiteY0" fmla="*/ 0 h 575733"/>
              <a:gd name="connsiteX1" fmla="*/ 2133600 w 2794000"/>
              <a:gd name="connsiteY1" fmla="*/ 16933 h 575733"/>
              <a:gd name="connsiteX2" fmla="*/ 2794000 w 2794000"/>
              <a:gd name="connsiteY2" fmla="*/ 575733 h 575733"/>
              <a:gd name="connsiteX0" fmla="*/ 0 w 2783639"/>
              <a:gd name="connsiteY0" fmla="*/ 33867 h 558800"/>
              <a:gd name="connsiteX1" fmla="*/ 2123239 w 2783639"/>
              <a:gd name="connsiteY1" fmla="*/ 0 h 558800"/>
              <a:gd name="connsiteX2" fmla="*/ 2783639 w 2783639"/>
              <a:gd name="connsiteY2" fmla="*/ 558800 h 558800"/>
              <a:gd name="connsiteX0" fmla="*/ 0 w 2783639"/>
              <a:gd name="connsiteY0" fmla="*/ 33867 h 617570"/>
              <a:gd name="connsiteX1" fmla="*/ 2123239 w 2783639"/>
              <a:gd name="connsiteY1" fmla="*/ 0 h 617570"/>
              <a:gd name="connsiteX2" fmla="*/ 2783639 w 2783639"/>
              <a:gd name="connsiteY2" fmla="*/ 617570 h 617570"/>
              <a:gd name="connsiteX0" fmla="*/ 0 w 2902172"/>
              <a:gd name="connsiteY0" fmla="*/ 33867 h 643722"/>
              <a:gd name="connsiteX1" fmla="*/ 2123239 w 2902172"/>
              <a:gd name="connsiteY1" fmla="*/ 0 h 643722"/>
              <a:gd name="connsiteX2" fmla="*/ 2902172 w 2902172"/>
              <a:gd name="connsiteY2" fmla="*/ 643722 h 643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02172" h="643722">
                <a:moveTo>
                  <a:pt x="0" y="33867"/>
                </a:moveTo>
                <a:lnTo>
                  <a:pt x="2123239" y="0"/>
                </a:lnTo>
                <a:lnTo>
                  <a:pt x="2902172" y="643722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7" name="Figura a mano libera 126"/>
          <p:cNvSpPr/>
          <p:nvPr/>
        </p:nvSpPr>
        <p:spPr>
          <a:xfrm>
            <a:off x="5012267" y="2276260"/>
            <a:ext cx="2728085" cy="2278807"/>
          </a:xfrm>
          <a:custGeom>
            <a:avLst/>
            <a:gdLst>
              <a:gd name="connsiteX0" fmla="*/ 0 w 2861733"/>
              <a:gd name="connsiteY0" fmla="*/ 1049867 h 1049867"/>
              <a:gd name="connsiteX1" fmla="*/ 2150533 w 2861733"/>
              <a:gd name="connsiteY1" fmla="*/ 643467 h 1049867"/>
              <a:gd name="connsiteX2" fmla="*/ 2861733 w 2861733"/>
              <a:gd name="connsiteY2" fmla="*/ 0 h 1049867"/>
              <a:gd name="connsiteX0" fmla="*/ 0 w 2861733"/>
              <a:gd name="connsiteY0" fmla="*/ 1049867 h 1049867"/>
              <a:gd name="connsiteX1" fmla="*/ 1287925 w 2861733"/>
              <a:gd name="connsiteY1" fmla="*/ 921147 h 1049867"/>
              <a:gd name="connsiteX2" fmla="*/ 2861733 w 2861733"/>
              <a:gd name="connsiteY2" fmla="*/ 0 h 1049867"/>
              <a:gd name="connsiteX0" fmla="*/ 0 w 2861733"/>
              <a:gd name="connsiteY0" fmla="*/ 2460353 h 2460353"/>
              <a:gd name="connsiteX1" fmla="*/ 1287925 w 2861733"/>
              <a:gd name="connsiteY1" fmla="*/ 2331633 h 2460353"/>
              <a:gd name="connsiteX2" fmla="*/ 2296037 w 2861733"/>
              <a:gd name="connsiteY2" fmla="*/ 0 h 2460353"/>
              <a:gd name="connsiteX3" fmla="*/ 2861733 w 2861733"/>
              <a:gd name="connsiteY3" fmla="*/ 1410486 h 2460353"/>
              <a:gd name="connsiteX0" fmla="*/ 0 w 2728085"/>
              <a:gd name="connsiteY0" fmla="*/ 2460353 h 2460353"/>
              <a:gd name="connsiteX1" fmla="*/ 1287925 w 2728085"/>
              <a:gd name="connsiteY1" fmla="*/ 2331633 h 2460353"/>
              <a:gd name="connsiteX2" fmla="*/ 2296037 w 2728085"/>
              <a:gd name="connsiteY2" fmla="*/ 0 h 2460353"/>
              <a:gd name="connsiteX3" fmla="*/ 2728085 w 2728085"/>
              <a:gd name="connsiteY3" fmla="*/ 671017 h 2460353"/>
              <a:gd name="connsiteX0" fmla="*/ 0 w 2728085"/>
              <a:gd name="connsiteY0" fmla="*/ 2278807 h 2278807"/>
              <a:gd name="connsiteX1" fmla="*/ 1287925 w 2728085"/>
              <a:gd name="connsiteY1" fmla="*/ 2150087 h 2278807"/>
              <a:gd name="connsiteX2" fmla="*/ 2224029 w 2728085"/>
              <a:gd name="connsiteY2" fmla="*/ 0 h 2278807"/>
              <a:gd name="connsiteX3" fmla="*/ 2728085 w 2728085"/>
              <a:gd name="connsiteY3" fmla="*/ 489471 h 2278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8085" h="2278807">
                <a:moveTo>
                  <a:pt x="0" y="2278807"/>
                </a:moveTo>
                <a:lnTo>
                  <a:pt x="1287925" y="2150087"/>
                </a:lnTo>
                <a:lnTo>
                  <a:pt x="2224029" y="0"/>
                </a:lnTo>
                <a:lnTo>
                  <a:pt x="2728085" y="489471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92" name="Gruppo 91"/>
          <p:cNvGrpSpPr/>
          <p:nvPr/>
        </p:nvGrpSpPr>
        <p:grpSpPr>
          <a:xfrm>
            <a:off x="7740352" y="2003867"/>
            <a:ext cx="1440160" cy="1368152"/>
            <a:chOff x="1115616" y="5373216"/>
            <a:chExt cx="1440160" cy="1368152"/>
          </a:xfrm>
        </p:grpSpPr>
        <p:pic>
          <p:nvPicPr>
            <p:cNvPr id="90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6093296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47664" y="5373216"/>
              <a:ext cx="100811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8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609" y="4090992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6" name="Segnaposto piè di pagina 9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93" name="Figura a mano libera 92"/>
          <p:cNvSpPr/>
          <p:nvPr/>
        </p:nvSpPr>
        <p:spPr>
          <a:xfrm>
            <a:off x="5012267" y="3372019"/>
            <a:ext cx="2728085" cy="1209110"/>
          </a:xfrm>
          <a:custGeom>
            <a:avLst/>
            <a:gdLst>
              <a:gd name="connsiteX0" fmla="*/ 0 w 2861733"/>
              <a:gd name="connsiteY0" fmla="*/ 1049867 h 1049867"/>
              <a:gd name="connsiteX1" fmla="*/ 2150533 w 2861733"/>
              <a:gd name="connsiteY1" fmla="*/ 643467 h 1049867"/>
              <a:gd name="connsiteX2" fmla="*/ 2861733 w 2861733"/>
              <a:gd name="connsiteY2" fmla="*/ 0 h 1049867"/>
              <a:gd name="connsiteX0" fmla="*/ 0 w 2861733"/>
              <a:gd name="connsiteY0" fmla="*/ 1049867 h 1049867"/>
              <a:gd name="connsiteX1" fmla="*/ 1287925 w 2861733"/>
              <a:gd name="connsiteY1" fmla="*/ 921147 h 1049867"/>
              <a:gd name="connsiteX2" fmla="*/ 2861733 w 2861733"/>
              <a:gd name="connsiteY2" fmla="*/ 0 h 1049867"/>
              <a:gd name="connsiteX0" fmla="*/ 0 w 2861733"/>
              <a:gd name="connsiteY0" fmla="*/ 2460353 h 2460353"/>
              <a:gd name="connsiteX1" fmla="*/ 1287925 w 2861733"/>
              <a:gd name="connsiteY1" fmla="*/ 2331633 h 2460353"/>
              <a:gd name="connsiteX2" fmla="*/ 2296037 w 2861733"/>
              <a:gd name="connsiteY2" fmla="*/ 0 h 2460353"/>
              <a:gd name="connsiteX3" fmla="*/ 2861733 w 2861733"/>
              <a:gd name="connsiteY3" fmla="*/ 1410486 h 2460353"/>
              <a:gd name="connsiteX0" fmla="*/ 0 w 2728085"/>
              <a:gd name="connsiteY0" fmla="*/ 2460353 h 2460353"/>
              <a:gd name="connsiteX1" fmla="*/ 1287925 w 2728085"/>
              <a:gd name="connsiteY1" fmla="*/ 2331633 h 2460353"/>
              <a:gd name="connsiteX2" fmla="*/ 2296037 w 2728085"/>
              <a:gd name="connsiteY2" fmla="*/ 0 h 2460353"/>
              <a:gd name="connsiteX3" fmla="*/ 2728085 w 2728085"/>
              <a:gd name="connsiteY3" fmla="*/ 671017 h 2460353"/>
              <a:gd name="connsiteX0" fmla="*/ 0 w 2728085"/>
              <a:gd name="connsiteY0" fmla="*/ 2278807 h 2278807"/>
              <a:gd name="connsiteX1" fmla="*/ 1287925 w 2728085"/>
              <a:gd name="connsiteY1" fmla="*/ 2150087 h 2278807"/>
              <a:gd name="connsiteX2" fmla="*/ 2224029 w 2728085"/>
              <a:gd name="connsiteY2" fmla="*/ 0 h 2278807"/>
              <a:gd name="connsiteX3" fmla="*/ 2728085 w 2728085"/>
              <a:gd name="connsiteY3" fmla="*/ 489471 h 2278807"/>
              <a:gd name="connsiteX0" fmla="*/ 0 w 2728085"/>
              <a:gd name="connsiteY0" fmla="*/ 1789336 h 1789336"/>
              <a:gd name="connsiteX1" fmla="*/ 1287925 w 2728085"/>
              <a:gd name="connsiteY1" fmla="*/ 1660616 h 1789336"/>
              <a:gd name="connsiteX2" fmla="*/ 2296037 w 2728085"/>
              <a:gd name="connsiteY2" fmla="*/ 1010090 h 1789336"/>
              <a:gd name="connsiteX3" fmla="*/ 2728085 w 2728085"/>
              <a:gd name="connsiteY3" fmla="*/ 0 h 1789336"/>
              <a:gd name="connsiteX0" fmla="*/ 0 w 2728085"/>
              <a:gd name="connsiteY0" fmla="*/ 1209110 h 1209110"/>
              <a:gd name="connsiteX1" fmla="*/ 1287925 w 2728085"/>
              <a:gd name="connsiteY1" fmla="*/ 1080390 h 1209110"/>
              <a:gd name="connsiteX2" fmla="*/ 2296037 w 2728085"/>
              <a:gd name="connsiteY2" fmla="*/ 429864 h 1209110"/>
              <a:gd name="connsiteX3" fmla="*/ 2728085 w 2728085"/>
              <a:gd name="connsiteY3" fmla="*/ 0 h 1209110"/>
              <a:gd name="connsiteX0" fmla="*/ 0 w 2728085"/>
              <a:gd name="connsiteY0" fmla="*/ 1209110 h 1209110"/>
              <a:gd name="connsiteX1" fmla="*/ 1287925 w 2728085"/>
              <a:gd name="connsiteY1" fmla="*/ 1080390 h 1209110"/>
              <a:gd name="connsiteX2" fmla="*/ 2728085 w 2728085"/>
              <a:gd name="connsiteY2" fmla="*/ 0 h 120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28085" h="1209110">
                <a:moveTo>
                  <a:pt x="0" y="1209110"/>
                </a:moveTo>
                <a:lnTo>
                  <a:pt x="1287925" y="1080390"/>
                </a:lnTo>
                <a:lnTo>
                  <a:pt x="2728085" y="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4" name="Figura a mano libera 93"/>
          <p:cNvSpPr/>
          <p:nvPr/>
        </p:nvSpPr>
        <p:spPr>
          <a:xfrm>
            <a:off x="5198220" y="1981202"/>
            <a:ext cx="2435754" cy="1645938"/>
          </a:xfrm>
          <a:custGeom>
            <a:avLst/>
            <a:gdLst>
              <a:gd name="connsiteX0" fmla="*/ 0 w 2794000"/>
              <a:gd name="connsiteY0" fmla="*/ 0 h 575733"/>
              <a:gd name="connsiteX1" fmla="*/ 2133600 w 2794000"/>
              <a:gd name="connsiteY1" fmla="*/ 16933 h 575733"/>
              <a:gd name="connsiteX2" fmla="*/ 2794000 w 2794000"/>
              <a:gd name="connsiteY2" fmla="*/ 575733 h 575733"/>
              <a:gd name="connsiteX0" fmla="*/ 0 w 2783639"/>
              <a:gd name="connsiteY0" fmla="*/ 33867 h 558800"/>
              <a:gd name="connsiteX1" fmla="*/ 2123239 w 2783639"/>
              <a:gd name="connsiteY1" fmla="*/ 0 h 558800"/>
              <a:gd name="connsiteX2" fmla="*/ 2783639 w 2783639"/>
              <a:gd name="connsiteY2" fmla="*/ 558800 h 558800"/>
              <a:gd name="connsiteX0" fmla="*/ 0 w 2783639"/>
              <a:gd name="connsiteY0" fmla="*/ 33867 h 617570"/>
              <a:gd name="connsiteX1" fmla="*/ 2123239 w 2783639"/>
              <a:gd name="connsiteY1" fmla="*/ 0 h 617570"/>
              <a:gd name="connsiteX2" fmla="*/ 2783639 w 2783639"/>
              <a:gd name="connsiteY2" fmla="*/ 617570 h 617570"/>
              <a:gd name="connsiteX0" fmla="*/ 0 w 2902172"/>
              <a:gd name="connsiteY0" fmla="*/ 33867 h 643722"/>
              <a:gd name="connsiteX1" fmla="*/ 2123239 w 2902172"/>
              <a:gd name="connsiteY1" fmla="*/ 0 h 643722"/>
              <a:gd name="connsiteX2" fmla="*/ 2902172 w 2902172"/>
              <a:gd name="connsiteY2" fmla="*/ 643722 h 643722"/>
              <a:gd name="connsiteX0" fmla="*/ 0 w 2902172"/>
              <a:gd name="connsiteY0" fmla="*/ 0 h 609855"/>
              <a:gd name="connsiteX1" fmla="*/ 1101972 w 2902172"/>
              <a:gd name="connsiteY1" fmla="*/ 113513 h 609855"/>
              <a:gd name="connsiteX2" fmla="*/ 2902172 w 2902172"/>
              <a:gd name="connsiteY2" fmla="*/ 609855 h 609855"/>
              <a:gd name="connsiteX0" fmla="*/ 0 w 2902172"/>
              <a:gd name="connsiteY0" fmla="*/ 0 h 1645938"/>
              <a:gd name="connsiteX1" fmla="*/ 1101972 w 2902172"/>
              <a:gd name="connsiteY1" fmla="*/ 113513 h 1645938"/>
              <a:gd name="connsiteX2" fmla="*/ 1822052 w 2902172"/>
              <a:gd name="connsiteY2" fmla="*/ 1645938 h 1645938"/>
              <a:gd name="connsiteX3" fmla="*/ 2902172 w 2902172"/>
              <a:gd name="connsiteY3" fmla="*/ 609855 h 1645938"/>
              <a:gd name="connsiteX0" fmla="*/ 0 w 2435754"/>
              <a:gd name="connsiteY0" fmla="*/ 0 h 1645938"/>
              <a:gd name="connsiteX1" fmla="*/ 1101972 w 2435754"/>
              <a:gd name="connsiteY1" fmla="*/ 113513 h 1645938"/>
              <a:gd name="connsiteX2" fmla="*/ 1822052 w 2435754"/>
              <a:gd name="connsiteY2" fmla="*/ 1645938 h 1645938"/>
              <a:gd name="connsiteX3" fmla="*/ 2435754 w 2435754"/>
              <a:gd name="connsiteY3" fmla="*/ 1116612 h 1645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5754" h="1645938">
                <a:moveTo>
                  <a:pt x="0" y="0"/>
                </a:moveTo>
                <a:lnTo>
                  <a:pt x="1101972" y="113513"/>
                </a:lnTo>
                <a:lnTo>
                  <a:pt x="1822052" y="1645938"/>
                </a:lnTo>
                <a:lnTo>
                  <a:pt x="2435754" y="1116612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637" y="1876682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3" name="Gruppo 84"/>
          <p:cNvGrpSpPr/>
          <p:nvPr/>
        </p:nvGrpSpPr>
        <p:grpSpPr>
          <a:xfrm>
            <a:off x="4349609" y="3850283"/>
            <a:ext cx="1101725" cy="864692"/>
            <a:chOff x="7667625" y="4293096"/>
            <a:chExt cx="1101725" cy="864692"/>
          </a:xfrm>
        </p:grpSpPr>
        <p:grpSp>
          <p:nvGrpSpPr>
            <p:cNvPr id="54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5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8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59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0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1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62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55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3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95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77" y="1784895"/>
            <a:ext cx="1053014" cy="6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9040" y="3540464"/>
            <a:ext cx="1053014" cy="61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3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3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2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20" grpId="1" animBg="1"/>
      <p:bldP spid="124" grpId="0" animBg="1"/>
      <p:bldP spid="124" grpId="1" animBg="1"/>
      <p:bldP spid="125" grpId="0" animBg="1"/>
      <p:bldP spid="126" grpId="0" animBg="1"/>
      <p:bldP spid="126" grpId="1" animBg="1"/>
      <p:bldP spid="127" grpId="0" animBg="1"/>
      <p:bldP spid="127" grpId="1" animBg="1"/>
      <p:bldP spid="93" grpId="0" animBg="1"/>
      <p:bldP spid="9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Overview</a:t>
            </a: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2603781" y="3212976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tx1"/>
                </a:solidFill>
              </a:rPr>
              <a:t>Preprocessing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4884034" y="3212976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tx1"/>
                </a:solidFill>
              </a:rPr>
              <a:t>Time alignment</a:t>
            </a: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14" name="Connettore 2 13"/>
          <p:cNvCxnSpPr>
            <a:stCxn id="3" idx="3"/>
            <a:endCxn id="7" idx="1"/>
          </p:cNvCxnSpPr>
          <p:nvPr/>
        </p:nvCxnSpPr>
        <p:spPr>
          <a:xfrm>
            <a:off x="2051720" y="3537012"/>
            <a:ext cx="552061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7" idx="3"/>
            <a:endCxn id="8" idx="1"/>
          </p:cNvCxnSpPr>
          <p:nvPr/>
        </p:nvCxnSpPr>
        <p:spPr>
          <a:xfrm>
            <a:off x="4331973" y="3537012"/>
            <a:ext cx="552061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>
            <a:stCxn id="8" idx="3"/>
            <a:endCxn id="9" idx="1"/>
          </p:cNvCxnSpPr>
          <p:nvPr/>
        </p:nvCxnSpPr>
        <p:spPr>
          <a:xfrm>
            <a:off x="6612226" y="3537012"/>
            <a:ext cx="552062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2 22"/>
          <p:cNvCxnSpPr>
            <a:stCxn id="5" idx="3"/>
            <a:endCxn id="6" idx="1"/>
          </p:cNvCxnSpPr>
          <p:nvPr/>
        </p:nvCxnSpPr>
        <p:spPr>
          <a:xfrm>
            <a:off x="2051720" y="4689140"/>
            <a:ext cx="552061" cy="0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4 52"/>
          <p:cNvCxnSpPr>
            <a:stCxn id="8" idx="2"/>
            <a:endCxn id="6" idx="0"/>
          </p:cNvCxnSpPr>
          <p:nvPr/>
        </p:nvCxnSpPr>
        <p:spPr>
          <a:xfrm rot="5400000">
            <a:off x="4355976" y="2972950"/>
            <a:ext cx="504056" cy="22802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uppo 56"/>
          <p:cNvGrpSpPr/>
          <p:nvPr/>
        </p:nvGrpSpPr>
        <p:grpSpPr>
          <a:xfrm>
            <a:off x="7164288" y="4365104"/>
            <a:ext cx="1728192" cy="648072"/>
            <a:chOff x="7164288" y="4365104"/>
            <a:chExt cx="1728192" cy="648072"/>
          </a:xfrm>
        </p:grpSpPr>
        <p:sp>
          <p:nvSpPr>
            <p:cNvPr id="10" name="Rettangolo 9"/>
            <p:cNvSpPr/>
            <p:nvPr/>
          </p:nvSpPr>
          <p:spPr>
            <a:xfrm>
              <a:off x="7164288" y="4365104"/>
              <a:ext cx="172819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>
                  <a:solidFill>
                    <a:schemeClr val="tx1"/>
                  </a:solidFill>
                </a:rPr>
                <a:t>Matching</a:t>
              </a:r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8460432" y="4365105"/>
              <a:ext cx="226368" cy="1440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59" name="Connettore 1 58"/>
          <p:cNvCxnSpPr>
            <a:stCxn id="10" idx="2"/>
            <a:endCxn id="13" idx="0"/>
          </p:cNvCxnSpPr>
          <p:nvPr/>
        </p:nvCxnSpPr>
        <p:spPr>
          <a:xfrm>
            <a:off x="8028384" y="5013176"/>
            <a:ext cx="0" cy="792088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1 61"/>
          <p:cNvCxnSpPr>
            <a:stCxn id="6" idx="3"/>
            <a:endCxn id="10" idx="1"/>
          </p:cNvCxnSpPr>
          <p:nvPr/>
        </p:nvCxnSpPr>
        <p:spPr>
          <a:xfrm>
            <a:off x="4331973" y="4689140"/>
            <a:ext cx="2832315" cy="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uppo 65"/>
          <p:cNvGrpSpPr/>
          <p:nvPr/>
        </p:nvGrpSpPr>
        <p:grpSpPr>
          <a:xfrm>
            <a:off x="7164288" y="1700808"/>
            <a:ext cx="1728192" cy="648072"/>
            <a:chOff x="7164288" y="1700808"/>
            <a:chExt cx="1728192" cy="648072"/>
          </a:xfrm>
        </p:grpSpPr>
        <p:sp>
          <p:nvSpPr>
            <p:cNvPr id="11" name="Rettangolo 10"/>
            <p:cNvSpPr/>
            <p:nvPr/>
          </p:nvSpPr>
          <p:spPr>
            <a:xfrm>
              <a:off x="7164288" y="1700808"/>
              <a:ext cx="172819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>
                  <a:solidFill>
                    <a:schemeClr val="tx1"/>
                  </a:solidFill>
                </a:rPr>
                <a:t>Changepoint analysis</a:t>
              </a:r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65" name="Gruppo 64"/>
            <p:cNvGrpSpPr/>
            <p:nvPr/>
          </p:nvGrpSpPr>
          <p:grpSpPr>
            <a:xfrm>
              <a:off x="7539744" y="2204864"/>
              <a:ext cx="977280" cy="144016"/>
              <a:chOff x="7596336" y="2204864"/>
              <a:chExt cx="977280" cy="144016"/>
            </a:xfrm>
          </p:grpSpPr>
          <p:sp>
            <p:nvSpPr>
              <p:cNvPr id="63" name="Rettangolo 62"/>
              <p:cNvSpPr/>
              <p:nvPr/>
            </p:nvSpPr>
            <p:spPr>
              <a:xfrm>
                <a:off x="7596336" y="2204864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4" name="Rettangolo 63"/>
              <p:cNvSpPr/>
              <p:nvPr/>
            </p:nvSpPr>
            <p:spPr>
              <a:xfrm>
                <a:off x="8347248" y="2204864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70" name="Gruppo 69"/>
          <p:cNvGrpSpPr/>
          <p:nvPr/>
        </p:nvGrpSpPr>
        <p:grpSpPr>
          <a:xfrm>
            <a:off x="7164288" y="3212976"/>
            <a:ext cx="1728192" cy="648072"/>
            <a:chOff x="7164288" y="3212976"/>
            <a:chExt cx="1728192" cy="648072"/>
          </a:xfrm>
        </p:grpSpPr>
        <p:grpSp>
          <p:nvGrpSpPr>
            <p:cNvPr id="56" name="Gruppo 55"/>
            <p:cNvGrpSpPr/>
            <p:nvPr/>
          </p:nvGrpSpPr>
          <p:grpSpPr>
            <a:xfrm>
              <a:off x="7164288" y="3212976"/>
              <a:ext cx="1728192" cy="648072"/>
              <a:chOff x="7164288" y="3212976"/>
              <a:chExt cx="1728192" cy="648072"/>
            </a:xfrm>
          </p:grpSpPr>
          <p:sp>
            <p:nvSpPr>
              <p:cNvPr id="9" name="Rettangolo 8"/>
              <p:cNvSpPr/>
              <p:nvPr/>
            </p:nvSpPr>
            <p:spPr>
              <a:xfrm>
                <a:off x="7164288" y="3212976"/>
                <a:ext cx="1728192" cy="6480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mtClean="0">
                    <a:solidFill>
                      <a:schemeClr val="tx1"/>
                    </a:solidFill>
                  </a:rPr>
                  <a:t>Changepoint detection</a:t>
                </a:r>
                <a:endParaRPr lang="it-IT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ttangolo 53"/>
              <p:cNvSpPr/>
              <p:nvPr/>
            </p:nvSpPr>
            <p:spPr>
              <a:xfrm>
                <a:off x="8460432" y="3717032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69" name="Gruppo 68"/>
            <p:cNvGrpSpPr/>
            <p:nvPr/>
          </p:nvGrpSpPr>
          <p:grpSpPr>
            <a:xfrm>
              <a:off x="7539744" y="3212976"/>
              <a:ext cx="977280" cy="144016"/>
              <a:chOff x="7692144" y="2357264"/>
              <a:chExt cx="977280" cy="144016"/>
            </a:xfrm>
          </p:grpSpPr>
          <p:sp>
            <p:nvSpPr>
              <p:cNvPr id="67" name="Rettangolo 66"/>
              <p:cNvSpPr/>
              <p:nvPr/>
            </p:nvSpPr>
            <p:spPr>
              <a:xfrm>
                <a:off x="7692144" y="2357264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68" name="Rettangolo 67"/>
              <p:cNvSpPr/>
              <p:nvPr/>
            </p:nvSpPr>
            <p:spPr>
              <a:xfrm>
                <a:off x="8443056" y="2357264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72" name="Connettore 1 71"/>
          <p:cNvCxnSpPr>
            <a:stCxn id="67" idx="0"/>
            <a:endCxn id="63" idx="2"/>
          </p:cNvCxnSpPr>
          <p:nvPr/>
        </p:nvCxnSpPr>
        <p:spPr>
          <a:xfrm flipV="1">
            <a:off x="7652928" y="2348880"/>
            <a:ext cx="0" cy="864096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1 73"/>
          <p:cNvCxnSpPr>
            <a:stCxn id="64" idx="2"/>
            <a:endCxn id="68" idx="0"/>
          </p:cNvCxnSpPr>
          <p:nvPr/>
        </p:nvCxnSpPr>
        <p:spPr>
          <a:xfrm>
            <a:off x="8403840" y="2348880"/>
            <a:ext cx="0" cy="864096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" name="Gruppo 81"/>
          <p:cNvGrpSpPr/>
          <p:nvPr/>
        </p:nvGrpSpPr>
        <p:grpSpPr>
          <a:xfrm>
            <a:off x="323528" y="3212976"/>
            <a:ext cx="1728192" cy="648072"/>
            <a:chOff x="323528" y="3212976"/>
            <a:chExt cx="1728192" cy="648072"/>
          </a:xfrm>
        </p:grpSpPr>
        <p:sp>
          <p:nvSpPr>
            <p:cNvPr id="3" name="Rettangolo 2"/>
            <p:cNvSpPr/>
            <p:nvPr/>
          </p:nvSpPr>
          <p:spPr>
            <a:xfrm>
              <a:off x="323528" y="3212976"/>
              <a:ext cx="172819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>
                  <a:solidFill>
                    <a:schemeClr val="tx1"/>
                  </a:solidFill>
                </a:rPr>
                <a:t>Raw RTT measurements</a:t>
              </a:r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1" name="Gruppo 80"/>
            <p:cNvGrpSpPr/>
            <p:nvPr/>
          </p:nvGrpSpPr>
          <p:grpSpPr>
            <a:xfrm>
              <a:off x="565212" y="3212976"/>
              <a:ext cx="1244824" cy="144016"/>
              <a:chOff x="457200" y="3212976"/>
              <a:chExt cx="1244824" cy="144016"/>
            </a:xfrm>
          </p:grpSpPr>
          <p:sp>
            <p:nvSpPr>
              <p:cNvPr id="78" name="Rettangolo 77"/>
              <p:cNvSpPr/>
              <p:nvPr/>
            </p:nvSpPr>
            <p:spPr>
              <a:xfrm>
                <a:off x="457200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9" name="Rettangolo 78"/>
              <p:cNvSpPr/>
              <p:nvPr/>
            </p:nvSpPr>
            <p:spPr>
              <a:xfrm>
                <a:off x="966428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0" name="Rettangolo 79"/>
              <p:cNvSpPr/>
              <p:nvPr/>
            </p:nvSpPr>
            <p:spPr>
              <a:xfrm>
                <a:off x="1475656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184" name="Gruppo 183"/>
          <p:cNvGrpSpPr/>
          <p:nvPr/>
        </p:nvGrpSpPr>
        <p:grpSpPr>
          <a:xfrm>
            <a:off x="320685" y="1865817"/>
            <a:ext cx="1537600" cy="1347159"/>
            <a:chOff x="320685" y="1865817"/>
            <a:chExt cx="1537600" cy="1347159"/>
          </a:xfrm>
        </p:grpSpPr>
        <p:cxnSp>
          <p:nvCxnSpPr>
            <p:cNvPr id="89" name="Connettore 1 88"/>
            <p:cNvCxnSpPr>
              <a:endCxn id="78" idx="0"/>
            </p:cNvCxnSpPr>
            <p:nvPr/>
          </p:nvCxnSpPr>
          <p:spPr>
            <a:xfrm>
              <a:off x="678396" y="2636912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CasellaDiTesto 92"/>
            <p:cNvSpPr txBox="1"/>
            <p:nvPr/>
          </p:nvSpPr>
          <p:spPr>
            <a:xfrm rot="18900000">
              <a:off x="320685" y="1865817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Time window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85" name="Gruppo 184"/>
          <p:cNvGrpSpPr/>
          <p:nvPr/>
        </p:nvGrpSpPr>
        <p:grpSpPr>
          <a:xfrm>
            <a:off x="943373" y="2026048"/>
            <a:ext cx="1084399" cy="1186928"/>
            <a:chOff x="943373" y="2026048"/>
            <a:chExt cx="1084399" cy="1186928"/>
          </a:xfrm>
        </p:grpSpPr>
        <p:cxnSp>
          <p:nvCxnSpPr>
            <p:cNvPr id="94" name="Connettore 1 93"/>
            <p:cNvCxnSpPr>
              <a:endCxn id="3" idx="0"/>
            </p:cNvCxnSpPr>
            <p:nvPr/>
          </p:nvCxnSpPr>
          <p:spPr>
            <a:xfrm>
              <a:off x="1187624" y="2636912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asellaDiTesto 98"/>
            <p:cNvSpPr txBox="1"/>
            <p:nvPr/>
          </p:nvSpPr>
          <p:spPr>
            <a:xfrm rot="18900000">
              <a:off x="943373" y="2026048"/>
              <a:ext cx="1084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Probe ID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86" name="Gruppo 185"/>
          <p:cNvGrpSpPr/>
          <p:nvPr/>
        </p:nvGrpSpPr>
        <p:grpSpPr>
          <a:xfrm>
            <a:off x="1485449" y="2117838"/>
            <a:ext cx="824778" cy="1095138"/>
            <a:chOff x="1485449" y="2117838"/>
            <a:chExt cx="824778" cy="1095138"/>
          </a:xfrm>
        </p:grpSpPr>
        <p:cxnSp>
          <p:nvCxnSpPr>
            <p:cNvPr id="100" name="Connettore 1 99"/>
            <p:cNvCxnSpPr>
              <a:endCxn id="80" idx="0"/>
            </p:cNvCxnSpPr>
            <p:nvPr/>
          </p:nvCxnSpPr>
          <p:spPr>
            <a:xfrm>
              <a:off x="1696852" y="2636912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CasellaDiTesto 102"/>
            <p:cNvSpPr txBox="1"/>
            <p:nvPr/>
          </p:nvSpPr>
          <p:spPr>
            <a:xfrm rot="18900000">
              <a:off x="1485449" y="2117838"/>
              <a:ext cx="82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Target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87" name="Gruppo 186"/>
          <p:cNvGrpSpPr/>
          <p:nvPr/>
        </p:nvGrpSpPr>
        <p:grpSpPr>
          <a:xfrm>
            <a:off x="678396" y="5013176"/>
            <a:ext cx="595754" cy="1983555"/>
            <a:chOff x="678396" y="5013176"/>
            <a:chExt cx="595754" cy="1983555"/>
          </a:xfrm>
        </p:grpSpPr>
        <p:cxnSp>
          <p:nvCxnSpPr>
            <p:cNvPr id="104" name="Connettore 1 103"/>
            <p:cNvCxnSpPr>
              <a:endCxn id="84" idx="2"/>
            </p:cNvCxnSpPr>
            <p:nvPr/>
          </p:nvCxnSpPr>
          <p:spPr>
            <a:xfrm flipV="1">
              <a:off x="678396" y="5013176"/>
              <a:ext cx="0" cy="595810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CasellaDiTesto 110"/>
            <p:cNvSpPr txBox="1"/>
            <p:nvPr/>
          </p:nvSpPr>
          <p:spPr>
            <a:xfrm rot="2700000">
              <a:off x="320684" y="6043265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Time window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88" name="Gruppo 187"/>
          <p:cNvGrpSpPr/>
          <p:nvPr/>
        </p:nvGrpSpPr>
        <p:grpSpPr>
          <a:xfrm>
            <a:off x="1688779" y="5013176"/>
            <a:ext cx="369332" cy="1316233"/>
            <a:chOff x="1688779" y="5013176"/>
            <a:chExt cx="369332" cy="1316233"/>
          </a:xfrm>
        </p:grpSpPr>
        <p:cxnSp>
          <p:nvCxnSpPr>
            <p:cNvPr id="105" name="Connettore 1 104"/>
            <p:cNvCxnSpPr>
              <a:endCxn id="86" idx="2"/>
            </p:cNvCxnSpPr>
            <p:nvPr/>
          </p:nvCxnSpPr>
          <p:spPr>
            <a:xfrm flipV="1">
              <a:off x="1691680" y="5013176"/>
              <a:ext cx="5172" cy="595810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CasellaDiTesto 111"/>
            <p:cNvSpPr txBox="1"/>
            <p:nvPr/>
          </p:nvSpPr>
          <p:spPr>
            <a:xfrm rot="2700000">
              <a:off x="1495553" y="5766851"/>
              <a:ext cx="75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Prefix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89" name="Gruppo 188"/>
          <p:cNvGrpSpPr/>
          <p:nvPr/>
        </p:nvGrpSpPr>
        <p:grpSpPr>
          <a:xfrm>
            <a:off x="1187624" y="5013176"/>
            <a:ext cx="662931" cy="2032045"/>
            <a:chOff x="1187624" y="5013176"/>
            <a:chExt cx="662931" cy="2032045"/>
          </a:xfrm>
        </p:grpSpPr>
        <p:cxnSp>
          <p:nvCxnSpPr>
            <p:cNvPr id="106" name="Connettore 1 105"/>
            <p:cNvCxnSpPr>
              <a:endCxn id="85" idx="2"/>
            </p:cNvCxnSpPr>
            <p:nvPr/>
          </p:nvCxnSpPr>
          <p:spPr>
            <a:xfrm flipH="1" flipV="1">
              <a:off x="1187624" y="5013176"/>
              <a:ext cx="5173" cy="595810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CasellaDiTesto 112"/>
            <p:cNvSpPr txBox="1"/>
            <p:nvPr/>
          </p:nvSpPr>
          <p:spPr>
            <a:xfrm rot="2700000">
              <a:off x="868683" y="6063350"/>
              <a:ext cx="1594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Collector peer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90" name="Gruppo 189"/>
          <p:cNvGrpSpPr/>
          <p:nvPr/>
        </p:nvGrpSpPr>
        <p:grpSpPr>
          <a:xfrm>
            <a:off x="4796396" y="1576002"/>
            <a:ext cx="526134" cy="1636974"/>
            <a:chOff x="4796396" y="1576002"/>
            <a:chExt cx="526134" cy="1636974"/>
          </a:xfrm>
        </p:grpSpPr>
        <p:cxnSp>
          <p:nvCxnSpPr>
            <p:cNvPr id="120" name="Connettore 1 119"/>
            <p:cNvCxnSpPr/>
            <p:nvPr/>
          </p:nvCxnSpPr>
          <p:spPr>
            <a:xfrm flipH="1">
              <a:off x="5322529" y="2636912"/>
              <a:ext cx="1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CasellaDiTesto 120"/>
            <p:cNvSpPr txBox="1"/>
            <p:nvPr/>
          </p:nvSpPr>
          <p:spPr>
            <a:xfrm rot="2700000">
              <a:off x="4383558" y="1988840"/>
              <a:ext cx="119500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r"/>
              <a:r>
                <a:rPr lang="it-IT" smtClean="0">
                  <a:solidFill>
                    <a:srgbClr val="92D050"/>
                  </a:solidFill>
                  <a:latin typeface="+mn-lt"/>
                </a:rPr>
                <a:t>Time shift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192" name="Gruppo 191"/>
          <p:cNvGrpSpPr/>
          <p:nvPr/>
        </p:nvGrpSpPr>
        <p:grpSpPr>
          <a:xfrm>
            <a:off x="6139801" y="1305626"/>
            <a:ext cx="1024487" cy="921342"/>
            <a:chOff x="6139801" y="1305626"/>
            <a:chExt cx="1024487" cy="921342"/>
          </a:xfrm>
        </p:grpSpPr>
        <p:sp>
          <p:nvSpPr>
            <p:cNvPr id="148" name="CasellaDiTesto 147"/>
            <p:cNvSpPr txBox="1"/>
            <p:nvPr/>
          </p:nvSpPr>
          <p:spPr>
            <a:xfrm rot="2700000">
              <a:off x="5863796" y="1581631"/>
              <a:ext cx="921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Penalty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cxnSp>
          <p:nvCxnSpPr>
            <p:cNvPr id="149" name="Connettore 1 148"/>
            <p:cNvCxnSpPr>
              <a:endCxn id="11" idx="1"/>
            </p:cNvCxnSpPr>
            <p:nvPr/>
          </p:nvCxnSpPr>
          <p:spPr>
            <a:xfrm>
              <a:off x="6636774" y="2024844"/>
              <a:ext cx="527514" cy="0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uppo 192"/>
          <p:cNvGrpSpPr/>
          <p:nvPr/>
        </p:nvGrpSpPr>
        <p:grpSpPr>
          <a:xfrm>
            <a:off x="5738971" y="1572566"/>
            <a:ext cx="1641341" cy="1640410"/>
            <a:chOff x="5738971" y="1572566"/>
            <a:chExt cx="1641341" cy="1640410"/>
          </a:xfrm>
        </p:grpSpPr>
        <p:cxnSp>
          <p:nvCxnSpPr>
            <p:cNvPr id="152" name="Connettore 1 151"/>
            <p:cNvCxnSpPr/>
            <p:nvPr/>
          </p:nvCxnSpPr>
          <p:spPr>
            <a:xfrm>
              <a:off x="7380312" y="2636912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1" name="Gruppo 190"/>
            <p:cNvGrpSpPr/>
            <p:nvPr/>
          </p:nvGrpSpPr>
          <p:grpSpPr>
            <a:xfrm>
              <a:off x="5738971" y="1572566"/>
              <a:ext cx="1641341" cy="1452674"/>
              <a:chOff x="5738971" y="1572566"/>
              <a:chExt cx="1641341" cy="1452674"/>
            </a:xfrm>
          </p:grpSpPr>
          <p:sp>
            <p:nvSpPr>
              <p:cNvPr id="155" name="CasellaDiTesto 154"/>
              <p:cNvSpPr txBox="1"/>
              <p:nvPr/>
            </p:nvSpPr>
            <p:spPr>
              <a:xfrm rot="2700000">
                <a:off x="5335800" y="1975737"/>
                <a:ext cx="145267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it-IT" smtClean="0">
                    <a:solidFill>
                      <a:srgbClr val="92D050"/>
                    </a:solidFill>
                    <a:latin typeface="+mn-lt"/>
                  </a:rPr>
                  <a:t>Elbow slope threshold</a:t>
                </a:r>
                <a:endParaRPr lang="it-IT">
                  <a:solidFill>
                    <a:srgbClr val="92D050"/>
                  </a:solidFill>
                  <a:latin typeface="+mn-lt"/>
                </a:endParaRPr>
              </a:p>
            </p:txBody>
          </p:sp>
          <p:cxnSp>
            <p:nvCxnSpPr>
              <p:cNvPr id="161" name="Connettore 1 160"/>
              <p:cNvCxnSpPr/>
              <p:nvPr/>
            </p:nvCxnSpPr>
            <p:spPr>
              <a:xfrm flipH="1">
                <a:off x="6636774" y="2636912"/>
                <a:ext cx="743538" cy="0"/>
              </a:xfrm>
              <a:prstGeom prst="line">
                <a:avLst/>
              </a:prstGeom>
              <a:ln w="38100">
                <a:solidFill>
                  <a:srgbClr val="009E47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7" name="Gruppo 196"/>
          <p:cNvGrpSpPr/>
          <p:nvPr/>
        </p:nvGrpSpPr>
        <p:grpSpPr>
          <a:xfrm>
            <a:off x="3843333" y="5013176"/>
            <a:ext cx="3809596" cy="1674361"/>
            <a:chOff x="3843333" y="5013176"/>
            <a:chExt cx="3809596" cy="1674361"/>
          </a:xfrm>
        </p:grpSpPr>
        <p:grpSp>
          <p:nvGrpSpPr>
            <p:cNvPr id="181" name="Gruppo 180"/>
            <p:cNvGrpSpPr/>
            <p:nvPr/>
          </p:nvGrpSpPr>
          <p:grpSpPr>
            <a:xfrm>
              <a:off x="3843333" y="5013176"/>
              <a:ext cx="3809596" cy="288032"/>
              <a:chOff x="3467877" y="5013176"/>
              <a:chExt cx="4560507" cy="288032"/>
            </a:xfrm>
          </p:grpSpPr>
          <p:cxnSp>
            <p:nvCxnSpPr>
              <p:cNvPr id="164" name="Connettore 1 163"/>
              <p:cNvCxnSpPr>
                <a:stCxn id="6" idx="2"/>
              </p:cNvCxnSpPr>
              <p:nvPr/>
            </p:nvCxnSpPr>
            <p:spPr>
              <a:xfrm>
                <a:off x="3467877" y="5013176"/>
                <a:ext cx="0" cy="288032"/>
              </a:xfrm>
              <a:prstGeom prst="line">
                <a:avLst/>
              </a:prstGeom>
              <a:ln w="38100">
                <a:solidFill>
                  <a:srgbClr val="009E47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Connettore 1 164"/>
              <p:cNvCxnSpPr>
                <a:stCxn id="10" idx="2"/>
              </p:cNvCxnSpPr>
              <p:nvPr/>
            </p:nvCxnSpPr>
            <p:spPr>
              <a:xfrm>
                <a:off x="8028384" y="5013176"/>
                <a:ext cx="0" cy="288032"/>
              </a:xfrm>
              <a:prstGeom prst="line">
                <a:avLst/>
              </a:prstGeom>
              <a:ln w="38100">
                <a:solidFill>
                  <a:srgbClr val="009E47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Connettore 1 167"/>
              <p:cNvCxnSpPr/>
              <p:nvPr/>
            </p:nvCxnSpPr>
            <p:spPr>
              <a:xfrm>
                <a:off x="3467877" y="5301208"/>
                <a:ext cx="4560507" cy="0"/>
              </a:xfrm>
              <a:prstGeom prst="line">
                <a:avLst/>
              </a:prstGeom>
              <a:ln w="38100">
                <a:solidFill>
                  <a:srgbClr val="009E47"/>
                </a:solidFill>
                <a:headEnd type="none" w="med" len="med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Connettore 1 168"/>
            <p:cNvCxnSpPr/>
            <p:nvPr/>
          </p:nvCxnSpPr>
          <p:spPr>
            <a:xfrm flipV="1">
              <a:off x="5868144" y="5311081"/>
              <a:ext cx="0" cy="242647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CasellaDiTesto 170"/>
            <p:cNvSpPr txBox="1"/>
            <p:nvPr/>
          </p:nvSpPr>
          <p:spPr>
            <a:xfrm rot="2700000">
              <a:off x="5489928" y="5767971"/>
              <a:ext cx="1192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Tolerance window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sp>
        <p:nvSpPr>
          <p:cNvPr id="13" name="Rettangolo 12"/>
          <p:cNvSpPr/>
          <p:nvPr/>
        </p:nvSpPr>
        <p:spPr>
          <a:xfrm>
            <a:off x="7164288" y="5805264"/>
            <a:ext cx="1728192" cy="648072"/>
          </a:xfrm>
          <a:prstGeom prst="rect">
            <a:avLst/>
          </a:prstGeom>
          <a:solidFill>
            <a:schemeClr val="bg1"/>
          </a:solidFill>
          <a:ln w="76200">
            <a:solidFill>
              <a:srgbClr val="9C5B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tx1"/>
                </a:solidFill>
              </a:rPr>
              <a:t>Correlation</a:t>
            </a:r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03781" y="4365104"/>
            <a:ext cx="1728192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mtClean="0">
                <a:solidFill>
                  <a:schemeClr val="tx1"/>
                </a:solidFill>
              </a:rPr>
              <a:t>Preprocessing</a:t>
            </a:r>
            <a:endParaRPr lang="it-IT">
              <a:solidFill>
                <a:schemeClr val="tx1"/>
              </a:solidFill>
            </a:endParaRPr>
          </a:p>
        </p:txBody>
      </p:sp>
      <p:grpSp>
        <p:nvGrpSpPr>
          <p:cNvPr id="87" name="Gruppo 86"/>
          <p:cNvGrpSpPr/>
          <p:nvPr/>
        </p:nvGrpSpPr>
        <p:grpSpPr>
          <a:xfrm>
            <a:off x="323528" y="4365104"/>
            <a:ext cx="1728192" cy="648072"/>
            <a:chOff x="323528" y="4365104"/>
            <a:chExt cx="1728192" cy="648072"/>
          </a:xfrm>
        </p:grpSpPr>
        <p:sp>
          <p:nvSpPr>
            <p:cNvPr id="5" name="Rettangolo 4"/>
            <p:cNvSpPr/>
            <p:nvPr/>
          </p:nvSpPr>
          <p:spPr>
            <a:xfrm>
              <a:off x="323528" y="4365104"/>
              <a:ext cx="172819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>
                  <a:solidFill>
                    <a:schemeClr val="tx1"/>
                  </a:solidFill>
                </a:rPr>
                <a:t>BGP updates</a:t>
              </a:r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3" name="Gruppo 82"/>
            <p:cNvGrpSpPr/>
            <p:nvPr/>
          </p:nvGrpSpPr>
          <p:grpSpPr>
            <a:xfrm>
              <a:off x="565212" y="4869160"/>
              <a:ext cx="1244824" cy="144016"/>
              <a:chOff x="457200" y="3212976"/>
              <a:chExt cx="1244824" cy="144016"/>
            </a:xfrm>
          </p:grpSpPr>
          <p:sp>
            <p:nvSpPr>
              <p:cNvPr id="84" name="Rettangolo 83"/>
              <p:cNvSpPr/>
              <p:nvPr/>
            </p:nvSpPr>
            <p:spPr>
              <a:xfrm>
                <a:off x="457200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5" name="Rettangolo 84"/>
              <p:cNvSpPr/>
              <p:nvPr/>
            </p:nvSpPr>
            <p:spPr>
              <a:xfrm>
                <a:off x="966428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6" name="Rettangolo 85"/>
              <p:cNvSpPr/>
              <p:nvPr/>
            </p:nvSpPr>
            <p:spPr>
              <a:xfrm>
                <a:off x="1475656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194" name="Connettore 1 193"/>
          <p:cNvCxnSpPr>
            <a:stCxn id="9" idx="2"/>
            <a:endCxn id="10" idx="0"/>
          </p:cNvCxnSpPr>
          <p:nvPr/>
        </p:nvCxnSpPr>
        <p:spPr>
          <a:xfrm>
            <a:off x="8028384" y="3861048"/>
            <a:ext cx="0" cy="504056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1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1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2369E-6 L -0.06198 1.22369E-6 " pathEditMode="relative" rAng="0" ptsTypes="AA">
                                      <p:cBhvr>
                                        <p:cTn id="115" dur="200" spd="-100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"/>
                            </p:stCondLst>
                            <p:childTnLst>
                              <p:par>
                                <p:cTn id="1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"/>
                            </p:stCondLst>
                            <p:childTnLst>
                              <p:par>
                                <p:cTn id="1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Parameters</a:t>
            </a:r>
            <a:endParaRPr lang="it-IT"/>
          </a:p>
        </p:txBody>
      </p:sp>
      <p:graphicFrame>
        <p:nvGraphicFramePr>
          <p:cNvPr id="34" name="Segnaposto contenuto 3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756000"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Data</a:t>
                      </a:r>
                      <a:r>
                        <a:rPr lang="it-IT" sz="2800" baseline="0" smtClean="0">
                          <a:solidFill>
                            <a:schemeClr val="bg1"/>
                          </a:solidFill>
                        </a:rPr>
                        <a:t> set</a:t>
                      </a:r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Correlation</a:t>
                      </a:r>
                      <a:r>
                        <a:rPr lang="it-IT" sz="2800" baseline="0" smtClean="0">
                          <a:solidFill>
                            <a:schemeClr val="bg1"/>
                          </a:solidFill>
                        </a:rPr>
                        <a:t> tuning</a:t>
                      </a:r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Time window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Time shift</a:t>
                      </a:r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Probe ID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Elbow slope threshold</a:t>
                      </a:r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Target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Penalty</a:t>
                      </a:r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(BGP) Prefix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Tolerance window</a:t>
                      </a:r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756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800" smtClean="0">
                          <a:solidFill>
                            <a:schemeClr val="bg1"/>
                          </a:solidFill>
                        </a:rPr>
                        <a:t>Collector peer</a:t>
                      </a:r>
                    </a:p>
                  </a:txBody>
                  <a:tcPr anchor="ctr" anchorCtr="1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2800">
                        <a:solidFill>
                          <a:schemeClr val="bg1"/>
                        </a:solidFill>
                      </a:endParaRPr>
                    </a:p>
                  </a:txBody>
                  <a:tcPr anchor="ctr" anchorCtr="1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38" name="Gruppo 37"/>
          <p:cNvGrpSpPr/>
          <p:nvPr/>
        </p:nvGrpSpPr>
        <p:grpSpPr>
          <a:xfrm>
            <a:off x="611560" y="3070334"/>
            <a:ext cx="1265206" cy="2888829"/>
            <a:chOff x="611560" y="3070334"/>
            <a:chExt cx="1265206" cy="2888829"/>
          </a:xfrm>
        </p:grpSpPr>
        <p:grpSp>
          <p:nvGrpSpPr>
            <p:cNvPr id="6" name="Gruppo 5"/>
            <p:cNvGrpSpPr/>
            <p:nvPr/>
          </p:nvGrpSpPr>
          <p:grpSpPr>
            <a:xfrm>
              <a:off x="1103426" y="3070334"/>
              <a:ext cx="588254" cy="718706"/>
              <a:chOff x="6660232" y="1772816"/>
              <a:chExt cx="1152128" cy="140762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7" name="Gruppo 38"/>
              <p:cNvGrpSpPr/>
              <p:nvPr/>
            </p:nvGrpSpPr>
            <p:grpSpPr>
              <a:xfrm>
                <a:off x="6660232" y="1772816"/>
                <a:ext cx="1152128" cy="1407626"/>
                <a:chOff x="6145290" y="1805474"/>
                <a:chExt cx="1152128" cy="1407626"/>
              </a:xfrm>
            </p:grpSpPr>
            <p:grpSp>
              <p:nvGrpSpPr>
                <p:cNvPr id="9" name="Group 5"/>
                <p:cNvGrpSpPr>
                  <a:grpSpLocks noChangeAspect="1"/>
                </p:cNvGrpSpPr>
                <p:nvPr/>
              </p:nvGrpSpPr>
              <p:grpSpPr bwMode="auto">
                <a:xfrm>
                  <a:off x="6170492" y="2565400"/>
                  <a:ext cx="1101725" cy="647700"/>
                  <a:chOff x="3878" y="1616"/>
                  <a:chExt cx="694" cy="408"/>
                </a:xfrm>
              </p:grpSpPr>
              <p:sp>
                <p:nvSpPr>
                  <p:cNvPr id="11" name="AutoShape 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878" y="1616"/>
                    <a:ext cx="694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2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1786"/>
                    <a:ext cx="690" cy="236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3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1738"/>
                    <a:ext cx="690" cy="168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4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1738"/>
                    <a:ext cx="690" cy="168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1618"/>
                    <a:ext cx="690" cy="23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6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78" y="1734"/>
                    <a:ext cx="1" cy="168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568" y="1734"/>
                    <a:ext cx="1" cy="168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pic>
              <p:nvPicPr>
                <p:cNvPr id="10" name="Picture 2" descr="http://www.saturnstopwatches.co.uk/63-thickbox_default/fastime-1-stopwatch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145290" y="1805474"/>
                  <a:ext cx="1152128" cy="1016429"/>
                </a:xfrm>
                <a:prstGeom prst="rect">
                  <a:avLst/>
                </a:prstGeom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8" name="Rettangolo 7"/>
              <p:cNvSpPr/>
              <p:nvPr/>
            </p:nvSpPr>
            <p:spPr>
              <a:xfrm>
                <a:off x="6976110" y="2170162"/>
                <a:ext cx="495300" cy="2507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8" name="Gruppo 84"/>
            <p:cNvGrpSpPr/>
            <p:nvPr/>
          </p:nvGrpSpPr>
          <p:grpSpPr>
            <a:xfrm>
              <a:off x="611560" y="5445224"/>
              <a:ext cx="654822" cy="513939"/>
              <a:chOff x="7667625" y="4293096"/>
              <a:chExt cx="1101725" cy="864692"/>
            </a:xfrm>
          </p:grpSpPr>
          <p:grpSp>
            <p:nvGrpSpPr>
              <p:cNvPr id="19" name="Group 5"/>
              <p:cNvGrpSpPr>
                <a:grpSpLocks noChangeAspect="1"/>
              </p:cNvGrpSpPr>
              <p:nvPr/>
            </p:nvGrpSpPr>
            <p:grpSpPr bwMode="auto">
              <a:xfrm>
                <a:off x="7667625" y="4508500"/>
                <a:ext cx="1101725" cy="649288"/>
                <a:chOff x="4830" y="2840"/>
                <a:chExt cx="694" cy="40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sp>
              <p:nvSpPr>
                <p:cNvPr id="21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30" y="2840"/>
                  <a:ext cx="694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2" name="Oval 6"/>
                <p:cNvSpPr>
                  <a:spLocks noChangeArrowheads="1"/>
                </p:cNvSpPr>
                <p:nvPr/>
              </p:nvSpPr>
              <p:spPr bwMode="auto">
                <a:xfrm>
                  <a:off x="4832" y="3011"/>
                  <a:ext cx="690" cy="236"/>
                </a:xfrm>
                <a:prstGeom prst="ellipse">
                  <a:avLst/>
                </a:prstGeom>
                <a:solidFill>
                  <a:srgbClr val="009E47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3" name="Rectangle 7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" name="Rectangle 8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9E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5" name="Oval 9"/>
                <p:cNvSpPr>
                  <a:spLocks noChangeArrowheads="1"/>
                </p:cNvSpPr>
                <p:nvPr/>
              </p:nvSpPr>
              <p:spPr bwMode="auto">
                <a:xfrm>
                  <a:off x="4832" y="2842"/>
                  <a:ext cx="690" cy="236"/>
                </a:xfrm>
                <a:prstGeom prst="ellipse">
                  <a:avLst/>
                </a:prstGeom>
                <a:solidFill>
                  <a:srgbClr val="7EC234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6" name="Line 29"/>
                <p:cNvSpPr>
                  <a:spLocks noChangeShapeType="1"/>
                </p:cNvSpPr>
                <p:nvPr/>
              </p:nvSpPr>
              <p:spPr bwMode="auto">
                <a:xfrm>
                  <a:off x="483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7" name="Line 30"/>
                <p:cNvSpPr>
                  <a:spLocks noChangeShapeType="1"/>
                </p:cNvSpPr>
                <p:nvPr/>
              </p:nvSpPr>
              <p:spPr bwMode="auto">
                <a:xfrm>
                  <a:off x="552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20" name="Picture 35" descr="http://icons.iconarchive.com/icons/custom-icon-design/pretty-office-8/256/Eye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786439" y="4293096"/>
                <a:ext cx="864096" cy="576064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grpSp>
          <p:nvGrpSpPr>
            <p:cNvPr id="28" name="Gruppo 27"/>
            <p:cNvGrpSpPr/>
            <p:nvPr/>
          </p:nvGrpSpPr>
          <p:grpSpPr>
            <a:xfrm>
              <a:off x="1103426" y="3846456"/>
              <a:ext cx="773340" cy="734672"/>
              <a:chOff x="1115616" y="5373216"/>
              <a:chExt cx="1440160" cy="1368152"/>
            </a:xfrm>
          </p:grpSpPr>
          <p:pic>
            <p:nvPicPr>
              <p:cNvPr id="29" name="Picture 1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115616" y="6093295"/>
                <a:ext cx="1101337" cy="648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47664" y="5373216"/>
                <a:ext cx="1008112" cy="10081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71600" y="4687863"/>
              <a:ext cx="541338" cy="541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5" name="Segnaposto piè di pagina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2533E-6 L -0.0691 3.52533E-6 " pathEditMode="relative" rAng="0" ptsTypes="AA">
                                      <p:cBhvr>
                                        <p:cTn id="14" dur="2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piè di pagina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Preprocessing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3203848" y="1772816"/>
            <a:ext cx="3168352" cy="4508927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sp3d>
            <a:bevelT/>
            <a:bevelB/>
            <a:extrusionClr>
              <a:schemeClr val="bg1"/>
            </a:extrusionClr>
          </a:sp3d>
        </p:spPr>
        <p:txBody>
          <a:bodyPr wrap="square" rtlCol="0">
            <a:spAutoFit/>
            <a:sp3d extrusionH="635000">
              <a:bevelT w="38100" h="38100"/>
            </a:sp3d>
          </a:bodyPr>
          <a:lstStyle/>
          <a:p>
            <a:r>
              <a:rPr lang="it-IT" sz="28700" smtClean="0">
                <a:solidFill>
                  <a:schemeClr val="bg1"/>
                </a:solidFill>
                <a:sym typeface="Symbol"/>
              </a:rPr>
              <a:t></a:t>
            </a:r>
            <a:endParaRPr lang="it-IT" sz="28700">
              <a:solidFill>
                <a:schemeClr val="bg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99792" y="1988840"/>
            <a:ext cx="3888432" cy="4176440"/>
          </a:xfrm>
          <a:prstGeom prst="rect">
            <a:avLst/>
          </a:prstGeom>
          <a:solidFill>
            <a:srgbClr val="00006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72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smtClean="0">
                          <a:latin typeface="+mj-lt"/>
                        </a:rPr>
                        <a:t>RTT Measurements</a:t>
                      </a:r>
                      <a:endParaRPr lang="it-IT" sz="24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smtClean="0">
                          <a:latin typeface="+mj-lt"/>
                        </a:rPr>
                        <a:t>BGP updates</a:t>
                      </a:r>
                      <a:endParaRPr lang="it-IT" sz="240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Segnaposto contenuto 4"/>
          <p:cNvGraphicFramePr>
            <a:graphicFrameLocks noGrp="1"/>
          </p:cNvGraphicFramePr>
          <p:nvPr>
            <p:ph idx="1"/>
          </p:nvPr>
        </p:nvGraphicFramePr>
        <p:xfrm>
          <a:off x="467544" y="2075849"/>
          <a:ext cx="8229600" cy="45720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smtClean="0">
                          <a:effectLst>
                            <a:outerShdw blurRad="50800" dist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Periodical</a:t>
                      </a:r>
                      <a:endParaRPr lang="it-IT" sz="2400">
                        <a:effectLst>
                          <a:outerShdw blurRad="50800" dist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smtClean="0">
                          <a:effectLst>
                            <a:outerShdw blurRad="50800" dist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On-change</a:t>
                      </a:r>
                      <a:endParaRPr lang="it-IT" sz="2400">
                        <a:effectLst>
                          <a:outerShdw blurRad="50800" dist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Segnaposto contenuto 4"/>
          <p:cNvGraphicFramePr>
            <a:graphicFrameLocks noGrp="1"/>
          </p:cNvGraphicFramePr>
          <p:nvPr>
            <p:ph idx="1"/>
          </p:nvPr>
        </p:nvGraphicFramePr>
        <p:xfrm>
          <a:off x="467544" y="2533049"/>
          <a:ext cx="8229600" cy="45720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smtClean="0">
                          <a:effectLst>
                            <a:outerShdw blurRad="50800" dist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Constant rate</a:t>
                      </a:r>
                      <a:endParaRPr lang="it-IT" sz="2400">
                        <a:effectLst>
                          <a:outerShdw blurRad="50800" dist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smtClean="0">
                          <a:effectLst>
                            <a:outerShdw blurRad="50800" dist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Possibly bursty</a:t>
                      </a:r>
                      <a:endParaRPr lang="it-IT" sz="2400">
                        <a:effectLst>
                          <a:outerShdw blurRad="50800" dist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Segnaposto contenuto 4"/>
          <p:cNvGraphicFramePr>
            <a:graphicFrameLocks noGrp="1"/>
          </p:cNvGraphicFramePr>
          <p:nvPr>
            <p:ph idx="1"/>
          </p:nvPr>
        </p:nvGraphicFramePr>
        <p:xfrm>
          <a:off x="467544" y="2990249"/>
          <a:ext cx="8229600" cy="457200"/>
        </p:xfrm>
        <a:graphic>
          <a:graphicData uri="http://schemas.openxmlformats.org/drawingml/2006/table">
            <a:tbl>
              <a:tblPr bandRow="1">
                <a:tableStyleId>{AF606853-7671-496A-8E4F-DF71F8EC918B}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smtClean="0">
                          <a:effectLst>
                            <a:outerShdw blurRad="50800" dist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Highly variable</a:t>
                      </a:r>
                      <a:endParaRPr lang="it-IT" sz="2400">
                        <a:effectLst>
                          <a:outerShdw blurRad="50800" dist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smtClean="0">
                          <a:effectLst>
                            <a:outerShdw blurRad="50800" dist="635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j-lt"/>
                        </a:rPr>
                        <a:t>Few paths</a:t>
                      </a:r>
                      <a:endParaRPr lang="it-IT" sz="2400">
                        <a:effectLst>
                          <a:outerShdw blurRad="50800" dist="635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467544" y="2037304"/>
            <a:ext cx="2520280" cy="182374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smtClean="0">
                <a:solidFill>
                  <a:sysClr val="windowText" lastClr="0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Periodical</a:t>
            </a:r>
          </a:p>
          <a:p>
            <a:pPr lv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smtClean="0">
                <a:solidFill>
                  <a:sysClr val="windowText" lastClr="0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Constant rate</a:t>
            </a:r>
          </a:p>
          <a:p>
            <a:pPr lv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smtClean="0">
                <a:solidFill>
                  <a:sysClr val="windowText" lastClr="0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Highly variable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4582048" y="2037304"/>
            <a:ext cx="2520280" cy="182374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smtClean="0">
                <a:solidFill>
                  <a:sysClr val="windowText" lastClr="0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On-change</a:t>
            </a:r>
          </a:p>
          <a:p>
            <a:pPr lv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smtClean="0">
                <a:solidFill>
                  <a:sysClr val="windowText" lastClr="0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Possibly bursty</a:t>
            </a:r>
          </a:p>
          <a:p>
            <a:pPr lvl="0" fontAlgn="auto">
              <a:lnSpc>
                <a:spcPts val="36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2400" smtClean="0">
                <a:solidFill>
                  <a:sysClr val="windowText" lastClr="000000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Verdana"/>
              </a:rPr>
              <a:t>Few paths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424" y="3707842"/>
            <a:ext cx="8963153" cy="2961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23" y="3573016"/>
            <a:ext cx="8964213" cy="336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1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2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 animBg="1"/>
      <p:bldP spid="18" grpId="1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Preprocessing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pic>
        <p:nvPicPr>
          <p:cNvPr id="61442" name="Picture 2" descr="http://upload.wikimedia.org/wikipedia/commons/1/11/ACT_recycling_tru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8448" y="1797968"/>
            <a:ext cx="5727104" cy="429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/>
          <p:cNvGrpSpPr/>
          <p:nvPr/>
        </p:nvGrpSpPr>
        <p:grpSpPr>
          <a:xfrm>
            <a:off x="6516216" y="1268760"/>
            <a:ext cx="2269659" cy="3198373"/>
            <a:chOff x="4770268" y="941034"/>
            <a:chExt cx="4320480" cy="6088364"/>
          </a:xfrm>
        </p:grpSpPr>
        <p:pic>
          <p:nvPicPr>
            <p:cNvPr id="8194" name="Picture 2" descr="http://www.dailyicon.net/magazine/wp-content/uploads/2010/10/rams-dailyicon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68358" y="1000124"/>
              <a:ext cx="3924300" cy="5857876"/>
            </a:xfrm>
            <a:prstGeom prst="rect">
              <a:avLst/>
            </a:prstGeom>
            <a:noFill/>
          </p:spPr>
        </p:pic>
        <p:sp>
          <p:nvSpPr>
            <p:cNvPr id="8" name="Figura a mano libera 7"/>
            <p:cNvSpPr/>
            <p:nvPr/>
          </p:nvSpPr>
          <p:spPr>
            <a:xfrm>
              <a:off x="4927107" y="941034"/>
              <a:ext cx="4011636" cy="2307453"/>
            </a:xfrm>
            <a:custGeom>
              <a:avLst/>
              <a:gdLst>
                <a:gd name="connsiteX0" fmla="*/ 0 w 3923930"/>
                <a:gd name="connsiteY0" fmla="*/ 2396971 h 2396971"/>
                <a:gd name="connsiteX1" fmla="*/ 408373 w 3923930"/>
                <a:gd name="connsiteY1" fmla="*/ 1473693 h 2396971"/>
                <a:gd name="connsiteX2" fmla="*/ 1003177 w 3923930"/>
                <a:gd name="connsiteY2" fmla="*/ 1091953 h 2396971"/>
                <a:gd name="connsiteX3" fmla="*/ 1757779 w 3923930"/>
                <a:gd name="connsiteY3" fmla="*/ 870012 h 2396971"/>
                <a:gd name="connsiteX4" fmla="*/ 2361460 w 3923930"/>
                <a:gd name="connsiteY4" fmla="*/ 905522 h 2396971"/>
                <a:gd name="connsiteX5" fmla="*/ 3080552 w 3923930"/>
                <a:gd name="connsiteY5" fmla="*/ 1180730 h 2396971"/>
                <a:gd name="connsiteX6" fmla="*/ 3666478 w 3923930"/>
                <a:gd name="connsiteY6" fmla="*/ 1766656 h 2396971"/>
                <a:gd name="connsiteX7" fmla="*/ 3923930 w 3923930"/>
                <a:gd name="connsiteY7" fmla="*/ 2308194 h 2396971"/>
                <a:gd name="connsiteX8" fmla="*/ 3897297 w 3923930"/>
                <a:gd name="connsiteY8" fmla="*/ 0 h 2396971"/>
                <a:gd name="connsiteX9" fmla="*/ 53266 w 3923930"/>
                <a:gd name="connsiteY9" fmla="*/ 26633 h 2396971"/>
                <a:gd name="connsiteX10" fmla="*/ 0 w 3923930"/>
                <a:gd name="connsiteY10" fmla="*/ 2396971 h 2396971"/>
                <a:gd name="connsiteX0" fmla="*/ 0 w 3923930"/>
                <a:gd name="connsiteY0" fmla="*/ 2396971 h 2396971"/>
                <a:gd name="connsiteX1" fmla="*/ 408373 w 3923930"/>
                <a:gd name="connsiteY1" fmla="*/ 1473693 h 2396971"/>
                <a:gd name="connsiteX2" fmla="*/ 1003177 w 3923930"/>
                <a:gd name="connsiteY2" fmla="*/ 1091953 h 2396971"/>
                <a:gd name="connsiteX3" fmla="*/ 1757779 w 3923930"/>
                <a:gd name="connsiteY3" fmla="*/ 870012 h 2396971"/>
                <a:gd name="connsiteX4" fmla="*/ 2361460 w 3923930"/>
                <a:gd name="connsiteY4" fmla="*/ 905522 h 2396971"/>
                <a:gd name="connsiteX5" fmla="*/ 3080552 w 3923930"/>
                <a:gd name="connsiteY5" fmla="*/ 1180730 h 2396971"/>
                <a:gd name="connsiteX6" fmla="*/ 3666478 w 3923930"/>
                <a:gd name="connsiteY6" fmla="*/ 1766656 h 2396971"/>
                <a:gd name="connsiteX7" fmla="*/ 3923930 w 3923930"/>
                <a:gd name="connsiteY7" fmla="*/ 2308194 h 2396971"/>
                <a:gd name="connsiteX8" fmla="*/ 3897297 w 3923930"/>
                <a:gd name="connsiteY8" fmla="*/ 0 h 2396971"/>
                <a:gd name="connsiteX9" fmla="*/ 0 w 3923930"/>
                <a:gd name="connsiteY9" fmla="*/ 0 h 2396971"/>
                <a:gd name="connsiteX10" fmla="*/ 0 w 3923930"/>
                <a:gd name="connsiteY10" fmla="*/ 2396971 h 2396971"/>
                <a:gd name="connsiteX0" fmla="*/ 0 w 3923930"/>
                <a:gd name="connsiteY0" fmla="*/ 2417779 h 2417779"/>
                <a:gd name="connsiteX1" fmla="*/ 408373 w 3923930"/>
                <a:gd name="connsiteY1" fmla="*/ 1494501 h 2417779"/>
                <a:gd name="connsiteX2" fmla="*/ 1003177 w 3923930"/>
                <a:gd name="connsiteY2" fmla="*/ 1112761 h 2417779"/>
                <a:gd name="connsiteX3" fmla="*/ 1757779 w 3923930"/>
                <a:gd name="connsiteY3" fmla="*/ 890820 h 2417779"/>
                <a:gd name="connsiteX4" fmla="*/ 2361460 w 3923930"/>
                <a:gd name="connsiteY4" fmla="*/ 926330 h 2417779"/>
                <a:gd name="connsiteX5" fmla="*/ 3080552 w 3923930"/>
                <a:gd name="connsiteY5" fmla="*/ 1201538 h 2417779"/>
                <a:gd name="connsiteX6" fmla="*/ 3666478 w 3923930"/>
                <a:gd name="connsiteY6" fmla="*/ 1787464 h 2417779"/>
                <a:gd name="connsiteX7" fmla="*/ 3923930 w 3923930"/>
                <a:gd name="connsiteY7" fmla="*/ 2329002 h 2417779"/>
                <a:gd name="connsiteX8" fmla="*/ 3923930 w 3923930"/>
                <a:gd name="connsiteY8" fmla="*/ 0 h 2417779"/>
                <a:gd name="connsiteX9" fmla="*/ 0 w 3923930"/>
                <a:gd name="connsiteY9" fmla="*/ 20808 h 2417779"/>
                <a:gd name="connsiteX10" fmla="*/ 0 w 3923930"/>
                <a:gd name="connsiteY10" fmla="*/ 2417779 h 2417779"/>
                <a:gd name="connsiteX0" fmla="*/ 0 w 3923930"/>
                <a:gd name="connsiteY0" fmla="*/ 2417779 h 2417779"/>
                <a:gd name="connsiteX1" fmla="*/ 408373 w 3923930"/>
                <a:gd name="connsiteY1" fmla="*/ 1494501 h 2417779"/>
                <a:gd name="connsiteX2" fmla="*/ 1003177 w 3923930"/>
                <a:gd name="connsiteY2" fmla="*/ 1112761 h 2417779"/>
                <a:gd name="connsiteX3" fmla="*/ 1757779 w 3923930"/>
                <a:gd name="connsiteY3" fmla="*/ 890820 h 2417779"/>
                <a:gd name="connsiteX4" fmla="*/ 2361460 w 3923930"/>
                <a:gd name="connsiteY4" fmla="*/ 926330 h 2417779"/>
                <a:gd name="connsiteX5" fmla="*/ 3080552 w 3923930"/>
                <a:gd name="connsiteY5" fmla="*/ 1201538 h 2417779"/>
                <a:gd name="connsiteX6" fmla="*/ 3666478 w 3923930"/>
                <a:gd name="connsiteY6" fmla="*/ 1787464 h 2417779"/>
                <a:gd name="connsiteX7" fmla="*/ 3923930 w 3923930"/>
                <a:gd name="connsiteY7" fmla="*/ 2212852 h 2417779"/>
                <a:gd name="connsiteX8" fmla="*/ 3923930 w 3923930"/>
                <a:gd name="connsiteY8" fmla="*/ 0 h 2417779"/>
                <a:gd name="connsiteX9" fmla="*/ 0 w 3923930"/>
                <a:gd name="connsiteY9" fmla="*/ 20808 h 2417779"/>
                <a:gd name="connsiteX10" fmla="*/ 0 w 3923930"/>
                <a:gd name="connsiteY10" fmla="*/ 2417779 h 2417779"/>
                <a:gd name="connsiteX0" fmla="*/ 0 w 3927067"/>
                <a:gd name="connsiteY0" fmla="*/ 2417779 h 2417779"/>
                <a:gd name="connsiteX1" fmla="*/ 411510 w 3927067"/>
                <a:gd name="connsiteY1" fmla="*/ 1494501 h 2417779"/>
                <a:gd name="connsiteX2" fmla="*/ 1006314 w 3927067"/>
                <a:gd name="connsiteY2" fmla="*/ 1112761 h 2417779"/>
                <a:gd name="connsiteX3" fmla="*/ 1760916 w 3927067"/>
                <a:gd name="connsiteY3" fmla="*/ 890820 h 2417779"/>
                <a:gd name="connsiteX4" fmla="*/ 2364597 w 3927067"/>
                <a:gd name="connsiteY4" fmla="*/ 926330 h 2417779"/>
                <a:gd name="connsiteX5" fmla="*/ 3083689 w 3927067"/>
                <a:gd name="connsiteY5" fmla="*/ 1201538 h 2417779"/>
                <a:gd name="connsiteX6" fmla="*/ 3669615 w 3927067"/>
                <a:gd name="connsiteY6" fmla="*/ 1787464 h 2417779"/>
                <a:gd name="connsiteX7" fmla="*/ 3927067 w 3927067"/>
                <a:gd name="connsiteY7" fmla="*/ 2212852 h 2417779"/>
                <a:gd name="connsiteX8" fmla="*/ 3927067 w 3927067"/>
                <a:gd name="connsiteY8" fmla="*/ 0 h 2417779"/>
                <a:gd name="connsiteX9" fmla="*/ 3137 w 3927067"/>
                <a:gd name="connsiteY9" fmla="*/ 20808 h 2417779"/>
                <a:gd name="connsiteX10" fmla="*/ 0 w 3927067"/>
                <a:gd name="connsiteY10" fmla="*/ 2417779 h 2417779"/>
                <a:gd name="connsiteX0" fmla="*/ 0 w 3927066"/>
                <a:gd name="connsiteY0" fmla="*/ 4373092 h 4373092"/>
                <a:gd name="connsiteX1" fmla="*/ 411509 w 3927066"/>
                <a:gd name="connsiteY1" fmla="*/ 1494501 h 4373092"/>
                <a:gd name="connsiteX2" fmla="*/ 1006313 w 3927066"/>
                <a:gd name="connsiteY2" fmla="*/ 1112761 h 4373092"/>
                <a:gd name="connsiteX3" fmla="*/ 1760915 w 3927066"/>
                <a:gd name="connsiteY3" fmla="*/ 890820 h 4373092"/>
                <a:gd name="connsiteX4" fmla="*/ 2364596 w 3927066"/>
                <a:gd name="connsiteY4" fmla="*/ 926330 h 4373092"/>
                <a:gd name="connsiteX5" fmla="*/ 3083688 w 3927066"/>
                <a:gd name="connsiteY5" fmla="*/ 1201538 h 4373092"/>
                <a:gd name="connsiteX6" fmla="*/ 3669614 w 3927066"/>
                <a:gd name="connsiteY6" fmla="*/ 1787464 h 4373092"/>
                <a:gd name="connsiteX7" fmla="*/ 3927066 w 3927066"/>
                <a:gd name="connsiteY7" fmla="*/ 2212852 h 4373092"/>
                <a:gd name="connsiteX8" fmla="*/ 3927066 w 3927066"/>
                <a:gd name="connsiteY8" fmla="*/ 0 h 4373092"/>
                <a:gd name="connsiteX9" fmla="*/ 3136 w 3927066"/>
                <a:gd name="connsiteY9" fmla="*/ 20808 h 4373092"/>
                <a:gd name="connsiteX10" fmla="*/ 0 w 3927066"/>
                <a:gd name="connsiteY10" fmla="*/ 4373092 h 4373092"/>
                <a:gd name="connsiteX0" fmla="*/ 0 w 3927066"/>
                <a:gd name="connsiteY0" fmla="*/ 2212851 h 2212852"/>
                <a:gd name="connsiteX1" fmla="*/ 411509 w 3927066"/>
                <a:gd name="connsiteY1" fmla="*/ 1494501 h 2212852"/>
                <a:gd name="connsiteX2" fmla="*/ 1006313 w 3927066"/>
                <a:gd name="connsiteY2" fmla="*/ 1112761 h 2212852"/>
                <a:gd name="connsiteX3" fmla="*/ 1760915 w 3927066"/>
                <a:gd name="connsiteY3" fmla="*/ 890820 h 2212852"/>
                <a:gd name="connsiteX4" fmla="*/ 2364596 w 3927066"/>
                <a:gd name="connsiteY4" fmla="*/ 926330 h 2212852"/>
                <a:gd name="connsiteX5" fmla="*/ 3083688 w 3927066"/>
                <a:gd name="connsiteY5" fmla="*/ 1201538 h 2212852"/>
                <a:gd name="connsiteX6" fmla="*/ 3669614 w 3927066"/>
                <a:gd name="connsiteY6" fmla="*/ 1787464 h 2212852"/>
                <a:gd name="connsiteX7" fmla="*/ 3927066 w 3927066"/>
                <a:gd name="connsiteY7" fmla="*/ 2212852 h 2212852"/>
                <a:gd name="connsiteX8" fmla="*/ 3927066 w 3927066"/>
                <a:gd name="connsiteY8" fmla="*/ 0 h 2212852"/>
                <a:gd name="connsiteX9" fmla="*/ 3136 w 3927066"/>
                <a:gd name="connsiteY9" fmla="*/ 20808 h 2212852"/>
                <a:gd name="connsiteX10" fmla="*/ 0 w 3927066"/>
                <a:gd name="connsiteY10" fmla="*/ 2212851 h 2212852"/>
                <a:gd name="connsiteX0" fmla="*/ 0 w 3927066"/>
                <a:gd name="connsiteY0" fmla="*/ 2212851 h 4517107"/>
                <a:gd name="connsiteX1" fmla="*/ 411509 w 3927066"/>
                <a:gd name="connsiteY1" fmla="*/ 1494501 h 4517107"/>
                <a:gd name="connsiteX2" fmla="*/ 1006313 w 3927066"/>
                <a:gd name="connsiteY2" fmla="*/ 1112761 h 4517107"/>
                <a:gd name="connsiteX3" fmla="*/ 1760915 w 3927066"/>
                <a:gd name="connsiteY3" fmla="*/ 890820 h 4517107"/>
                <a:gd name="connsiteX4" fmla="*/ 2364596 w 3927066"/>
                <a:gd name="connsiteY4" fmla="*/ 926330 h 4517107"/>
                <a:gd name="connsiteX5" fmla="*/ 3083688 w 3927066"/>
                <a:gd name="connsiteY5" fmla="*/ 1201538 h 4517107"/>
                <a:gd name="connsiteX6" fmla="*/ 3669614 w 3927066"/>
                <a:gd name="connsiteY6" fmla="*/ 1787464 h 4517107"/>
                <a:gd name="connsiteX7" fmla="*/ 3919259 w 3927066"/>
                <a:gd name="connsiteY7" fmla="*/ 4517107 h 4517107"/>
                <a:gd name="connsiteX8" fmla="*/ 3927066 w 3927066"/>
                <a:gd name="connsiteY8" fmla="*/ 0 h 4517107"/>
                <a:gd name="connsiteX9" fmla="*/ 3136 w 3927066"/>
                <a:gd name="connsiteY9" fmla="*/ 20808 h 4517107"/>
                <a:gd name="connsiteX10" fmla="*/ 0 w 3927066"/>
                <a:gd name="connsiteY10" fmla="*/ 2212851 h 4517107"/>
                <a:gd name="connsiteX0" fmla="*/ 0 w 3927066"/>
                <a:gd name="connsiteY0" fmla="*/ 2212851 h 2212851"/>
                <a:gd name="connsiteX1" fmla="*/ 411509 w 3927066"/>
                <a:gd name="connsiteY1" fmla="*/ 1494501 h 2212851"/>
                <a:gd name="connsiteX2" fmla="*/ 1006313 w 3927066"/>
                <a:gd name="connsiteY2" fmla="*/ 1112761 h 2212851"/>
                <a:gd name="connsiteX3" fmla="*/ 1760915 w 3927066"/>
                <a:gd name="connsiteY3" fmla="*/ 890820 h 2212851"/>
                <a:gd name="connsiteX4" fmla="*/ 2364596 w 3927066"/>
                <a:gd name="connsiteY4" fmla="*/ 926330 h 2212851"/>
                <a:gd name="connsiteX5" fmla="*/ 3083688 w 3927066"/>
                <a:gd name="connsiteY5" fmla="*/ 1201538 h 2212851"/>
                <a:gd name="connsiteX6" fmla="*/ 3669614 w 3927066"/>
                <a:gd name="connsiteY6" fmla="*/ 1787464 h 2212851"/>
                <a:gd name="connsiteX7" fmla="*/ 3919259 w 3927066"/>
                <a:gd name="connsiteY7" fmla="*/ 2212851 h 2212851"/>
                <a:gd name="connsiteX8" fmla="*/ 3927066 w 3927066"/>
                <a:gd name="connsiteY8" fmla="*/ 0 h 2212851"/>
                <a:gd name="connsiteX9" fmla="*/ 3136 w 3927066"/>
                <a:gd name="connsiteY9" fmla="*/ 20808 h 2212851"/>
                <a:gd name="connsiteX10" fmla="*/ 0 w 3927066"/>
                <a:gd name="connsiteY10" fmla="*/ 2212851 h 2212851"/>
                <a:gd name="connsiteX0" fmla="*/ 0 w 3929668"/>
                <a:gd name="connsiteY0" fmla="*/ 2212851 h 2212851"/>
                <a:gd name="connsiteX1" fmla="*/ 411509 w 3929668"/>
                <a:gd name="connsiteY1" fmla="*/ 1494501 h 2212851"/>
                <a:gd name="connsiteX2" fmla="*/ 1006313 w 3929668"/>
                <a:gd name="connsiteY2" fmla="*/ 1112761 h 2212851"/>
                <a:gd name="connsiteX3" fmla="*/ 1760915 w 3929668"/>
                <a:gd name="connsiteY3" fmla="*/ 890820 h 2212851"/>
                <a:gd name="connsiteX4" fmla="*/ 2364596 w 3929668"/>
                <a:gd name="connsiteY4" fmla="*/ 926330 h 2212851"/>
                <a:gd name="connsiteX5" fmla="*/ 3083688 w 3929668"/>
                <a:gd name="connsiteY5" fmla="*/ 1201538 h 2212851"/>
                <a:gd name="connsiteX6" fmla="*/ 3669614 w 3929668"/>
                <a:gd name="connsiteY6" fmla="*/ 1787464 h 2212851"/>
                <a:gd name="connsiteX7" fmla="*/ 3927066 w 3929668"/>
                <a:gd name="connsiteY7" fmla="*/ 2212851 h 2212851"/>
                <a:gd name="connsiteX8" fmla="*/ 3927066 w 3929668"/>
                <a:gd name="connsiteY8" fmla="*/ 0 h 2212851"/>
                <a:gd name="connsiteX9" fmla="*/ 3136 w 3929668"/>
                <a:gd name="connsiteY9" fmla="*/ 20808 h 2212851"/>
                <a:gd name="connsiteX10" fmla="*/ 0 w 3929668"/>
                <a:gd name="connsiteY10" fmla="*/ 2212851 h 2212851"/>
                <a:gd name="connsiteX0" fmla="*/ 0 w 3970920"/>
                <a:gd name="connsiteY0" fmla="*/ 2222469 h 2222469"/>
                <a:gd name="connsiteX1" fmla="*/ 452761 w 3970920"/>
                <a:gd name="connsiteY1" fmla="*/ 1494501 h 2222469"/>
                <a:gd name="connsiteX2" fmla="*/ 1047565 w 3970920"/>
                <a:gd name="connsiteY2" fmla="*/ 1112761 h 2222469"/>
                <a:gd name="connsiteX3" fmla="*/ 1802167 w 3970920"/>
                <a:gd name="connsiteY3" fmla="*/ 890820 h 2222469"/>
                <a:gd name="connsiteX4" fmla="*/ 2405848 w 3970920"/>
                <a:gd name="connsiteY4" fmla="*/ 926330 h 2222469"/>
                <a:gd name="connsiteX5" fmla="*/ 3124940 w 3970920"/>
                <a:gd name="connsiteY5" fmla="*/ 1201538 h 2222469"/>
                <a:gd name="connsiteX6" fmla="*/ 3710866 w 3970920"/>
                <a:gd name="connsiteY6" fmla="*/ 1787464 h 2222469"/>
                <a:gd name="connsiteX7" fmla="*/ 3968318 w 3970920"/>
                <a:gd name="connsiteY7" fmla="*/ 2212851 h 2222469"/>
                <a:gd name="connsiteX8" fmla="*/ 3968318 w 3970920"/>
                <a:gd name="connsiteY8" fmla="*/ 0 h 2222469"/>
                <a:gd name="connsiteX9" fmla="*/ 44388 w 3970920"/>
                <a:gd name="connsiteY9" fmla="*/ 20808 h 2222469"/>
                <a:gd name="connsiteX10" fmla="*/ 0 w 3970920"/>
                <a:gd name="connsiteY10" fmla="*/ 2222469 h 2222469"/>
                <a:gd name="connsiteX0" fmla="*/ 0 w 3970920"/>
                <a:gd name="connsiteY0" fmla="*/ 2234120 h 2234120"/>
                <a:gd name="connsiteX1" fmla="*/ 452761 w 3970920"/>
                <a:gd name="connsiteY1" fmla="*/ 1506152 h 2234120"/>
                <a:gd name="connsiteX2" fmla="*/ 1047565 w 3970920"/>
                <a:gd name="connsiteY2" fmla="*/ 1124412 h 2234120"/>
                <a:gd name="connsiteX3" fmla="*/ 1802167 w 3970920"/>
                <a:gd name="connsiteY3" fmla="*/ 902471 h 2234120"/>
                <a:gd name="connsiteX4" fmla="*/ 2405848 w 3970920"/>
                <a:gd name="connsiteY4" fmla="*/ 937981 h 2234120"/>
                <a:gd name="connsiteX5" fmla="*/ 3124940 w 3970920"/>
                <a:gd name="connsiteY5" fmla="*/ 1213189 h 2234120"/>
                <a:gd name="connsiteX6" fmla="*/ 3710866 w 3970920"/>
                <a:gd name="connsiteY6" fmla="*/ 1799115 h 2234120"/>
                <a:gd name="connsiteX7" fmla="*/ 3968318 w 3970920"/>
                <a:gd name="connsiteY7" fmla="*/ 2224502 h 2234120"/>
                <a:gd name="connsiteX8" fmla="*/ 3968318 w 3970920"/>
                <a:gd name="connsiteY8" fmla="*/ 11651 h 2234120"/>
                <a:gd name="connsiteX9" fmla="*/ 12013 w 3970920"/>
                <a:gd name="connsiteY9" fmla="*/ 0 h 2234120"/>
                <a:gd name="connsiteX10" fmla="*/ 0 w 3970920"/>
                <a:gd name="connsiteY10" fmla="*/ 2234120 h 2234120"/>
                <a:gd name="connsiteX0" fmla="*/ 0 w 4011636"/>
                <a:gd name="connsiteY0" fmla="*/ 2281560 h 2281560"/>
                <a:gd name="connsiteX1" fmla="*/ 452761 w 4011636"/>
                <a:gd name="connsiteY1" fmla="*/ 1553592 h 2281560"/>
                <a:gd name="connsiteX2" fmla="*/ 1047565 w 4011636"/>
                <a:gd name="connsiteY2" fmla="*/ 1171852 h 2281560"/>
                <a:gd name="connsiteX3" fmla="*/ 1802167 w 4011636"/>
                <a:gd name="connsiteY3" fmla="*/ 949911 h 2281560"/>
                <a:gd name="connsiteX4" fmla="*/ 2405848 w 4011636"/>
                <a:gd name="connsiteY4" fmla="*/ 985421 h 2281560"/>
                <a:gd name="connsiteX5" fmla="*/ 3124940 w 4011636"/>
                <a:gd name="connsiteY5" fmla="*/ 1260629 h 2281560"/>
                <a:gd name="connsiteX6" fmla="*/ 3710866 w 4011636"/>
                <a:gd name="connsiteY6" fmla="*/ 1846555 h 2281560"/>
                <a:gd name="connsiteX7" fmla="*/ 3968318 w 4011636"/>
                <a:gd name="connsiteY7" fmla="*/ 2271942 h 2281560"/>
                <a:gd name="connsiteX8" fmla="*/ 4011636 w 4011636"/>
                <a:gd name="connsiteY8" fmla="*/ 0 h 2281560"/>
                <a:gd name="connsiteX9" fmla="*/ 12013 w 4011636"/>
                <a:gd name="connsiteY9" fmla="*/ 47440 h 2281560"/>
                <a:gd name="connsiteX10" fmla="*/ 0 w 4011636"/>
                <a:gd name="connsiteY10" fmla="*/ 2281560 h 2281560"/>
                <a:gd name="connsiteX0" fmla="*/ 0 w 4011636"/>
                <a:gd name="connsiteY0" fmla="*/ 2281560 h 2307453"/>
                <a:gd name="connsiteX1" fmla="*/ 452761 w 4011636"/>
                <a:gd name="connsiteY1" fmla="*/ 1553592 h 2307453"/>
                <a:gd name="connsiteX2" fmla="*/ 1047565 w 4011636"/>
                <a:gd name="connsiteY2" fmla="*/ 1171852 h 2307453"/>
                <a:gd name="connsiteX3" fmla="*/ 1802167 w 4011636"/>
                <a:gd name="connsiteY3" fmla="*/ 949911 h 2307453"/>
                <a:gd name="connsiteX4" fmla="*/ 2405848 w 4011636"/>
                <a:gd name="connsiteY4" fmla="*/ 985421 h 2307453"/>
                <a:gd name="connsiteX5" fmla="*/ 3124940 w 4011636"/>
                <a:gd name="connsiteY5" fmla="*/ 1260629 h 2307453"/>
                <a:gd name="connsiteX6" fmla="*/ 3710866 w 4011636"/>
                <a:gd name="connsiteY6" fmla="*/ 1846555 h 2307453"/>
                <a:gd name="connsiteX7" fmla="*/ 4003829 w 4011636"/>
                <a:gd name="connsiteY7" fmla="*/ 2307453 h 2307453"/>
                <a:gd name="connsiteX8" fmla="*/ 4011636 w 4011636"/>
                <a:gd name="connsiteY8" fmla="*/ 0 h 2307453"/>
                <a:gd name="connsiteX9" fmla="*/ 12013 w 4011636"/>
                <a:gd name="connsiteY9" fmla="*/ 47440 h 2307453"/>
                <a:gd name="connsiteX10" fmla="*/ 0 w 4011636"/>
                <a:gd name="connsiteY10" fmla="*/ 2281560 h 2307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11636" h="2307453">
                  <a:moveTo>
                    <a:pt x="0" y="2281560"/>
                  </a:moveTo>
                  <a:lnTo>
                    <a:pt x="452761" y="1553592"/>
                  </a:lnTo>
                  <a:lnTo>
                    <a:pt x="1047565" y="1171852"/>
                  </a:lnTo>
                  <a:lnTo>
                    <a:pt x="1802167" y="949911"/>
                  </a:lnTo>
                  <a:lnTo>
                    <a:pt x="2405848" y="985421"/>
                  </a:lnTo>
                  <a:lnTo>
                    <a:pt x="3124940" y="1260629"/>
                  </a:lnTo>
                  <a:lnTo>
                    <a:pt x="3710866" y="1846555"/>
                  </a:lnTo>
                  <a:lnTo>
                    <a:pt x="4003829" y="2307453"/>
                  </a:lnTo>
                  <a:cubicBezTo>
                    <a:pt x="4006431" y="801751"/>
                    <a:pt x="4009034" y="1505702"/>
                    <a:pt x="4011636" y="0"/>
                  </a:cubicBezTo>
                  <a:lnTo>
                    <a:pt x="12013" y="47440"/>
                  </a:lnTo>
                  <a:cubicBezTo>
                    <a:pt x="10967" y="846430"/>
                    <a:pt x="1046" y="1482570"/>
                    <a:pt x="0" y="228156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" name="Figura a mano libera 8"/>
            <p:cNvSpPr/>
            <p:nvPr/>
          </p:nvSpPr>
          <p:spPr>
            <a:xfrm flipV="1">
              <a:off x="4891595" y="4600757"/>
              <a:ext cx="4077453" cy="2428641"/>
            </a:xfrm>
            <a:custGeom>
              <a:avLst/>
              <a:gdLst>
                <a:gd name="connsiteX0" fmla="*/ 0 w 3923930"/>
                <a:gd name="connsiteY0" fmla="*/ 2396971 h 2396971"/>
                <a:gd name="connsiteX1" fmla="*/ 408373 w 3923930"/>
                <a:gd name="connsiteY1" fmla="*/ 1473693 h 2396971"/>
                <a:gd name="connsiteX2" fmla="*/ 1003177 w 3923930"/>
                <a:gd name="connsiteY2" fmla="*/ 1091953 h 2396971"/>
                <a:gd name="connsiteX3" fmla="*/ 1757779 w 3923930"/>
                <a:gd name="connsiteY3" fmla="*/ 870012 h 2396971"/>
                <a:gd name="connsiteX4" fmla="*/ 2361460 w 3923930"/>
                <a:gd name="connsiteY4" fmla="*/ 905522 h 2396971"/>
                <a:gd name="connsiteX5" fmla="*/ 3080552 w 3923930"/>
                <a:gd name="connsiteY5" fmla="*/ 1180730 h 2396971"/>
                <a:gd name="connsiteX6" fmla="*/ 3666478 w 3923930"/>
                <a:gd name="connsiteY6" fmla="*/ 1766656 h 2396971"/>
                <a:gd name="connsiteX7" fmla="*/ 3923930 w 3923930"/>
                <a:gd name="connsiteY7" fmla="*/ 2308194 h 2396971"/>
                <a:gd name="connsiteX8" fmla="*/ 3897297 w 3923930"/>
                <a:gd name="connsiteY8" fmla="*/ 0 h 2396971"/>
                <a:gd name="connsiteX9" fmla="*/ 53266 w 3923930"/>
                <a:gd name="connsiteY9" fmla="*/ 26633 h 2396971"/>
                <a:gd name="connsiteX10" fmla="*/ 0 w 3923930"/>
                <a:gd name="connsiteY10" fmla="*/ 2396971 h 2396971"/>
                <a:gd name="connsiteX0" fmla="*/ 0 w 3923930"/>
                <a:gd name="connsiteY0" fmla="*/ 2396971 h 2396971"/>
                <a:gd name="connsiteX1" fmla="*/ 408373 w 3923930"/>
                <a:gd name="connsiteY1" fmla="*/ 1473693 h 2396971"/>
                <a:gd name="connsiteX2" fmla="*/ 1003177 w 3923930"/>
                <a:gd name="connsiteY2" fmla="*/ 1091953 h 2396971"/>
                <a:gd name="connsiteX3" fmla="*/ 1757779 w 3923930"/>
                <a:gd name="connsiteY3" fmla="*/ 870012 h 2396971"/>
                <a:gd name="connsiteX4" fmla="*/ 2361460 w 3923930"/>
                <a:gd name="connsiteY4" fmla="*/ 905522 h 2396971"/>
                <a:gd name="connsiteX5" fmla="*/ 3080552 w 3923930"/>
                <a:gd name="connsiteY5" fmla="*/ 1180730 h 2396971"/>
                <a:gd name="connsiteX6" fmla="*/ 3666478 w 3923930"/>
                <a:gd name="connsiteY6" fmla="*/ 1766656 h 2396971"/>
                <a:gd name="connsiteX7" fmla="*/ 3923930 w 3923930"/>
                <a:gd name="connsiteY7" fmla="*/ 2308194 h 2396971"/>
                <a:gd name="connsiteX8" fmla="*/ 3897297 w 3923930"/>
                <a:gd name="connsiteY8" fmla="*/ 0 h 2396971"/>
                <a:gd name="connsiteX9" fmla="*/ 0 w 3923930"/>
                <a:gd name="connsiteY9" fmla="*/ 0 h 2396971"/>
                <a:gd name="connsiteX10" fmla="*/ 0 w 3923930"/>
                <a:gd name="connsiteY10" fmla="*/ 2396971 h 2396971"/>
                <a:gd name="connsiteX0" fmla="*/ 0 w 3923930"/>
                <a:gd name="connsiteY0" fmla="*/ 2417779 h 2417779"/>
                <a:gd name="connsiteX1" fmla="*/ 408373 w 3923930"/>
                <a:gd name="connsiteY1" fmla="*/ 1494501 h 2417779"/>
                <a:gd name="connsiteX2" fmla="*/ 1003177 w 3923930"/>
                <a:gd name="connsiteY2" fmla="*/ 1112761 h 2417779"/>
                <a:gd name="connsiteX3" fmla="*/ 1757779 w 3923930"/>
                <a:gd name="connsiteY3" fmla="*/ 890820 h 2417779"/>
                <a:gd name="connsiteX4" fmla="*/ 2361460 w 3923930"/>
                <a:gd name="connsiteY4" fmla="*/ 926330 h 2417779"/>
                <a:gd name="connsiteX5" fmla="*/ 3080552 w 3923930"/>
                <a:gd name="connsiteY5" fmla="*/ 1201538 h 2417779"/>
                <a:gd name="connsiteX6" fmla="*/ 3666478 w 3923930"/>
                <a:gd name="connsiteY6" fmla="*/ 1787464 h 2417779"/>
                <a:gd name="connsiteX7" fmla="*/ 3923930 w 3923930"/>
                <a:gd name="connsiteY7" fmla="*/ 2329002 h 2417779"/>
                <a:gd name="connsiteX8" fmla="*/ 3923930 w 3923930"/>
                <a:gd name="connsiteY8" fmla="*/ 0 h 2417779"/>
                <a:gd name="connsiteX9" fmla="*/ 0 w 3923930"/>
                <a:gd name="connsiteY9" fmla="*/ 20808 h 2417779"/>
                <a:gd name="connsiteX10" fmla="*/ 0 w 3923930"/>
                <a:gd name="connsiteY10" fmla="*/ 2417779 h 2417779"/>
                <a:gd name="connsiteX0" fmla="*/ 0 w 3923930"/>
                <a:gd name="connsiteY0" fmla="*/ 2417779 h 2417779"/>
                <a:gd name="connsiteX1" fmla="*/ 408373 w 3923930"/>
                <a:gd name="connsiteY1" fmla="*/ 1494501 h 2417779"/>
                <a:gd name="connsiteX2" fmla="*/ 1003177 w 3923930"/>
                <a:gd name="connsiteY2" fmla="*/ 1112761 h 2417779"/>
                <a:gd name="connsiteX3" fmla="*/ 1757779 w 3923930"/>
                <a:gd name="connsiteY3" fmla="*/ 890820 h 2417779"/>
                <a:gd name="connsiteX4" fmla="*/ 2361460 w 3923930"/>
                <a:gd name="connsiteY4" fmla="*/ 926330 h 2417779"/>
                <a:gd name="connsiteX5" fmla="*/ 3080552 w 3923930"/>
                <a:gd name="connsiteY5" fmla="*/ 1201538 h 2417779"/>
                <a:gd name="connsiteX6" fmla="*/ 3666478 w 3923930"/>
                <a:gd name="connsiteY6" fmla="*/ 1787464 h 2417779"/>
                <a:gd name="connsiteX7" fmla="*/ 3923930 w 3923930"/>
                <a:gd name="connsiteY7" fmla="*/ 2212852 h 2417779"/>
                <a:gd name="connsiteX8" fmla="*/ 3923930 w 3923930"/>
                <a:gd name="connsiteY8" fmla="*/ 0 h 2417779"/>
                <a:gd name="connsiteX9" fmla="*/ 0 w 3923930"/>
                <a:gd name="connsiteY9" fmla="*/ 20808 h 2417779"/>
                <a:gd name="connsiteX10" fmla="*/ 0 w 3923930"/>
                <a:gd name="connsiteY10" fmla="*/ 2417779 h 2417779"/>
                <a:gd name="connsiteX0" fmla="*/ 0 w 3927067"/>
                <a:gd name="connsiteY0" fmla="*/ 2417779 h 2417779"/>
                <a:gd name="connsiteX1" fmla="*/ 411510 w 3927067"/>
                <a:gd name="connsiteY1" fmla="*/ 1494501 h 2417779"/>
                <a:gd name="connsiteX2" fmla="*/ 1006314 w 3927067"/>
                <a:gd name="connsiteY2" fmla="*/ 1112761 h 2417779"/>
                <a:gd name="connsiteX3" fmla="*/ 1760916 w 3927067"/>
                <a:gd name="connsiteY3" fmla="*/ 890820 h 2417779"/>
                <a:gd name="connsiteX4" fmla="*/ 2364597 w 3927067"/>
                <a:gd name="connsiteY4" fmla="*/ 926330 h 2417779"/>
                <a:gd name="connsiteX5" fmla="*/ 3083689 w 3927067"/>
                <a:gd name="connsiteY5" fmla="*/ 1201538 h 2417779"/>
                <a:gd name="connsiteX6" fmla="*/ 3669615 w 3927067"/>
                <a:gd name="connsiteY6" fmla="*/ 1787464 h 2417779"/>
                <a:gd name="connsiteX7" fmla="*/ 3927067 w 3927067"/>
                <a:gd name="connsiteY7" fmla="*/ 2212852 h 2417779"/>
                <a:gd name="connsiteX8" fmla="*/ 3927067 w 3927067"/>
                <a:gd name="connsiteY8" fmla="*/ 0 h 2417779"/>
                <a:gd name="connsiteX9" fmla="*/ 3137 w 3927067"/>
                <a:gd name="connsiteY9" fmla="*/ 20808 h 2417779"/>
                <a:gd name="connsiteX10" fmla="*/ 0 w 3927067"/>
                <a:gd name="connsiteY10" fmla="*/ 2417779 h 2417779"/>
                <a:gd name="connsiteX0" fmla="*/ 0 w 3927066"/>
                <a:gd name="connsiteY0" fmla="*/ 4373092 h 4373092"/>
                <a:gd name="connsiteX1" fmla="*/ 411509 w 3927066"/>
                <a:gd name="connsiteY1" fmla="*/ 1494501 h 4373092"/>
                <a:gd name="connsiteX2" fmla="*/ 1006313 w 3927066"/>
                <a:gd name="connsiteY2" fmla="*/ 1112761 h 4373092"/>
                <a:gd name="connsiteX3" fmla="*/ 1760915 w 3927066"/>
                <a:gd name="connsiteY3" fmla="*/ 890820 h 4373092"/>
                <a:gd name="connsiteX4" fmla="*/ 2364596 w 3927066"/>
                <a:gd name="connsiteY4" fmla="*/ 926330 h 4373092"/>
                <a:gd name="connsiteX5" fmla="*/ 3083688 w 3927066"/>
                <a:gd name="connsiteY5" fmla="*/ 1201538 h 4373092"/>
                <a:gd name="connsiteX6" fmla="*/ 3669614 w 3927066"/>
                <a:gd name="connsiteY6" fmla="*/ 1787464 h 4373092"/>
                <a:gd name="connsiteX7" fmla="*/ 3927066 w 3927066"/>
                <a:gd name="connsiteY7" fmla="*/ 2212852 h 4373092"/>
                <a:gd name="connsiteX8" fmla="*/ 3927066 w 3927066"/>
                <a:gd name="connsiteY8" fmla="*/ 0 h 4373092"/>
                <a:gd name="connsiteX9" fmla="*/ 3136 w 3927066"/>
                <a:gd name="connsiteY9" fmla="*/ 20808 h 4373092"/>
                <a:gd name="connsiteX10" fmla="*/ 0 w 3927066"/>
                <a:gd name="connsiteY10" fmla="*/ 4373092 h 4373092"/>
                <a:gd name="connsiteX0" fmla="*/ 0 w 3927066"/>
                <a:gd name="connsiteY0" fmla="*/ 2212851 h 2212852"/>
                <a:gd name="connsiteX1" fmla="*/ 411509 w 3927066"/>
                <a:gd name="connsiteY1" fmla="*/ 1494501 h 2212852"/>
                <a:gd name="connsiteX2" fmla="*/ 1006313 w 3927066"/>
                <a:gd name="connsiteY2" fmla="*/ 1112761 h 2212852"/>
                <a:gd name="connsiteX3" fmla="*/ 1760915 w 3927066"/>
                <a:gd name="connsiteY3" fmla="*/ 890820 h 2212852"/>
                <a:gd name="connsiteX4" fmla="*/ 2364596 w 3927066"/>
                <a:gd name="connsiteY4" fmla="*/ 926330 h 2212852"/>
                <a:gd name="connsiteX5" fmla="*/ 3083688 w 3927066"/>
                <a:gd name="connsiteY5" fmla="*/ 1201538 h 2212852"/>
                <a:gd name="connsiteX6" fmla="*/ 3669614 w 3927066"/>
                <a:gd name="connsiteY6" fmla="*/ 1787464 h 2212852"/>
                <a:gd name="connsiteX7" fmla="*/ 3927066 w 3927066"/>
                <a:gd name="connsiteY7" fmla="*/ 2212852 h 2212852"/>
                <a:gd name="connsiteX8" fmla="*/ 3927066 w 3927066"/>
                <a:gd name="connsiteY8" fmla="*/ 0 h 2212852"/>
                <a:gd name="connsiteX9" fmla="*/ 3136 w 3927066"/>
                <a:gd name="connsiteY9" fmla="*/ 20808 h 2212852"/>
                <a:gd name="connsiteX10" fmla="*/ 0 w 3927066"/>
                <a:gd name="connsiteY10" fmla="*/ 2212851 h 2212852"/>
                <a:gd name="connsiteX0" fmla="*/ 0 w 3927066"/>
                <a:gd name="connsiteY0" fmla="*/ 2212851 h 4517107"/>
                <a:gd name="connsiteX1" fmla="*/ 411509 w 3927066"/>
                <a:gd name="connsiteY1" fmla="*/ 1494501 h 4517107"/>
                <a:gd name="connsiteX2" fmla="*/ 1006313 w 3927066"/>
                <a:gd name="connsiteY2" fmla="*/ 1112761 h 4517107"/>
                <a:gd name="connsiteX3" fmla="*/ 1760915 w 3927066"/>
                <a:gd name="connsiteY3" fmla="*/ 890820 h 4517107"/>
                <a:gd name="connsiteX4" fmla="*/ 2364596 w 3927066"/>
                <a:gd name="connsiteY4" fmla="*/ 926330 h 4517107"/>
                <a:gd name="connsiteX5" fmla="*/ 3083688 w 3927066"/>
                <a:gd name="connsiteY5" fmla="*/ 1201538 h 4517107"/>
                <a:gd name="connsiteX6" fmla="*/ 3669614 w 3927066"/>
                <a:gd name="connsiteY6" fmla="*/ 1787464 h 4517107"/>
                <a:gd name="connsiteX7" fmla="*/ 3919259 w 3927066"/>
                <a:gd name="connsiteY7" fmla="*/ 4517107 h 4517107"/>
                <a:gd name="connsiteX8" fmla="*/ 3927066 w 3927066"/>
                <a:gd name="connsiteY8" fmla="*/ 0 h 4517107"/>
                <a:gd name="connsiteX9" fmla="*/ 3136 w 3927066"/>
                <a:gd name="connsiteY9" fmla="*/ 20808 h 4517107"/>
                <a:gd name="connsiteX10" fmla="*/ 0 w 3927066"/>
                <a:gd name="connsiteY10" fmla="*/ 2212851 h 4517107"/>
                <a:gd name="connsiteX0" fmla="*/ 0 w 3927066"/>
                <a:gd name="connsiteY0" fmla="*/ 2212851 h 2212851"/>
                <a:gd name="connsiteX1" fmla="*/ 411509 w 3927066"/>
                <a:gd name="connsiteY1" fmla="*/ 1494501 h 2212851"/>
                <a:gd name="connsiteX2" fmla="*/ 1006313 w 3927066"/>
                <a:gd name="connsiteY2" fmla="*/ 1112761 h 2212851"/>
                <a:gd name="connsiteX3" fmla="*/ 1760915 w 3927066"/>
                <a:gd name="connsiteY3" fmla="*/ 890820 h 2212851"/>
                <a:gd name="connsiteX4" fmla="*/ 2364596 w 3927066"/>
                <a:gd name="connsiteY4" fmla="*/ 926330 h 2212851"/>
                <a:gd name="connsiteX5" fmla="*/ 3083688 w 3927066"/>
                <a:gd name="connsiteY5" fmla="*/ 1201538 h 2212851"/>
                <a:gd name="connsiteX6" fmla="*/ 3669614 w 3927066"/>
                <a:gd name="connsiteY6" fmla="*/ 1787464 h 2212851"/>
                <a:gd name="connsiteX7" fmla="*/ 3919259 w 3927066"/>
                <a:gd name="connsiteY7" fmla="*/ 2212851 h 2212851"/>
                <a:gd name="connsiteX8" fmla="*/ 3927066 w 3927066"/>
                <a:gd name="connsiteY8" fmla="*/ 0 h 2212851"/>
                <a:gd name="connsiteX9" fmla="*/ 3136 w 3927066"/>
                <a:gd name="connsiteY9" fmla="*/ 20808 h 2212851"/>
                <a:gd name="connsiteX10" fmla="*/ 0 w 3927066"/>
                <a:gd name="connsiteY10" fmla="*/ 2212851 h 2212851"/>
                <a:gd name="connsiteX0" fmla="*/ 0 w 4000690"/>
                <a:gd name="connsiteY0" fmla="*/ 2212851 h 2247782"/>
                <a:gd name="connsiteX1" fmla="*/ 411509 w 4000690"/>
                <a:gd name="connsiteY1" fmla="*/ 1494501 h 2247782"/>
                <a:gd name="connsiteX2" fmla="*/ 1006313 w 4000690"/>
                <a:gd name="connsiteY2" fmla="*/ 1112761 h 2247782"/>
                <a:gd name="connsiteX3" fmla="*/ 1760915 w 4000690"/>
                <a:gd name="connsiteY3" fmla="*/ 890820 h 2247782"/>
                <a:gd name="connsiteX4" fmla="*/ 2364596 w 4000690"/>
                <a:gd name="connsiteY4" fmla="*/ 926330 h 2247782"/>
                <a:gd name="connsiteX5" fmla="*/ 3083688 w 4000690"/>
                <a:gd name="connsiteY5" fmla="*/ 1201538 h 2247782"/>
                <a:gd name="connsiteX6" fmla="*/ 3669614 w 4000690"/>
                <a:gd name="connsiteY6" fmla="*/ 1787464 h 2247782"/>
                <a:gd name="connsiteX7" fmla="*/ 3998088 w 4000690"/>
                <a:gd name="connsiteY7" fmla="*/ 2247782 h 2247782"/>
                <a:gd name="connsiteX8" fmla="*/ 3927066 w 4000690"/>
                <a:gd name="connsiteY8" fmla="*/ 0 h 2247782"/>
                <a:gd name="connsiteX9" fmla="*/ 3136 w 4000690"/>
                <a:gd name="connsiteY9" fmla="*/ 20808 h 2247782"/>
                <a:gd name="connsiteX10" fmla="*/ 0 w 4000690"/>
                <a:gd name="connsiteY10" fmla="*/ 2212851 h 2247782"/>
                <a:gd name="connsiteX0" fmla="*/ 0 w 4077453"/>
                <a:gd name="connsiteY0" fmla="*/ 2254050 h 2254050"/>
                <a:gd name="connsiteX1" fmla="*/ 488272 w 4077453"/>
                <a:gd name="connsiteY1" fmla="*/ 1494501 h 2254050"/>
                <a:gd name="connsiteX2" fmla="*/ 1083076 w 4077453"/>
                <a:gd name="connsiteY2" fmla="*/ 1112761 h 2254050"/>
                <a:gd name="connsiteX3" fmla="*/ 1837678 w 4077453"/>
                <a:gd name="connsiteY3" fmla="*/ 890820 h 2254050"/>
                <a:gd name="connsiteX4" fmla="*/ 2441359 w 4077453"/>
                <a:gd name="connsiteY4" fmla="*/ 926330 h 2254050"/>
                <a:gd name="connsiteX5" fmla="*/ 3160451 w 4077453"/>
                <a:gd name="connsiteY5" fmla="*/ 1201538 h 2254050"/>
                <a:gd name="connsiteX6" fmla="*/ 3746377 w 4077453"/>
                <a:gd name="connsiteY6" fmla="*/ 1787464 h 2254050"/>
                <a:gd name="connsiteX7" fmla="*/ 4074851 w 4077453"/>
                <a:gd name="connsiteY7" fmla="*/ 2247782 h 2254050"/>
                <a:gd name="connsiteX8" fmla="*/ 4003829 w 4077453"/>
                <a:gd name="connsiteY8" fmla="*/ 0 h 2254050"/>
                <a:gd name="connsiteX9" fmla="*/ 79899 w 4077453"/>
                <a:gd name="connsiteY9" fmla="*/ 20808 h 2254050"/>
                <a:gd name="connsiteX10" fmla="*/ 0 w 4077453"/>
                <a:gd name="connsiteY10" fmla="*/ 2254050 h 2254050"/>
                <a:gd name="connsiteX0" fmla="*/ 0 w 4077453"/>
                <a:gd name="connsiteY0" fmla="*/ 2254050 h 2254050"/>
                <a:gd name="connsiteX1" fmla="*/ 488272 w 4077453"/>
                <a:gd name="connsiteY1" fmla="*/ 1494501 h 2254050"/>
                <a:gd name="connsiteX2" fmla="*/ 1083076 w 4077453"/>
                <a:gd name="connsiteY2" fmla="*/ 1112761 h 2254050"/>
                <a:gd name="connsiteX3" fmla="*/ 1837678 w 4077453"/>
                <a:gd name="connsiteY3" fmla="*/ 890820 h 2254050"/>
                <a:gd name="connsiteX4" fmla="*/ 2441359 w 4077453"/>
                <a:gd name="connsiteY4" fmla="*/ 926330 h 2254050"/>
                <a:gd name="connsiteX5" fmla="*/ 3160451 w 4077453"/>
                <a:gd name="connsiteY5" fmla="*/ 1201538 h 2254050"/>
                <a:gd name="connsiteX6" fmla="*/ 3746377 w 4077453"/>
                <a:gd name="connsiteY6" fmla="*/ 1787464 h 2254050"/>
                <a:gd name="connsiteX7" fmla="*/ 4074851 w 4077453"/>
                <a:gd name="connsiteY7" fmla="*/ 2247782 h 2254050"/>
                <a:gd name="connsiteX8" fmla="*/ 4077453 w 4077453"/>
                <a:gd name="connsiteY8" fmla="*/ 0 h 2254050"/>
                <a:gd name="connsiteX9" fmla="*/ 79899 w 4077453"/>
                <a:gd name="connsiteY9" fmla="*/ 20808 h 2254050"/>
                <a:gd name="connsiteX10" fmla="*/ 0 w 4077453"/>
                <a:gd name="connsiteY10" fmla="*/ 2254050 h 2254050"/>
                <a:gd name="connsiteX0" fmla="*/ 0 w 4077453"/>
                <a:gd name="connsiteY0" fmla="*/ 2254050 h 2254050"/>
                <a:gd name="connsiteX1" fmla="*/ 488272 w 4077453"/>
                <a:gd name="connsiteY1" fmla="*/ 1494501 h 2254050"/>
                <a:gd name="connsiteX2" fmla="*/ 1083076 w 4077453"/>
                <a:gd name="connsiteY2" fmla="*/ 1112761 h 2254050"/>
                <a:gd name="connsiteX3" fmla="*/ 1837678 w 4077453"/>
                <a:gd name="connsiteY3" fmla="*/ 890820 h 2254050"/>
                <a:gd name="connsiteX4" fmla="*/ 2441359 w 4077453"/>
                <a:gd name="connsiteY4" fmla="*/ 926330 h 2254050"/>
                <a:gd name="connsiteX5" fmla="*/ 3160451 w 4077453"/>
                <a:gd name="connsiteY5" fmla="*/ 1201538 h 2254050"/>
                <a:gd name="connsiteX6" fmla="*/ 3746377 w 4077453"/>
                <a:gd name="connsiteY6" fmla="*/ 1787464 h 2254050"/>
                <a:gd name="connsiteX7" fmla="*/ 4074851 w 4077453"/>
                <a:gd name="connsiteY7" fmla="*/ 2247782 h 2254050"/>
                <a:gd name="connsiteX8" fmla="*/ 4077453 w 4077453"/>
                <a:gd name="connsiteY8" fmla="*/ 0 h 2254050"/>
                <a:gd name="connsiteX9" fmla="*/ 35512 w 4077453"/>
                <a:gd name="connsiteY9" fmla="*/ 0 h 2254050"/>
                <a:gd name="connsiteX10" fmla="*/ 0 w 4077453"/>
                <a:gd name="connsiteY10" fmla="*/ 2254050 h 2254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77453" h="2254050">
                  <a:moveTo>
                    <a:pt x="0" y="2254050"/>
                  </a:moveTo>
                  <a:lnTo>
                    <a:pt x="488272" y="1494501"/>
                  </a:lnTo>
                  <a:lnTo>
                    <a:pt x="1083076" y="1112761"/>
                  </a:lnTo>
                  <a:lnTo>
                    <a:pt x="1837678" y="890820"/>
                  </a:lnTo>
                  <a:lnTo>
                    <a:pt x="2441359" y="926330"/>
                  </a:lnTo>
                  <a:lnTo>
                    <a:pt x="3160451" y="1201538"/>
                  </a:lnTo>
                  <a:lnTo>
                    <a:pt x="3746377" y="1787464"/>
                  </a:lnTo>
                  <a:lnTo>
                    <a:pt x="4074851" y="2247782"/>
                  </a:lnTo>
                  <a:cubicBezTo>
                    <a:pt x="4077453" y="742080"/>
                    <a:pt x="4074851" y="1505702"/>
                    <a:pt x="4077453" y="0"/>
                  </a:cubicBezTo>
                  <a:lnTo>
                    <a:pt x="35512" y="0"/>
                  </a:lnTo>
                  <a:cubicBezTo>
                    <a:pt x="34466" y="798990"/>
                    <a:pt x="1046" y="1455060"/>
                    <a:pt x="0" y="225405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Anello 6"/>
            <p:cNvSpPr/>
            <p:nvPr/>
          </p:nvSpPr>
          <p:spPr>
            <a:xfrm>
              <a:off x="4770268" y="1768822"/>
              <a:ext cx="4320480" cy="4320479"/>
            </a:xfrm>
            <a:prstGeom prst="donut">
              <a:avLst>
                <a:gd name="adj" fmla="val 8683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</p:grp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Time shift</a:t>
            </a:r>
            <a:endParaRPr lang="it-IT"/>
          </a:p>
        </p:txBody>
      </p:sp>
      <p:sp>
        <p:nvSpPr>
          <p:cNvPr id="13" name="Segnaposto contenuto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Account for</a:t>
            </a:r>
          </a:p>
          <a:p>
            <a:pPr lvl="1"/>
            <a:r>
              <a:rPr lang="it-IT" smtClean="0"/>
              <a:t>clock offsets</a:t>
            </a:r>
          </a:p>
          <a:p>
            <a:pPr lvl="1"/>
            <a:r>
              <a:rPr lang="it-IT" smtClean="0"/>
              <a:t>BGP update propagation delays</a:t>
            </a:r>
          </a:p>
          <a:p>
            <a:pPr lvl="2"/>
            <a:r>
              <a:rPr lang="it-IT" smtClean="0"/>
              <a:t>MRAI</a:t>
            </a:r>
          </a:p>
          <a:p>
            <a:pPr lvl="2"/>
            <a:r>
              <a:rPr lang="it-IT" smtClean="0"/>
              <a:t>relative position of devices</a:t>
            </a:r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</a:t>
            </a:r>
            <a:br>
              <a:rPr lang="it-IT" smtClean="0"/>
            </a:br>
            <a:r>
              <a:rPr lang="it-IT" smtClean="0"/>
              <a:t>Changepoint detection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Goal</a:t>
            </a:r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492896"/>
            <a:ext cx="857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492896"/>
            <a:ext cx="8572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egnaposto piè di pagina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ergamena 1 6"/>
          <p:cNvSpPr/>
          <p:nvPr/>
        </p:nvSpPr>
        <p:spPr>
          <a:xfrm>
            <a:off x="287524" y="3645024"/>
            <a:ext cx="8568952" cy="1440160"/>
          </a:xfrm>
          <a:prstGeom prst="verticalScroll">
            <a:avLst>
              <a:gd name="adj" fmla="val 9779"/>
            </a:avLst>
          </a:prstGeom>
          <a:gradFill>
            <a:gsLst>
              <a:gs pos="0">
                <a:srgbClr val="FFFFFF"/>
              </a:gs>
              <a:gs pos="7001">
                <a:srgbClr val="E6E6E6"/>
              </a:gs>
              <a:gs pos="32001">
                <a:schemeClr val="bg1">
                  <a:lumMod val="65000"/>
                </a:schemeClr>
              </a:gs>
              <a:gs pos="47000">
                <a:srgbClr val="E6E6E6"/>
              </a:gs>
              <a:gs pos="85001">
                <a:schemeClr val="bg1">
                  <a:lumMod val="75000"/>
                </a:schemeClr>
              </a:gs>
              <a:gs pos="100000">
                <a:srgbClr val="E6E6E6"/>
              </a:gs>
            </a:gsLst>
            <a:lin ang="5400000" scaled="0"/>
          </a:gra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9388" lvl="0" indent="-179388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kern="0" smtClean="0">
                <a:solidFill>
                  <a:schemeClr val="tx1"/>
                </a:solidFill>
              </a:rPr>
              <a:t>Killick, R., Fearnhead, P., Eckley, I.: </a:t>
            </a:r>
            <a:r>
              <a:rPr lang="en-US" sz="2400" b="1" kern="0" smtClean="0">
                <a:solidFill>
                  <a:schemeClr val="tx1"/>
                </a:solidFill>
              </a:rPr>
              <a:t>Optimal detection of changepoints with a linear computational cost</a:t>
            </a:r>
            <a:r>
              <a:rPr lang="en-US" sz="2400" kern="0" smtClean="0">
                <a:solidFill>
                  <a:schemeClr val="tx1"/>
                </a:solidFill>
              </a:rPr>
              <a:t>. Jour. Amer. Stat. Assoc. 107(500), 1590–1598, 2012</a:t>
            </a:r>
            <a:endParaRPr lang="it-IT" sz="1400">
              <a:solidFill>
                <a:schemeClr val="tx1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</a:t>
            </a:r>
            <a:br>
              <a:rPr lang="it-IT" smtClean="0"/>
            </a:br>
            <a:r>
              <a:rPr lang="it-IT" smtClean="0"/>
              <a:t>Changepoint detection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3917033"/>
          </a:xfrm>
        </p:spPr>
        <p:txBody>
          <a:bodyPr>
            <a:normAutofit fontScale="92500"/>
          </a:bodyPr>
          <a:lstStyle/>
          <a:p>
            <a:r>
              <a:rPr lang="it-IT" smtClean="0"/>
              <a:t>Technique</a:t>
            </a:r>
          </a:p>
          <a:p>
            <a:pPr lvl="1"/>
            <a:r>
              <a:rPr lang="it-IT" smtClean="0"/>
              <a:t>Changepoint analysis statistical method(s)</a:t>
            </a:r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r>
              <a:rPr lang="it-IT" smtClean="0"/>
              <a:t>Detect mean &amp; variance shifts in time series data</a:t>
            </a:r>
          </a:p>
          <a:p>
            <a:pPr lvl="2"/>
            <a:r>
              <a:rPr lang="it-IT" smtClean="0"/>
              <a:t>long-lasting small changes</a:t>
            </a:r>
          </a:p>
          <a:p>
            <a:pPr lvl="2"/>
            <a:r>
              <a:rPr lang="it-IT" smtClean="0"/>
              <a:t>short-lived significant changes</a:t>
            </a:r>
          </a:p>
          <a:p>
            <a:pPr lvl="1"/>
            <a:r>
              <a:rPr lang="it-IT" smtClean="0"/>
              <a:t>Tunable</a:t>
            </a:r>
          </a:p>
        </p:txBody>
      </p:sp>
      <p:sp>
        <p:nvSpPr>
          <p:cNvPr id="6" name="Rettangolo 5"/>
          <p:cNvSpPr/>
          <p:nvPr/>
        </p:nvSpPr>
        <p:spPr>
          <a:xfrm>
            <a:off x="1331640" y="2662020"/>
            <a:ext cx="6408712" cy="86409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smtClean="0">
                <a:solidFill>
                  <a:schemeClr val="tx1"/>
                </a:solidFill>
                <a:latin typeface="+mj-lt"/>
              </a:rPr>
              <a:t>Pruned Exact Linear Time (PELT)</a:t>
            </a:r>
            <a:endParaRPr lang="it-IT" sz="28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Triangolo isoscele 7"/>
          <p:cNvSpPr/>
          <p:nvPr/>
        </p:nvSpPr>
        <p:spPr>
          <a:xfrm>
            <a:off x="534380" y="5517232"/>
            <a:ext cx="8075240" cy="108012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FF0000"/>
              </a:gs>
              <a:gs pos="25000">
                <a:schemeClr val="accent1"/>
              </a:gs>
              <a:gs pos="50000">
                <a:srgbClr val="00B050"/>
              </a:gs>
              <a:gs pos="75000">
                <a:schemeClr val="accent1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it-IT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Penalty</a:t>
            </a:r>
            <a:endParaRPr lang="it-IT" sz="3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36512" y="5748064"/>
            <a:ext cx="11448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</a:rPr>
              <a:t>volatile</a:t>
            </a:r>
          </a:p>
          <a:p>
            <a:pPr algn="ctr"/>
            <a:r>
              <a:rPr lang="it-IT" sz="2400" smtClean="0">
                <a:solidFill>
                  <a:schemeClr val="bg1"/>
                </a:solidFill>
              </a:rPr>
              <a:t>shifts</a:t>
            </a:r>
            <a:endParaRPr lang="it-IT" sz="2400">
              <a:solidFill>
                <a:schemeClr val="bg1"/>
              </a:solidFill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534380" y="5517232"/>
            <a:ext cx="8075240" cy="1080120"/>
            <a:chOff x="534380" y="5517232"/>
            <a:chExt cx="8075240" cy="1080120"/>
          </a:xfrm>
        </p:grpSpPr>
        <p:sp>
          <p:nvSpPr>
            <p:cNvPr id="15" name="Figura a mano libera 14"/>
            <p:cNvSpPr/>
            <p:nvPr/>
          </p:nvSpPr>
          <p:spPr>
            <a:xfrm>
              <a:off x="534380" y="5517232"/>
              <a:ext cx="8075240" cy="1080120"/>
            </a:xfrm>
            <a:custGeom>
              <a:avLst/>
              <a:gdLst>
                <a:gd name="connsiteX0" fmla="*/ 0 w 852257"/>
                <a:gd name="connsiteY0" fmla="*/ 0 h 523783"/>
                <a:gd name="connsiteX1" fmla="*/ 0 w 852257"/>
                <a:gd name="connsiteY1" fmla="*/ 523783 h 523783"/>
                <a:gd name="connsiteX2" fmla="*/ 852257 w 852257"/>
                <a:gd name="connsiteY2" fmla="*/ 133165 h 523783"/>
                <a:gd name="connsiteX3" fmla="*/ 0 w 852257"/>
                <a:gd name="connsiteY3" fmla="*/ 0 h 523783"/>
                <a:gd name="connsiteX0" fmla="*/ 0 w 599748"/>
                <a:gd name="connsiteY0" fmla="*/ 0 h 523783"/>
                <a:gd name="connsiteX1" fmla="*/ 0 w 599748"/>
                <a:gd name="connsiteY1" fmla="*/ 523783 h 523783"/>
                <a:gd name="connsiteX2" fmla="*/ 599748 w 599748"/>
                <a:gd name="connsiteY2" fmla="*/ 0 h 523783"/>
                <a:gd name="connsiteX3" fmla="*/ 0 w 599748"/>
                <a:gd name="connsiteY3" fmla="*/ 0 h 523783"/>
                <a:gd name="connsiteX0" fmla="*/ 0 w 1283824"/>
                <a:gd name="connsiteY0" fmla="*/ 0 h 523783"/>
                <a:gd name="connsiteX1" fmla="*/ 0 w 1283824"/>
                <a:gd name="connsiteY1" fmla="*/ 523783 h 523783"/>
                <a:gd name="connsiteX2" fmla="*/ 1283824 w 1283824"/>
                <a:gd name="connsiteY2" fmla="*/ 0 h 523783"/>
                <a:gd name="connsiteX3" fmla="*/ 0 w 1283824"/>
                <a:gd name="connsiteY3" fmla="*/ 0 h 523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83824" h="523783">
                  <a:moveTo>
                    <a:pt x="0" y="0"/>
                  </a:moveTo>
                  <a:lnTo>
                    <a:pt x="0" y="523783"/>
                  </a:lnTo>
                  <a:lnTo>
                    <a:pt x="1283824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>
                    <a:alpha val="50000"/>
                  </a:srgbClr>
                </a:gs>
                <a:gs pos="25000">
                  <a:schemeClr val="accent1">
                    <a:alpha val="50000"/>
                  </a:schemeClr>
                </a:gs>
                <a:gs pos="50000">
                  <a:srgbClr val="00B050">
                    <a:alpha val="50000"/>
                  </a:srgbClr>
                </a:gs>
                <a:gs pos="75000">
                  <a:schemeClr val="accent1">
                    <a:alpha val="50000"/>
                  </a:schemeClr>
                </a:gs>
                <a:gs pos="100000">
                  <a:srgbClr val="FF0000">
                    <a:alpha val="50000"/>
                  </a:srgbClr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endParaRPr lang="it-IT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534380" y="5517232"/>
              <a:ext cx="326082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it-IT" sz="3600" b="1" cap="all" smtClean="0">
                  <a:ln w="9000" cmpd="sng">
                    <a:solidFill>
                      <a:srgbClr val="000000">
                        <a:shade val="50000"/>
                        <a:satMod val="120000"/>
                      </a:srgbClr>
                    </a:solidFill>
                    <a:prstDash val="solid"/>
                  </a:ln>
                  <a:gradFill>
                    <a:gsLst>
                      <a:gs pos="0">
                        <a:srgbClr val="000000">
                          <a:shade val="20000"/>
                          <a:satMod val="245000"/>
                        </a:srgbClr>
                      </a:gs>
                      <a:gs pos="43000">
                        <a:srgbClr val="000000">
                          <a:satMod val="255000"/>
                        </a:srgbClr>
                      </a:gs>
                      <a:gs pos="48000">
                        <a:srgbClr val="000000">
                          <a:shade val="85000"/>
                          <a:satMod val="255000"/>
                        </a:srgbClr>
                      </a:gs>
                      <a:gs pos="100000">
                        <a:srgbClr val="000000">
                          <a:shade val="20000"/>
                          <a:satMod val="245000"/>
                        </a:srgb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ahoma"/>
                </a:rPr>
                <a:t>SENSITIVITY</a:t>
              </a:r>
              <a:endParaRPr lang="it-IT"/>
            </a:p>
          </p:txBody>
        </p:sp>
      </p:grpSp>
      <p:sp>
        <p:nvSpPr>
          <p:cNvPr id="18" name="CasellaDiTesto 17"/>
          <p:cNvSpPr txBox="1"/>
          <p:nvPr/>
        </p:nvSpPr>
        <p:spPr>
          <a:xfrm>
            <a:off x="7697286" y="4725144"/>
            <a:ext cx="15552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</a:rPr>
              <a:t>significant</a:t>
            </a:r>
          </a:p>
          <a:p>
            <a:pPr algn="ctr"/>
            <a:r>
              <a:rPr lang="it-IT" sz="2400" smtClean="0">
                <a:solidFill>
                  <a:schemeClr val="bg1"/>
                </a:solidFill>
              </a:rPr>
              <a:t>shifts</a:t>
            </a:r>
            <a:endParaRPr lang="it-IT" sz="2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8" grpId="0" animBg="1"/>
      <p:bldP spid="9" grpId="0"/>
      <p:bldP spid="9" grpId="1"/>
      <p:bldP spid="18" grpId="0"/>
      <p:bldP spid="18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</a:t>
            </a:r>
            <a:br>
              <a:rPr lang="it-IT" smtClean="0"/>
            </a:br>
            <a:r>
              <a:rPr lang="it-IT" smtClean="0"/>
              <a:t>Changepoint detection</a:t>
            </a:r>
            <a:endParaRPr lang="it-IT"/>
          </a:p>
        </p:txBody>
      </p:sp>
      <p:sp>
        <p:nvSpPr>
          <p:cNvPr id="8" name="Triangolo isoscele 7"/>
          <p:cNvSpPr/>
          <p:nvPr/>
        </p:nvSpPr>
        <p:spPr>
          <a:xfrm>
            <a:off x="534380" y="5517232"/>
            <a:ext cx="8075240" cy="1080120"/>
          </a:xfrm>
          <a:prstGeom prst="triangle">
            <a:avLst>
              <a:gd name="adj" fmla="val 100000"/>
            </a:avLst>
          </a:prstGeom>
          <a:gradFill flip="none" rotWithShape="1">
            <a:gsLst>
              <a:gs pos="0">
                <a:srgbClr val="FF0000"/>
              </a:gs>
              <a:gs pos="25000">
                <a:schemeClr val="accent1"/>
              </a:gs>
              <a:gs pos="50000">
                <a:srgbClr val="00B050"/>
              </a:gs>
              <a:gs pos="75000">
                <a:schemeClr val="accent1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77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r"/>
            <a:r>
              <a:rPr lang="it-IT" sz="36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Penalty</a:t>
            </a:r>
            <a:endParaRPr lang="it-IT" sz="3600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4" name="Connettore 2 13"/>
          <p:cNvCxnSpPr/>
          <p:nvPr/>
        </p:nvCxnSpPr>
        <p:spPr>
          <a:xfrm>
            <a:off x="8100392" y="4797152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>
            <a:off x="6084168" y="5030932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/>
          <p:nvPr/>
        </p:nvCxnSpPr>
        <p:spPr>
          <a:xfrm>
            <a:off x="4067944" y="5318964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2 19"/>
          <p:cNvCxnSpPr/>
          <p:nvPr/>
        </p:nvCxnSpPr>
        <p:spPr>
          <a:xfrm>
            <a:off x="2123728" y="5589240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600420" y="1268760"/>
            <a:ext cx="1943161" cy="37702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/>
            </a:scene3d>
            <a:sp3d prstMaterial="softEdge">
              <a:bevelT w="133350" h="38100"/>
            </a:sp3d>
          </a:bodyPr>
          <a:lstStyle/>
          <a:p>
            <a:r>
              <a:rPr lang="it-IT" sz="23900" b="1" smtClean="0"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?</a:t>
            </a:r>
            <a:endParaRPr lang="it-IT" sz="23900" b="1">
              <a:solidFill>
                <a:srgbClr val="00B05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cxnSp>
        <p:nvCxnSpPr>
          <p:cNvPr id="22" name="Connettore 2 21"/>
          <p:cNvCxnSpPr/>
          <p:nvPr/>
        </p:nvCxnSpPr>
        <p:spPr>
          <a:xfrm>
            <a:off x="1115616" y="5715008"/>
            <a:ext cx="0" cy="792088"/>
          </a:xfrm>
          <a:prstGeom prst="straightConnector1">
            <a:avLst/>
          </a:prstGeom>
          <a:ln w="38100">
            <a:solidFill>
              <a:schemeClr val="bg1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1824802"/>
            <a:ext cx="71437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Connettore 2 27"/>
          <p:cNvCxnSpPr/>
          <p:nvPr/>
        </p:nvCxnSpPr>
        <p:spPr>
          <a:xfrm flipV="1">
            <a:off x="3027285" y="5225002"/>
            <a:ext cx="0" cy="630316"/>
          </a:xfrm>
          <a:prstGeom prst="straightConnector1">
            <a:avLst/>
          </a:prstGeom>
          <a:ln w="762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2806712" y="4149080"/>
            <a:ext cx="44114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alanced" dir="t"/>
            </a:scene3d>
            <a:sp3d prstMaterial="softEdge">
              <a:bevelT w="133350" h="38100"/>
            </a:sp3d>
          </a:bodyPr>
          <a:lstStyle/>
          <a:p>
            <a:r>
              <a:rPr lang="it-IT" sz="6000" b="1" smtClean="0">
                <a:solidFill>
                  <a:srgbClr val="00B05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 Rounded MT Bold" pitchFamily="34" charset="0"/>
              </a:rPr>
              <a:t>!</a:t>
            </a:r>
            <a:endParaRPr lang="it-IT" sz="6000" b="1">
              <a:solidFill>
                <a:srgbClr val="00B05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 flipH="1">
            <a:off x="2156244" y="4254605"/>
            <a:ext cx="1830860" cy="11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4" name="Connettore 1 23"/>
          <p:cNvCxnSpPr/>
          <p:nvPr/>
        </p:nvCxnSpPr>
        <p:spPr>
          <a:xfrm>
            <a:off x="2366386" y="1196752"/>
            <a:ext cx="0" cy="2232248"/>
          </a:xfrm>
          <a:prstGeom prst="line">
            <a:avLst/>
          </a:prstGeom>
          <a:ln w="76200">
            <a:solidFill>
              <a:srgbClr val="00B050"/>
            </a:solidFill>
            <a:headEnd type="non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uppo 34"/>
          <p:cNvGrpSpPr/>
          <p:nvPr/>
        </p:nvGrpSpPr>
        <p:grpSpPr>
          <a:xfrm>
            <a:off x="3347864" y="3284984"/>
            <a:ext cx="4104456" cy="1080120"/>
            <a:chOff x="3347864" y="3284984"/>
            <a:chExt cx="4104456" cy="1080120"/>
          </a:xfrm>
        </p:grpSpPr>
        <p:cxnSp>
          <p:nvCxnSpPr>
            <p:cNvPr id="33" name="Connettore 2 32"/>
            <p:cNvCxnSpPr/>
            <p:nvPr/>
          </p:nvCxnSpPr>
          <p:spPr>
            <a:xfrm flipH="1">
              <a:off x="3347864" y="3717032"/>
              <a:ext cx="648072" cy="648072"/>
            </a:xfrm>
            <a:prstGeom prst="straightConnector1">
              <a:avLst/>
            </a:prstGeom>
            <a:ln w="57150">
              <a:solidFill>
                <a:srgbClr val="009E47"/>
              </a:solidFill>
              <a:headEnd type="none" w="med" len="me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CasellaDiTesto 33"/>
            <p:cNvSpPr txBox="1"/>
            <p:nvPr/>
          </p:nvSpPr>
          <p:spPr>
            <a:xfrm>
              <a:off x="3878906" y="3284984"/>
              <a:ext cx="35734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smtClean="0">
                  <a:solidFill>
                    <a:srgbClr val="00B050"/>
                  </a:solidFill>
                  <a:latin typeface="+mj-lt"/>
                </a:rPr>
                <a:t>Elbow slope threshold</a:t>
              </a:r>
              <a:endParaRPr lang="it-IT" sz="2400">
                <a:solidFill>
                  <a:srgbClr val="00B050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"/>
                            </p:stCondLst>
                            <p:childTnLst>
                              <p:par>
                                <p:cTn id="2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4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"/>
                            </p:stCondLst>
                            <p:childTnLst>
                              <p:par>
                                <p:cTn id="26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7" dur="200" fill="hold"/>
                                        <p:tgtEl>
                                          <p:spTgt spid="21"/>
                                        </p:tgtEl>
                                      </p:cBhvr>
                                      <p:by x="67000" y="6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9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1133 C -4.16667E-6 0.08397 -0.00538 0.32987 0.00469 0.34444 C 0.00539 0.3567 0.00539 0.37428 0.01059 0.38562 C 0.0125 0.38978 0.01441 0.3914 0.01737 0.39348 C 0.01945 0.39487 0.02171 0.39626 0.02327 0.39857 C 0.02396 0.3995 0.02431 0.40065 0.02518 0.40135 C 0.03056 0.40574 0.04028 0.40574 0.04549 0.40644 C 0.05504 0.41106 0.07136 0.4106 0.08143 0.41152 " pathEditMode="relative" rAng="0" ptsTypes="ffffffff">
                                      <p:cBhvr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" y="21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Rot by="-4800000">
                                      <p:cBhvr>
                                        <p:cTn id="65" dur="7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3" presetClass="entr" presetSubtype="32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/>
      <p:bldP spid="21" grpId="1"/>
      <p:bldP spid="21" grpId="2"/>
      <p:bldP spid="21" grpId="3"/>
      <p:bldP spid="30" grpId="4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61692"/>
            <a:ext cx="8471076" cy="2823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17638"/>
            <a:ext cx="8471076" cy="2642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Matching</a:t>
            </a:r>
            <a:endParaRPr lang="it-IT"/>
          </a:p>
        </p:txBody>
      </p:sp>
      <p:cxnSp>
        <p:nvCxnSpPr>
          <p:cNvPr id="10" name="Connettore 1 9"/>
          <p:cNvCxnSpPr/>
          <p:nvPr/>
        </p:nvCxnSpPr>
        <p:spPr>
          <a:xfrm>
            <a:off x="4435669" y="2996952"/>
            <a:ext cx="0" cy="1857659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3967617" y="4854610"/>
            <a:ext cx="936104" cy="12732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4188313" y="161169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+mn-lt"/>
                <a:sym typeface="Wingdings"/>
              </a:rPr>
              <a:t></a:t>
            </a:r>
            <a:endParaRPr lang="it-IT" sz="2400">
              <a:latin typeface="+mn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796136" y="161169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+mn-lt"/>
                <a:sym typeface="Wingdings"/>
              </a:rPr>
              <a:t></a:t>
            </a:r>
            <a:endParaRPr lang="it-IT" sz="2400">
              <a:latin typeface="+mn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86864" y="161169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+mn-lt"/>
                <a:sym typeface="Wingdings"/>
              </a:rPr>
              <a:t></a:t>
            </a:r>
            <a:endParaRPr lang="it-IT" sz="2400">
              <a:latin typeface="+mn-lt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39726" y="1611697"/>
            <a:ext cx="426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latin typeface="+mn-lt"/>
                <a:sym typeface="Wingdings"/>
              </a:rPr>
              <a:t></a:t>
            </a:r>
            <a:endParaRPr lang="it-IT" sz="2400">
              <a:latin typeface="+mn-lt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4427840" y="1611697"/>
            <a:ext cx="168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smtClean="0">
                <a:solidFill>
                  <a:srgbClr val="000000"/>
                </a:solidFill>
                <a:latin typeface="Tahoma"/>
              </a:rPr>
              <a:t>Correlated!</a:t>
            </a:r>
            <a:endParaRPr lang="it-IT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6053544" y="1611697"/>
            <a:ext cx="168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smtClean="0">
                <a:solidFill>
                  <a:srgbClr val="000000"/>
                </a:solidFill>
                <a:latin typeface="Tahoma"/>
              </a:rPr>
              <a:t>Correlated!</a:t>
            </a:r>
            <a:endParaRPr lang="it-IT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6269568" y="1611697"/>
            <a:ext cx="168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smtClean="0">
                <a:solidFill>
                  <a:srgbClr val="000000"/>
                </a:solidFill>
                <a:latin typeface="Tahoma"/>
              </a:rPr>
              <a:t>Correlated!</a:t>
            </a:r>
            <a:endParaRPr lang="it-IT" sz="2400">
              <a:solidFill>
                <a:srgbClr val="000000"/>
              </a:solidFill>
              <a:latin typeface="Tahoma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57600" y="1611697"/>
            <a:ext cx="1686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400" smtClean="0">
                <a:solidFill>
                  <a:srgbClr val="000000"/>
                </a:solidFill>
                <a:latin typeface="Tahoma"/>
              </a:rPr>
              <a:t>Correlated!</a:t>
            </a:r>
            <a:endParaRPr lang="it-IT" sz="240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26" name="Connettore 1 25"/>
          <p:cNvCxnSpPr/>
          <p:nvPr/>
        </p:nvCxnSpPr>
        <p:spPr>
          <a:xfrm>
            <a:off x="4435669" y="2996952"/>
            <a:ext cx="0" cy="2073683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uppo 39"/>
          <p:cNvGrpSpPr/>
          <p:nvPr/>
        </p:nvGrpSpPr>
        <p:grpSpPr>
          <a:xfrm>
            <a:off x="2976776" y="6185692"/>
            <a:ext cx="2917786" cy="682588"/>
            <a:chOff x="3005095" y="5770748"/>
            <a:chExt cx="2917786" cy="682588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3005095" y="5991671"/>
              <a:ext cx="2917786" cy="46166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it-IT" sz="2400" smtClean="0">
                  <a:solidFill>
                    <a:srgbClr val="006600"/>
                  </a:solidFill>
                  <a:latin typeface="+mj-lt"/>
                </a:rPr>
                <a:t>Tolerance window</a:t>
              </a:r>
              <a:endParaRPr lang="it-IT" sz="2400">
                <a:solidFill>
                  <a:srgbClr val="006600"/>
                </a:solidFill>
                <a:latin typeface="+mj-lt"/>
              </a:endParaRPr>
            </a:p>
          </p:txBody>
        </p:sp>
        <p:sp>
          <p:nvSpPr>
            <p:cNvPr id="39" name="Parentesi graffa chiusa 38"/>
            <p:cNvSpPr/>
            <p:nvPr/>
          </p:nvSpPr>
          <p:spPr>
            <a:xfrm rot="5400000">
              <a:off x="4330165" y="5436518"/>
              <a:ext cx="267644" cy="936104"/>
            </a:xfrm>
            <a:prstGeom prst="rightBrace">
              <a:avLst/>
            </a:prstGeom>
            <a:noFill/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lt1"/>
                </a:solidFill>
              </a:endParaRPr>
            </a:p>
          </p:txBody>
        </p:sp>
      </p:grpSp>
      <p:cxnSp>
        <p:nvCxnSpPr>
          <p:cNvPr id="41" name="Connettore 1 40"/>
          <p:cNvCxnSpPr/>
          <p:nvPr/>
        </p:nvCxnSpPr>
        <p:spPr>
          <a:xfrm>
            <a:off x="5986316" y="2996952"/>
            <a:ext cx="0" cy="1857659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tangolo 41"/>
          <p:cNvSpPr/>
          <p:nvPr/>
        </p:nvSpPr>
        <p:spPr>
          <a:xfrm>
            <a:off x="5518264" y="4854610"/>
            <a:ext cx="936104" cy="127320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3" name="Connettore 1 42"/>
          <p:cNvCxnSpPr/>
          <p:nvPr/>
        </p:nvCxnSpPr>
        <p:spPr>
          <a:xfrm>
            <a:off x="5986316" y="2996952"/>
            <a:ext cx="0" cy="2073683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/>
          <p:nvPr/>
        </p:nvCxnSpPr>
        <p:spPr>
          <a:xfrm>
            <a:off x="6264188" y="2996952"/>
            <a:ext cx="0" cy="1857659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ttangolo 44"/>
          <p:cNvSpPr/>
          <p:nvPr/>
        </p:nvSpPr>
        <p:spPr>
          <a:xfrm>
            <a:off x="5796136" y="4854611"/>
            <a:ext cx="936104" cy="12732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1 45"/>
          <p:cNvCxnSpPr/>
          <p:nvPr/>
        </p:nvCxnSpPr>
        <p:spPr>
          <a:xfrm>
            <a:off x="6264188" y="2996952"/>
            <a:ext cx="0" cy="2073683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/>
          <p:nvPr/>
        </p:nvCxnSpPr>
        <p:spPr>
          <a:xfrm>
            <a:off x="6449732" y="2996952"/>
            <a:ext cx="0" cy="1857659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47"/>
          <p:cNvSpPr/>
          <p:nvPr/>
        </p:nvSpPr>
        <p:spPr>
          <a:xfrm>
            <a:off x="5981680" y="4854611"/>
            <a:ext cx="936104" cy="127320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/>
          <p:nvPr/>
        </p:nvCxnSpPr>
        <p:spPr>
          <a:xfrm>
            <a:off x="6449732" y="2996952"/>
            <a:ext cx="0" cy="2073683"/>
          </a:xfrm>
          <a:prstGeom prst="line">
            <a:avLst/>
          </a:prstGeom>
          <a:ln w="57150">
            <a:solidFill>
              <a:srgbClr val="00B05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9011 7.40741E-7 L -0.02881 -0.00023 L 0.11007 7.40741E-7 L 0.03681 -0.00023 " pathEditMode="relative" rAng="0" ptsTypes="AAAAA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1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1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2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"/>
                            </p:stCondLst>
                            <p:childTnLst>
                              <p:par>
                                <p:cTn id="7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8" dur="2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1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"/>
                            </p:stCondLst>
                            <p:childTnLst>
                              <p:par>
                                <p:cTn id="10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4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0" dur="1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1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2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8" grpId="0"/>
      <p:bldP spid="19" grpId="0"/>
      <p:bldP spid="20" grpId="0"/>
      <p:bldP spid="21" grpId="0"/>
      <p:bldP spid="22" grpId="0"/>
      <p:bldP spid="22" grpId="1"/>
      <p:bldP spid="23" grpId="0"/>
      <p:bldP spid="23" grpId="1"/>
      <p:bldP spid="24" grpId="0"/>
      <p:bldP spid="24" grpId="1"/>
      <p:bldP spid="25" grpId="0"/>
      <p:bldP spid="42" grpId="0" animBg="1"/>
      <p:bldP spid="42" grpId="1" animBg="1"/>
      <p:bldP spid="45" grpId="0" animBg="1"/>
      <p:bldP spid="45" grpId="1" animBg="1"/>
      <p:bldP spid="48" grpId="0" animBg="1"/>
      <p:bldP spid="4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igura a mano libera 39"/>
          <p:cNvSpPr/>
          <p:nvPr/>
        </p:nvSpPr>
        <p:spPr>
          <a:xfrm>
            <a:off x="1103086" y="2532742"/>
            <a:ext cx="5754914" cy="3585029"/>
          </a:xfrm>
          <a:custGeom>
            <a:avLst/>
            <a:gdLst>
              <a:gd name="connsiteX0" fmla="*/ 5754914 w 5754914"/>
              <a:gd name="connsiteY0" fmla="*/ 384629 h 3585029"/>
              <a:gd name="connsiteX1" fmla="*/ 4318000 w 5754914"/>
              <a:gd name="connsiteY1" fmla="*/ 471715 h 3585029"/>
              <a:gd name="connsiteX2" fmla="*/ 3077028 w 5754914"/>
              <a:gd name="connsiteY2" fmla="*/ 156029 h 3585029"/>
              <a:gd name="connsiteX3" fmla="*/ 3109685 w 5754914"/>
              <a:gd name="connsiteY3" fmla="*/ 1407887 h 3585029"/>
              <a:gd name="connsiteX4" fmla="*/ 1738085 w 5754914"/>
              <a:gd name="connsiteY4" fmla="*/ 1603829 h 3585029"/>
              <a:gd name="connsiteX5" fmla="*/ 1400628 w 5754914"/>
              <a:gd name="connsiteY5" fmla="*/ 2169887 h 3585029"/>
              <a:gd name="connsiteX6" fmla="*/ 203200 w 5754914"/>
              <a:gd name="connsiteY6" fmla="*/ 2507344 h 3585029"/>
              <a:gd name="connsiteX7" fmla="*/ 181428 w 5754914"/>
              <a:gd name="connsiteY7" fmla="*/ 3585029 h 358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54914" h="3585029">
                <a:moveTo>
                  <a:pt x="5754914" y="384629"/>
                </a:moveTo>
                <a:cubicBezTo>
                  <a:pt x="5259614" y="447222"/>
                  <a:pt x="4764314" y="509815"/>
                  <a:pt x="4318000" y="471715"/>
                </a:cubicBezTo>
                <a:cubicBezTo>
                  <a:pt x="3871686" y="433615"/>
                  <a:pt x="3278414" y="0"/>
                  <a:pt x="3077028" y="156029"/>
                </a:cubicBezTo>
                <a:cubicBezTo>
                  <a:pt x="2875642" y="312058"/>
                  <a:pt x="3332842" y="1166587"/>
                  <a:pt x="3109685" y="1407887"/>
                </a:cubicBezTo>
                <a:cubicBezTo>
                  <a:pt x="2886528" y="1649187"/>
                  <a:pt x="2022928" y="1476829"/>
                  <a:pt x="1738085" y="1603829"/>
                </a:cubicBezTo>
                <a:cubicBezTo>
                  <a:pt x="1453242" y="1730829"/>
                  <a:pt x="1656442" y="2019301"/>
                  <a:pt x="1400628" y="2169887"/>
                </a:cubicBezTo>
                <a:cubicBezTo>
                  <a:pt x="1144814" y="2320473"/>
                  <a:pt x="406400" y="2271487"/>
                  <a:pt x="203200" y="2507344"/>
                </a:cubicBezTo>
                <a:cubicBezTo>
                  <a:pt x="0" y="2743201"/>
                  <a:pt x="90714" y="3164115"/>
                  <a:pt x="181428" y="3585029"/>
                </a:cubicBezTo>
              </a:path>
            </a:pathLst>
          </a:custGeom>
          <a:ln w="44450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Figura a mano libera 40"/>
          <p:cNvSpPr/>
          <p:nvPr/>
        </p:nvSpPr>
        <p:spPr>
          <a:xfrm>
            <a:off x="2209800" y="3189514"/>
            <a:ext cx="5920814" cy="3490686"/>
          </a:xfrm>
          <a:custGeom>
            <a:avLst/>
            <a:gdLst>
              <a:gd name="connsiteX0" fmla="*/ 0 w 5976257"/>
              <a:gd name="connsiteY0" fmla="*/ 3352800 h 3490686"/>
              <a:gd name="connsiteX1" fmla="*/ 1491343 w 5976257"/>
              <a:gd name="connsiteY1" fmla="*/ 3320143 h 3490686"/>
              <a:gd name="connsiteX2" fmla="*/ 1632857 w 5976257"/>
              <a:gd name="connsiteY2" fmla="*/ 2329543 h 3490686"/>
              <a:gd name="connsiteX3" fmla="*/ 3526971 w 5976257"/>
              <a:gd name="connsiteY3" fmla="*/ 2188029 h 3490686"/>
              <a:gd name="connsiteX4" fmla="*/ 3701143 w 5976257"/>
              <a:gd name="connsiteY4" fmla="*/ 1338943 h 3490686"/>
              <a:gd name="connsiteX5" fmla="*/ 5627914 w 5976257"/>
              <a:gd name="connsiteY5" fmla="*/ 1230086 h 3490686"/>
              <a:gd name="connsiteX6" fmla="*/ 5791200 w 5976257"/>
              <a:gd name="connsiteY6" fmla="*/ 631372 h 3490686"/>
              <a:gd name="connsiteX7" fmla="*/ 4898571 w 5976257"/>
              <a:gd name="connsiteY7" fmla="*/ 304800 h 3490686"/>
              <a:gd name="connsiteX8" fmla="*/ 4931229 w 5976257"/>
              <a:gd name="connsiteY8" fmla="*/ 0 h 3490686"/>
              <a:gd name="connsiteX0" fmla="*/ 0 w 5920814"/>
              <a:gd name="connsiteY0" fmla="*/ 3352800 h 3490686"/>
              <a:gd name="connsiteX1" fmla="*/ 1491343 w 5920814"/>
              <a:gd name="connsiteY1" fmla="*/ 3320143 h 3490686"/>
              <a:gd name="connsiteX2" fmla="*/ 1632857 w 5920814"/>
              <a:gd name="connsiteY2" fmla="*/ 2329543 h 3490686"/>
              <a:gd name="connsiteX3" fmla="*/ 3526971 w 5920814"/>
              <a:gd name="connsiteY3" fmla="*/ 2188029 h 3490686"/>
              <a:gd name="connsiteX4" fmla="*/ 3701143 w 5920814"/>
              <a:gd name="connsiteY4" fmla="*/ 1338943 h 3490686"/>
              <a:gd name="connsiteX5" fmla="*/ 5627914 w 5920814"/>
              <a:gd name="connsiteY5" fmla="*/ 1230086 h 3490686"/>
              <a:gd name="connsiteX6" fmla="*/ 5458544 w 5920814"/>
              <a:gd name="connsiteY6" fmla="*/ 887558 h 3490686"/>
              <a:gd name="connsiteX7" fmla="*/ 4898571 w 5920814"/>
              <a:gd name="connsiteY7" fmla="*/ 304800 h 3490686"/>
              <a:gd name="connsiteX8" fmla="*/ 4931229 w 5920814"/>
              <a:gd name="connsiteY8" fmla="*/ 0 h 3490686"/>
              <a:gd name="connsiteX0" fmla="*/ 0 w 5920814"/>
              <a:gd name="connsiteY0" fmla="*/ 3352800 h 3490686"/>
              <a:gd name="connsiteX1" fmla="*/ 1491343 w 5920814"/>
              <a:gd name="connsiteY1" fmla="*/ 3320143 h 3490686"/>
              <a:gd name="connsiteX2" fmla="*/ 1632857 w 5920814"/>
              <a:gd name="connsiteY2" fmla="*/ 2329543 h 3490686"/>
              <a:gd name="connsiteX3" fmla="*/ 3526971 w 5920814"/>
              <a:gd name="connsiteY3" fmla="*/ 2188029 h 3490686"/>
              <a:gd name="connsiteX4" fmla="*/ 3701143 w 5920814"/>
              <a:gd name="connsiteY4" fmla="*/ 1338943 h 3490686"/>
              <a:gd name="connsiteX5" fmla="*/ 5627914 w 5920814"/>
              <a:gd name="connsiteY5" fmla="*/ 1230086 h 3490686"/>
              <a:gd name="connsiteX6" fmla="*/ 5458544 w 5920814"/>
              <a:gd name="connsiteY6" fmla="*/ 887558 h 3490686"/>
              <a:gd name="connsiteX7" fmla="*/ 4882480 w 5920814"/>
              <a:gd name="connsiteY7" fmla="*/ 455510 h 3490686"/>
              <a:gd name="connsiteX8" fmla="*/ 4931229 w 5920814"/>
              <a:gd name="connsiteY8" fmla="*/ 0 h 349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20814" h="3490686">
                <a:moveTo>
                  <a:pt x="0" y="3352800"/>
                </a:moveTo>
                <a:cubicBezTo>
                  <a:pt x="609600" y="3421743"/>
                  <a:pt x="1219200" y="3490686"/>
                  <a:pt x="1491343" y="3320143"/>
                </a:cubicBezTo>
                <a:cubicBezTo>
                  <a:pt x="1763486" y="3149600"/>
                  <a:pt x="1293586" y="2518229"/>
                  <a:pt x="1632857" y="2329543"/>
                </a:cubicBezTo>
                <a:cubicBezTo>
                  <a:pt x="1972128" y="2140857"/>
                  <a:pt x="3182257" y="2353129"/>
                  <a:pt x="3526971" y="2188029"/>
                </a:cubicBezTo>
                <a:cubicBezTo>
                  <a:pt x="3871685" y="2022929"/>
                  <a:pt x="3350986" y="1498600"/>
                  <a:pt x="3701143" y="1338943"/>
                </a:cubicBezTo>
                <a:cubicBezTo>
                  <a:pt x="4051300" y="1179286"/>
                  <a:pt x="5335014" y="1305317"/>
                  <a:pt x="5627914" y="1230086"/>
                </a:cubicBezTo>
                <a:cubicBezTo>
                  <a:pt x="5920814" y="1154855"/>
                  <a:pt x="5582783" y="1016654"/>
                  <a:pt x="5458544" y="887558"/>
                </a:cubicBezTo>
                <a:cubicBezTo>
                  <a:pt x="5334305" y="758462"/>
                  <a:pt x="4970366" y="603436"/>
                  <a:pt x="4882480" y="455510"/>
                </a:cubicBezTo>
                <a:cubicBezTo>
                  <a:pt x="4794594" y="307584"/>
                  <a:pt x="4843236" y="99785"/>
                  <a:pt x="4931229" y="0"/>
                </a:cubicBezTo>
              </a:path>
            </a:pathLst>
          </a:custGeom>
          <a:ln w="44450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igura a mano libera 41"/>
          <p:cNvSpPr/>
          <p:nvPr/>
        </p:nvSpPr>
        <p:spPr>
          <a:xfrm>
            <a:off x="1193801" y="2296777"/>
            <a:ext cx="5664200" cy="3853156"/>
          </a:xfrm>
          <a:custGeom>
            <a:avLst/>
            <a:gdLst>
              <a:gd name="connsiteX0" fmla="*/ 5754914 w 5754914"/>
              <a:gd name="connsiteY0" fmla="*/ 384629 h 3585029"/>
              <a:gd name="connsiteX1" fmla="*/ 4318000 w 5754914"/>
              <a:gd name="connsiteY1" fmla="*/ 471715 h 3585029"/>
              <a:gd name="connsiteX2" fmla="*/ 3077028 w 5754914"/>
              <a:gd name="connsiteY2" fmla="*/ 156029 h 3585029"/>
              <a:gd name="connsiteX3" fmla="*/ 3109685 w 5754914"/>
              <a:gd name="connsiteY3" fmla="*/ 1407887 h 3585029"/>
              <a:gd name="connsiteX4" fmla="*/ 1738085 w 5754914"/>
              <a:gd name="connsiteY4" fmla="*/ 1603829 h 3585029"/>
              <a:gd name="connsiteX5" fmla="*/ 1400628 w 5754914"/>
              <a:gd name="connsiteY5" fmla="*/ 2169887 h 3585029"/>
              <a:gd name="connsiteX6" fmla="*/ 203200 w 5754914"/>
              <a:gd name="connsiteY6" fmla="*/ 2507344 h 3585029"/>
              <a:gd name="connsiteX7" fmla="*/ 181428 w 5754914"/>
              <a:gd name="connsiteY7" fmla="*/ 3585029 h 3585029"/>
              <a:gd name="connsiteX0" fmla="*/ 5754914 w 5754914"/>
              <a:gd name="connsiteY0" fmla="*/ 638753 h 3839153"/>
              <a:gd name="connsiteX1" fmla="*/ 4261002 w 5754914"/>
              <a:gd name="connsiteY1" fmla="*/ 38100 h 3839153"/>
              <a:gd name="connsiteX2" fmla="*/ 3077028 w 5754914"/>
              <a:gd name="connsiteY2" fmla="*/ 410153 h 3839153"/>
              <a:gd name="connsiteX3" fmla="*/ 3109685 w 5754914"/>
              <a:gd name="connsiteY3" fmla="*/ 1662011 h 3839153"/>
              <a:gd name="connsiteX4" fmla="*/ 1738085 w 5754914"/>
              <a:gd name="connsiteY4" fmla="*/ 1857953 h 3839153"/>
              <a:gd name="connsiteX5" fmla="*/ 1400628 w 5754914"/>
              <a:gd name="connsiteY5" fmla="*/ 2424011 h 3839153"/>
              <a:gd name="connsiteX6" fmla="*/ 203200 w 5754914"/>
              <a:gd name="connsiteY6" fmla="*/ 2761468 h 3839153"/>
              <a:gd name="connsiteX7" fmla="*/ 181428 w 5754914"/>
              <a:gd name="connsiteY7" fmla="*/ 3839153 h 3839153"/>
              <a:gd name="connsiteX0" fmla="*/ 5754914 w 5754914"/>
              <a:gd name="connsiteY0" fmla="*/ 652756 h 3853156"/>
              <a:gd name="connsiteX1" fmla="*/ 4261002 w 5754914"/>
              <a:gd name="connsiteY1" fmla="*/ 52103 h 3853156"/>
              <a:gd name="connsiteX2" fmla="*/ 1380682 w 5754914"/>
              <a:gd name="connsiteY2" fmla="*/ 340135 h 3853156"/>
              <a:gd name="connsiteX3" fmla="*/ 3109685 w 5754914"/>
              <a:gd name="connsiteY3" fmla="*/ 1676014 h 3853156"/>
              <a:gd name="connsiteX4" fmla="*/ 1738085 w 5754914"/>
              <a:gd name="connsiteY4" fmla="*/ 1871956 h 3853156"/>
              <a:gd name="connsiteX5" fmla="*/ 1400628 w 5754914"/>
              <a:gd name="connsiteY5" fmla="*/ 2438014 h 3853156"/>
              <a:gd name="connsiteX6" fmla="*/ 203200 w 5754914"/>
              <a:gd name="connsiteY6" fmla="*/ 2775471 h 3853156"/>
              <a:gd name="connsiteX7" fmla="*/ 181428 w 5754914"/>
              <a:gd name="connsiteY7" fmla="*/ 3853156 h 3853156"/>
              <a:gd name="connsiteX0" fmla="*/ 5754914 w 5754914"/>
              <a:gd name="connsiteY0" fmla="*/ 652756 h 3853156"/>
              <a:gd name="connsiteX1" fmla="*/ 4261002 w 5754914"/>
              <a:gd name="connsiteY1" fmla="*/ 52103 h 3853156"/>
              <a:gd name="connsiteX2" fmla="*/ 1380682 w 5754914"/>
              <a:gd name="connsiteY2" fmla="*/ 340135 h 3853156"/>
              <a:gd name="connsiteX3" fmla="*/ 3109685 w 5754914"/>
              <a:gd name="connsiteY3" fmla="*/ 1676014 h 3853156"/>
              <a:gd name="connsiteX4" fmla="*/ 2460802 w 5754914"/>
              <a:gd name="connsiteY4" fmla="*/ 2428367 h 3853156"/>
              <a:gd name="connsiteX5" fmla="*/ 1400628 w 5754914"/>
              <a:gd name="connsiteY5" fmla="*/ 2438014 h 3853156"/>
              <a:gd name="connsiteX6" fmla="*/ 203200 w 5754914"/>
              <a:gd name="connsiteY6" fmla="*/ 2775471 h 3853156"/>
              <a:gd name="connsiteX7" fmla="*/ 181428 w 5754914"/>
              <a:gd name="connsiteY7" fmla="*/ 3853156 h 3853156"/>
              <a:gd name="connsiteX0" fmla="*/ 5686603 w 5686603"/>
              <a:gd name="connsiteY0" fmla="*/ 652756 h 3853156"/>
              <a:gd name="connsiteX1" fmla="*/ 4192691 w 5686603"/>
              <a:gd name="connsiteY1" fmla="*/ 52103 h 3853156"/>
              <a:gd name="connsiteX2" fmla="*/ 1312371 w 5686603"/>
              <a:gd name="connsiteY2" fmla="*/ 340135 h 3853156"/>
              <a:gd name="connsiteX3" fmla="*/ 3041374 w 5686603"/>
              <a:gd name="connsiteY3" fmla="*/ 1676014 h 3853156"/>
              <a:gd name="connsiteX4" fmla="*/ 2392491 w 5686603"/>
              <a:gd name="connsiteY4" fmla="*/ 2428367 h 3853156"/>
              <a:gd name="connsiteX5" fmla="*/ 376267 w 5686603"/>
              <a:gd name="connsiteY5" fmla="*/ 1708287 h 3853156"/>
              <a:gd name="connsiteX6" fmla="*/ 134889 w 5686603"/>
              <a:gd name="connsiteY6" fmla="*/ 2775471 h 3853156"/>
              <a:gd name="connsiteX7" fmla="*/ 113117 w 5686603"/>
              <a:gd name="connsiteY7" fmla="*/ 3853156 h 3853156"/>
              <a:gd name="connsiteX0" fmla="*/ 5664200 w 5664200"/>
              <a:gd name="connsiteY0" fmla="*/ 652756 h 3853156"/>
              <a:gd name="connsiteX1" fmla="*/ 4170288 w 5664200"/>
              <a:gd name="connsiteY1" fmla="*/ 52103 h 3853156"/>
              <a:gd name="connsiteX2" fmla="*/ 1289968 w 5664200"/>
              <a:gd name="connsiteY2" fmla="*/ 340135 h 3853156"/>
              <a:gd name="connsiteX3" fmla="*/ 3018971 w 5664200"/>
              <a:gd name="connsiteY3" fmla="*/ 1676014 h 3853156"/>
              <a:gd name="connsiteX4" fmla="*/ 2370088 w 5664200"/>
              <a:gd name="connsiteY4" fmla="*/ 2428367 h 3853156"/>
              <a:gd name="connsiteX5" fmla="*/ 353864 w 5664200"/>
              <a:gd name="connsiteY5" fmla="*/ 1708287 h 3853156"/>
              <a:gd name="connsiteX6" fmla="*/ 569888 w 5664200"/>
              <a:gd name="connsiteY6" fmla="*/ 2860415 h 3853156"/>
              <a:gd name="connsiteX7" fmla="*/ 90714 w 5664200"/>
              <a:gd name="connsiteY7" fmla="*/ 3853156 h 3853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64200" h="3853156">
                <a:moveTo>
                  <a:pt x="5664200" y="652756"/>
                </a:moveTo>
                <a:cubicBezTo>
                  <a:pt x="5168900" y="715349"/>
                  <a:pt x="4899327" y="104206"/>
                  <a:pt x="4170288" y="52103"/>
                </a:cubicBezTo>
                <a:cubicBezTo>
                  <a:pt x="3441249" y="0"/>
                  <a:pt x="1481854" y="69483"/>
                  <a:pt x="1289968" y="340135"/>
                </a:cubicBezTo>
                <a:cubicBezTo>
                  <a:pt x="1098082" y="610787"/>
                  <a:pt x="2838951" y="1327975"/>
                  <a:pt x="3018971" y="1676014"/>
                </a:cubicBezTo>
                <a:cubicBezTo>
                  <a:pt x="3198991" y="2024053"/>
                  <a:pt x="2814272" y="2422988"/>
                  <a:pt x="2370088" y="2428367"/>
                </a:cubicBezTo>
                <a:cubicBezTo>
                  <a:pt x="1925904" y="2433746"/>
                  <a:pt x="653897" y="1636279"/>
                  <a:pt x="353864" y="1708287"/>
                </a:cubicBezTo>
                <a:cubicBezTo>
                  <a:pt x="53831" y="1780295"/>
                  <a:pt x="613746" y="2502937"/>
                  <a:pt x="569888" y="2860415"/>
                </a:cubicBezTo>
                <a:cubicBezTo>
                  <a:pt x="526030" y="3217893"/>
                  <a:pt x="0" y="3432242"/>
                  <a:pt x="90714" y="3853156"/>
                </a:cubicBezTo>
              </a:path>
            </a:pathLst>
          </a:custGeom>
          <a:ln w="44450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igura a mano libera 42"/>
          <p:cNvSpPr/>
          <p:nvPr/>
        </p:nvSpPr>
        <p:spPr>
          <a:xfrm>
            <a:off x="2209799" y="3212976"/>
            <a:ext cx="5639915" cy="3422892"/>
          </a:xfrm>
          <a:custGeom>
            <a:avLst/>
            <a:gdLst>
              <a:gd name="connsiteX0" fmla="*/ 0 w 5976257"/>
              <a:gd name="connsiteY0" fmla="*/ 3352800 h 3490686"/>
              <a:gd name="connsiteX1" fmla="*/ 1491343 w 5976257"/>
              <a:gd name="connsiteY1" fmla="*/ 3320143 h 3490686"/>
              <a:gd name="connsiteX2" fmla="*/ 1632857 w 5976257"/>
              <a:gd name="connsiteY2" fmla="*/ 2329543 h 3490686"/>
              <a:gd name="connsiteX3" fmla="*/ 3526971 w 5976257"/>
              <a:gd name="connsiteY3" fmla="*/ 2188029 h 3490686"/>
              <a:gd name="connsiteX4" fmla="*/ 3701143 w 5976257"/>
              <a:gd name="connsiteY4" fmla="*/ 1338943 h 3490686"/>
              <a:gd name="connsiteX5" fmla="*/ 5627914 w 5976257"/>
              <a:gd name="connsiteY5" fmla="*/ 1230086 h 3490686"/>
              <a:gd name="connsiteX6" fmla="*/ 5791200 w 5976257"/>
              <a:gd name="connsiteY6" fmla="*/ 631372 h 3490686"/>
              <a:gd name="connsiteX7" fmla="*/ 4898571 w 5976257"/>
              <a:gd name="connsiteY7" fmla="*/ 304800 h 3490686"/>
              <a:gd name="connsiteX8" fmla="*/ 4931229 w 5976257"/>
              <a:gd name="connsiteY8" fmla="*/ 0 h 3490686"/>
              <a:gd name="connsiteX0" fmla="*/ 0 w 5920814"/>
              <a:gd name="connsiteY0" fmla="*/ 3352800 h 3490686"/>
              <a:gd name="connsiteX1" fmla="*/ 1491343 w 5920814"/>
              <a:gd name="connsiteY1" fmla="*/ 3320143 h 3490686"/>
              <a:gd name="connsiteX2" fmla="*/ 1632857 w 5920814"/>
              <a:gd name="connsiteY2" fmla="*/ 2329543 h 3490686"/>
              <a:gd name="connsiteX3" fmla="*/ 3526971 w 5920814"/>
              <a:gd name="connsiteY3" fmla="*/ 2188029 h 3490686"/>
              <a:gd name="connsiteX4" fmla="*/ 3701143 w 5920814"/>
              <a:gd name="connsiteY4" fmla="*/ 1338943 h 3490686"/>
              <a:gd name="connsiteX5" fmla="*/ 5627914 w 5920814"/>
              <a:gd name="connsiteY5" fmla="*/ 1230086 h 3490686"/>
              <a:gd name="connsiteX6" fmla="*/ 5458544 w 5920814"/>
              <a:gd name="connsiteY6" fmla="*/ 887558 h 3490686"/>
              <a:gd name="connsiteX7" fmla="*/ 4898571 w 5920814"/>
              <a:gd name="connsiteY7" fmla="*/ 304800 h 3490686"/>
              <a:gd name="connsiteX8" fmla="*/ 4931229 w 5920814"/>
              <a:gd name="connsiteY8" fmla="*/ 0 h 3490686"/>
              <a:gd name="connsiteX0" fmla="*/ 0 w 5920814"/>
              <a:gd name="connsiteY0" fmla="*/ 3352800 h 3490686"/>
              <a:gd name="connsiteX1" fmla="*/ 1491343 w 5920814"/>
              <a:gd name="connsiteY1" fmla="*/ 3320143 h 3490686"/>
              <a:gd name="connsiteX2" fmla="*/ 1632857 w 5920814"/>
              <a:gd name="connsiteY2" fmla="*/ 2329543 h 3490686"/>
              <a:gd name="connsiteX3" fmla="*/ 3526971 w 5920814"/>
              <a:gd name="connsiteY3" fmla="*/ 2188029 h 3490686"/>
              <a:gd name="connsiteX4" fmla="*/ 3701143 w 5920814"/>
              <a:gd name="connsiteY4" fmla="*/ 1338943 h 3490686"/>
              <a:gd name="connsiteX5" fmla="*/ 5627914 w 5920814"/>
              <a:gd name="connsiteY5" fmla="*/ 1230086 h 3490686"/>
              <a:gd name="connsiteX6" fmla="*/ 5458544 w 5920814"/>
              <a:gd name="connsiteY6" fmla="*/ 887558 h 3490686"/>
              <a:gd name="connsiteX7" fmla="*/ 4882480 w 5920814"/>
              <a:gd name="connsiteY7" fmla="*/ 455510 h 3490686"/>
              <a:gd name="connsiteX8" fmla="*/ 4931229 w 5920814"/>
              <a:gd name="connsiteY8" fmla="*/ 0 h 3490686"/>
              <a:gd name="connsiteX0" fmla="*/ 0 w 5711923"/>
              <a:gd name="connsiteY0" fmla="*/ 3352800 h 3490686"/>
              <a:gd name="connsiteX1" fmla="*/ 1491343 w 5711923"/>
              <a:gd name="connsiteY1" fmla="*/ 3320143 h 3490686"/>
              <a:gd name="connsiteX2" fmla="*/ 1632857 w 5711923"/>
              <a:gd name="connsiteY2" fmla="*/ 2329543 h 3490686"/>
              <a:gd name="connsiteX3" fmla="*/ 3526971 w 5711923"/>
              <a:gd name="connsiteY3" fmla="*/ 2188029 h 3490686"/>
              <a:gd name="connsiteX4" fmla="*/ 4954488 w 5711923"/>
              <a:gd name="connsiteY4" fmla="*/ 2448272 h 3490686"/>
              <a:gd name="connsiteX5" fmla="*/ 5627914 w 5711923"/>
              <a:gd name="connsiteY5" fmla="*/ 1230086 h 3490686"/>
              <a:gd name="connsiteX6" fmla="*/ 5458544 w 5711923"/>
              <a:gd name="connsiteY6" fmla="*/ 887558 h 3490686"/>
              <a:gd name="connsiteX7" fmla="*/ 4882480 w 5711923"/>
              <a:gd name="connsiteY7" fmla="*/ 455510 h 3490686"/>
              <a:gd name="connsiteX8" fmla="*/ 4931229 w 5711923"/>
              <a:gd name="connsiteY8" fmla="*/ 0 h 3490686"/>
              <a:gd name="connsiteX0" fmla="*/ 0 w 5711923"/>
              <a:gd name="connsiteY0" fmla="*/ 3352800 h 3490686"/>
              <a:gd name="connsiteX1" fmla="*/ 1491343 w 5711923"/>
              <a:gd name="connsiteY1" fmla="*/ 3320143 h 3490686"/>
              <a:gd name="connsiteX2" fmla="*/ 1632857 w 5711923"/>
              <a:gd name="connsiteY2" fmla="*/ 2329543 h 3490686"/>
              <a:gd name="connsiteX3" fmla="*/ 3874369 w 5711923"/>
              <a:gd name="connsiteY3" fmla="*/ 3096344 h 3490686"/>
              <a:gd name="connsiteX4" fmla="*/ 4954488 w 5711923"/>
              <a:gd name="connsiteY4" fmla="*/ 2448272 h 3490686"/>
              <a:gd name="connsiteX5" fmla="*/ 5627914 w 5711923"/>
              <a:gd name="connsiteY5" fmla="*/ 1230086 h 3490686"/>
              <a:gd name="connsiteX6" fmla="*/ 5458544 w 5711923"/>
              <a:gd name="connsiteY6" fmla="*/ 887558 h 3490686"/>
              <a:gd name="connsiteX7" fmla="*/ 4882480 w 5711923"/>
              <a:gd name="connsiteY7" fmla="*/ 455510 h 3490686"/>
              <a:gd name="connsiteX8" fmla="*/ 4931229 w 5711923"/>
              <a:gd name="connsiteY8" fmla="*/ 0 h 3490686"/>
              <a:gd name="connsiteX0" fmla="*/ 0 w 5711923"/>
              <a:gd name="connsiteY0" fmla="*/ 3352800 h 3422892"/>
              <a:gd name="connsiteX1" fmla="*/ 1491343 w 5711923"/>
              <a:gd name="connsiteY1" fmla="*/ 3320143 h 3422892"/>
              <a:gd name="connsiteX2" fmla="*/ 2074169 w 5711923"/>
              <a:gd name="connsiteY2" fmla="*/ 2736304 h 3422892"/>
              <a:gd name="connsiteX3" fmla="*/ 3874369 w 5711923"/>
              <a:gd name="connsiteY3" fmla="*/ 3096344 h 3422892"/>
              <a:gd name="connsiteX4" fmla="*/ 4954488 w 5711923"/>
              <a:gd name="connsiteY4" fmla="*/ 2448272 h 3422892"/>
              <a:gd name="connsiteX5" fmla="*/ 5627914 w 5711923"/>
              <a:gd name="connsiteY5" fmla="*/ 1230086 h 3422892"/>
              <a:gd name="connsiteX6" fmla="*/ 5458544 w 5711923"/>
              <a:gd name="connsiteY6" fmla="*/ 887558 h 3422892"/>
              <a:gd name="connsiteX7" fmla="*/ 4882480 w 5711923"/>
              <a:gd name="connsiteY7" fmla="*/ 455510 h 3422892"/>
              <a:gd name="connsiteX8" fmla="*/ 4931229 w 5711923"/>
              <a:gd name="connsiteY8" fmla="*/ 0 h 3422892"/>
              <a:gd name="connsiteX0" fmla="*/ 0 w 5639915"/>
              <a:gd name="connsiteY0" fmla="*/ 3352800 h 3422892"/>
              <a:gd name="connsiteX1" fmla="*/ 1491343 w 5639915"/>
              <a:gd name="connsiteY1" fmla="*/ 3320143 h 3422892"/>
              <a:gd name="connsiteX2" fmla="*/ 2074169 w 5639915"/>
              <a:gd name="connsiteY2" fmla="*/ 2736304 h 3422892"/>
              <a:gd name="connsiteX3" fmla="*/ 3874369 w 5639915"/>
              <a:gd name="connsiteY3" fmla="*/ 3096344 h 3422892"/>
              <a:gd name="connsiteX4" fmla="*/ 4954488 w 5639915"/>
              <a:gd name="connsiteY4" fmla="*/ 2448272 h 3422892"/>
              <a:gd name="connsiteX5" fmla="*/ 5627914 w 5639915"/>
              <a:gd name="connsiteY5" fmla="*/ 1230086 h 3422892"/>
              <a:gd name="connsiteX6" fmla="*/ 4882480 w 5639915"/>
              <a:gd name="connsiteY6" fmla="*/ 455510 h 3422892"/>
              <a:gd name="connsiteX7" fmla="*/ 4931229 w 5639915"/>
              <a:gd name="connsiteY7" fmla="*/ 0 h 342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9915" h="3422892">
                <a:moveTo>
                  <a:pt x="0" y="3352800"/>
                </a:moveTo>
                <a:cubicBezTo>
                  <a:pt x="609600" y="3421743"/>
                  <a:pt x="1145648" y="3422892"/>
                  <a:pt x="1491343" y="3320143"/>
                </a:cubicBezTo>
                <a:cubicBezTo>
                  <a:pt x="1837038" y="3217394"/>
                  <a:pt x="1676998" y="2773604"/>
                  <a:pt x="2074169" y="2736304"/>
                </a:cubicBezTo>
                <a:cubicBezTo>
                  <a:pt x="2471340" y="2699004"/>
                  <a:pt x="3394316" y="3144349"/>
                  <a:pt x="3874369" y="3096344"/>
                </a:cubicBezTo>
                <a:cubicBezTo>
                  <a:pt x="4354422" y="3048339"/>
                  <a:pt x="4662231" y="2759315"/>
                  <a:pt x="4954488" y="2448272"/>
                </a:cubicBezTo>
                <a:cubicBezTo>
                  <a:pt x="5246745" y="2137229"/>
                  <a:pt x="5639915" y="1562213"/>
                  <a:pt x="5627914" y="1230086"/>
                </a:cubicBezTo>
                <a:cubicBezTo>
                  <a:pt x="5615913" y="897959"/>
                  <a:pt x="4998594" y="660524"/>
                  <a:pt x="4882480" y="455510"/>
                </a:cubicBezTo>
                <a:cubicBezTo>
                  <a:pt x="4794594" y="307584"/>
                  <a:pt x="4843236" y="99785"/>
                  <a:pt x="4931229" y="0"/>
                </a:cubicBezTo>
              </a:path>
            </a:pathLst>
          </a:custGeom>
          <a:ln w="44450">
            <a:solidFill>
              <a:schemeClr val="accent1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Network Delay Variations</a:t>
            </a:r>
            <a:endParaRPr lang="it-IT"/>
          </a:p>
        </p:txBody>
      </p:sp>
      <p:pic>
        <p:nvPicPr>
          <p:cNvPr id="6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6093296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37321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3" name="Gruppo 22"/>
          <p:cNvGrpSpPr/>
          <p:nvPr/>
        </p:nvGrpSpPr>
        <p:grpSpPr>
          <a:xfrm>
            <a:off x="6660232" y="1772816"/>
            <a:ext cx="1152128" cy="1407626"/>
            <a:chOff x="6660232" y="1772816"/>
            <a:chExt cx="1152128" cy="1407626"/>
          </a:xfrm>
        </p:grpSpPr>
        <p:grpSp>
          <p:nvGrpSpPr>
            <p:cNvPr id="39" name="Gruppo 38"/>
            <p:cNvGrpSpPr/>
            <p:nvPr/>
          </p:nvGrpSpPr>
          <p:grpSpPr>
            <a:xfrm>
              <a:off x="6660232" y="1772816"/>
              <a:ext cx="1152128" cy="1407626"/>
              <a:chOff x="6145290" y="1805474"/>
              <a:chExt cx="1152128" cy="1407626"/>
            </a:xfrm>
          </p:grpSpPr>
          <p:grpSp>
            <p:nvGrpSpPr>
              <p:cNvPr id="17413" name="Group 5"/>
              <p:cNvGrpSpPr>
                <a:grpSpLocks noChangeAspect="1"/>
              </p:cNvGrpSpPr>
              <p:nvPr/>
            </p:nvGrpSpPr>
            <p:grpSpPr bwMode="auto">
              <a:xfrm>
                <a:off x="6170492" y="2565400"/>
                <a:ext cx="1101725" cy="647700"/>
                <a:chOff x="3878" y="1616"/>
                <a:chExt cx="694" cy="408"/>
              </a:xfrm>
            </p:grpSpPr>
            <p:sp>
              <p:nvSpPr>
                <p:cNvPr id="17412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78" y="1616"/>
                  <a:ext cx="69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414" name="Oval 6"/>
                <p:cNvSpPr>
                  <a:spLocks noChangeArrowheads="1"/>
                </p:cNvSpPr>
                <p:nvPr/>
              </p:nvSpPr>
              <p:spPr bwMode="auto">
                <a:xfrm>
                  <a:off x="3880" y="1786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415" name="Rectangle 7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416" name="Rectangle 8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417" name="Oval 9"/>
                <p:cNvSpPr>
                  <a:spLocks noChangeArrowheads="1"/>
                </p:cNvSpPr>
                <p:nvPr/>
              </p:nvSpPr>
              <p:spPr bwMode="auto">
                <a:xfrm>
                  <a:off x="3880" y="1618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437" name="Line 29"/>
                <p:cNvSpPr>
                  <a:spLocks noChangeShapeType="1"/>
                </p:cNvSpPr>
                <p:nvPr/>
              </p:nvSpPr>
              <p:spPr bwMode="auto">
                <a:xfrm>
                  <a:off x="387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17438" name="Line 30"/>
                <p:cNvSpPr>
                  <a:spLocks noChangeShapeType="1"/>
                </p:cNvSpPr>
                <p:nvPr/>
              </p:nvSpPr>
              <p:spPr bwMode="auto">
                <a:xfrm>
                  <a:off x="456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17410" name="Picture 2" descr="http://www.saturnstopwatches.co.uk/63-thickbox_default/fastime-1-stopwatch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5290" y="1805474"/>
                <a:ext cx="1152128" cy="101642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45" name="Rettangolo 44"/>
            <p:cNvSpPr/>
            <p:nvPr/>
          </p:nvSpPr>
          <p:spPr>
            <a:xfrm>
              <a:off x="6976110" y="2170162"/>
              <a:ext cx="495300" cy="25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4" name="CasellaDiTesto 43"/>
          <p:cNvSpPr txBox="1"/>
          <p:nvPr/>
        </p:nvSpPr>
        <p:spPr>
          <a:xfrm>
            <a:off x="6891496" y="2060848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132</a:t>
            </a:r>
            <a:r>
              <a:rPr lang="it-IT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ms</a:t>
            </a:r>
            <a:endParaRPr lang="it-IT" sz="2400">
              <a:solidFill>
                <a:schemeClr val="tx1">
                  <a:lumMod val="75000"/>
                  <a:lumOff val="25000"/>
                </a:schemeClr>
              </a:solidFill>
              <a:latin typeface="Digital-7" pitchFamily="2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919642" y="2060848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42</a:t>
            </a:r>
            <a:r>
              <a:rPr lang="it-IT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ms</a:t>
            </a:r>
            <a:endParaRPr lang="it-IT" sz="2400">
              <a:solidFill>
                <a:schemeClr val="tx1">
                  <a:lumMod val="75000"/>
                  <a:lumOff val="25000"/>
                </a:schemeClr>
              </a:solidFill>
              <a:latin typeface="Digital-7" pitchFamily="2" charset="0"/>
            </a:endParaRPr>
          </a:p>
        </p:txBody>
      </p:sp>
      <p:pic>
        <p:nvPicPr>
          <p:cNvPr id="49" name="Picture 47" descr="http://www.clker.com/cliparts/i/D/E/7/A/J/database-symbol-hi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924944"/>
            <a:ext cx="521937" cy="57606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2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5" presetClass="emph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2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1" animBg="1"/>
      <p:bldP spid="41" grpId="0" animBg="1"/>
      <p:bldP spid="41" grpId="1" animBg="1"/>
      <p:bldP spid="42" grpId="0" animBg="1"/>
      <p:bldP spid="43" grpId="0" animBg="1"/>
      <p:bldP spid="44" grpId="1"/>
      <p:bldP spid="44" grpId="2"/>
      <p:bldP spid="44" grpId="3"/>
      <p:bldP spid="46" grpId="0"/>
      <p:bldP spid="46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Correlation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223440" y="1813267"/>
            <a:ext cx="4742546" cy="783193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4000" smtClean="0">
                <a:latin typeface="+mj-lt"/>
              </a:rPr>
              <a:t>Correlation factor</a:t>
            </a:r>
            <a:endParaRPr lang="it-IT" sz="4000">
              <a:latin typeface="+mj-lt"/>
            </a:endParaRPr>
          </a:p>
        </p:txBody>
      </p:sp>
      <p:graphicFrame>
        <p:nvGraphicFramePr>
          <p:cNvPr id="2099" name="Object 51"/>
          <p:cNvGraphicFramePr>
            <a:graphicFrameLocks noChangeAspect="1"/>
          </p:cNvGraphicFramePr>
          <p:nvPr/>
        </p:nvGraphicFramePr>
        <p:xfrm>
          <a:off x="928688" y="2780928"/>
          <a:ext cx="7286625" cy="1441450"/>
        </p:xfrm>
        <a:graphic>
          <a:graphicData uri="http://schemas.openxmlformats.org/presentationml/2006/ole">
            <p:oleObj spid="_x0000_s51202" name="Equazione" r:id="rId3" imgW="2120760" imgH="419040" progId="Equation.3">
              <p:embed/>
            </p:oleObj>
          </a:graphicData>
        </a:graphic>
      </p:graphicFrame>
      <p:grpSp>
        <p:nvGrpSpPr>
          <p:cNvPr id="3" name="Gruppo 125"/>
          <p:cNvGrpSpPr/>
          <p:nvPr/>
        </p:nvGrpSpPr>
        <p:grpSpPr>
          <a:xfrm>
            <a:off x="1070290" y="4538825"/>
            <a:ext cx="1989542" cy="1995231"/>
            <a:chOff x="320685" y="4566609"/>
            <a:chExt cx="1989542" cy="1995231"/>
          </a:xfrm>
        </p:grpSpPr>
        <p:grpSp>
          <p:nvGrpSpPr>
            <p:cNvPr id="5" name="Gruppo 82"/>
            <p:cNvGrpSpPr/>
            <p:nvPr/>
          </p:nvGrpSpPr>
          <p:grpSpPr>
            <a:xfrm>
              <a:off x="323528" y="5913768"/>
              <a:ext cx="1728192" cy="648072"/>
              <a:chOff x="323528" y="3212976"/>
              <a:chExt cx="1728192" cy="648072"/>
            </a:xfrm>
          </p:grpSpPr>
          <p:sp>
            <p:nvSpPr>
              <p:cNvPr id="84" name="Rettangolo 83"/>
              <p:cNvSpPr/>
              <p:nvPr/>
            </p:nvSpPr>
            <p:spPr>
              <a:xfrm>
                <a:off x="323528" y="3212976"/>
                <a:ext cx="1728192" cy="6480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9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mtClean="0">
                    <a:solidFill>
                      <a:schemeClr val="tx1"/>
                    </a:solidFill>
                  </a:rPr>
                  <a:t>Raw RTT measurements</a:t>
                </a:r>
                <a:endParaRPr lang="it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" name="Gruppo 80"/>
              <p:cNvGrpSpPr/>
              <p:nvPr/>
            </p:nvGrpSpPr>
            <p:grpSpPr>
              <a:xfrm>
                <a:off x="565212" y="3212976"/>
                <a:ext cx="1244824" cy="144016"/>
                <a:chOff x="457200" y="3212976"/>
                <a:chExt cx="1244824" cy="144016"/>
              </a:xfrm>
            </p:grpSpPr>
            <p:sp>
              <p:nvSpPr>
                <p:cNvPr id="86" name="Rettangolo 85"/>
                <p:cNvSpPr/>
                <p:nvPr/>
              </p:nvSpPr>
              <p:spPr>
                <a:xfrm>
                  <a:off x="457200" y="3212976"/>
                  <a:ext cx="226368" cy="1440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7" name="Rettangolo 86"/>
                <p:cNvSpPr/>
                <p:nvPr/>
              </p:nvSpPr>
              <p:spPr>
                <a:xfrm>
                  <a:off x="966428" y="3212976"/>
                  <a:ext cx="226368" cy="1440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88" name="Rettangolo 87"/>
                <p:cNvSpPr/>
                <p:nvPr/>
              </p:nvSpPr>
              <p:spPr>
                <a:xfrm>
                  <a:off x="1475656" y="3212976"/>
                  <a:ext cx="226368" cy="1440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90" name="Connettore 1 89"/>
            <p:cNvCxnSpPr>
              <a:endCxn id="86" idx="0"/>
            </p:cNvCxnSpPr>
            <p:nvPr/>
          </p:nvCxnSpPr>
          <p:spPr>
            <a:xfrm>
              <a:off x="678396" y="5337704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CasellaDiTesto 90"/>
            <p:cNvSpPr txBox="1"/>
            <p:nvPr/>
          </p:nvSpPr>
          <p:spPr>
            <a:xfrm rot="18900000">
              <a:off x="320685" y="4566609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Time window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cxnSp>
          <p:nvCxnSpPr>
            <p:cNvPr id="93" name="Connettore 1 92"/>
            <p:cNvCxnSpPr>
              <a:endCxn id="87" idx="0"/>
            </p:cNvCxnSpPr>
            <p:nvPr/>
          </p:nvCxnSpPr>
          <p:spPr>
            <a:xfrm>
              <a:off x="1187624" y="5337704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asellaDiTesto 93"/>
            <p:cNvSpPr txBox="1"/>
            <p:nvPr/>
          </p:nvSpPr>
          <p:spPr>
            <a:xfrm rot="18900000">
              <a:off x="943373" y="4726840"/>
              <a:ext cx="1084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Probe ID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cxnSp>
          <p:nvCxnSpPr>
            <p:cNvPr id="96" name="Connettore 1 95"/>
            <p:cNvCxnSpPr>
              <a:endCxn id="88" idx="0"/>
            </p:cNvCxnSpPr>
            <p:nvPr/>
          </p:nvCxnSpPr>
          <p:spPr>
            <a:xfrm>
              <a:off x="1696852" y="5337704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CasellaDiTesto 96"/>
            <p:cNvSpPr txBox="1"/>
            <p:nvPr/>
          </p:nvSpPr>
          <p:spPr>
            <a:xfrm rot="18900000">
              <a:off x="1485449" y="4818630"/>
              <a:ext cx="8247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Target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grpSp>
        <p:nvGrpSpPr>
          <p:cNvPr id="7" name="Gruppo 124"/>
          <p:cNvGrpSpPr/>
          <p:nvPr/>
        </p:nvGrpSpPr>
        <p:grpSpPr>
          <a:xfrm>
            <a:off x="6246015" y="4509120"/>
            <a:ext cx="2121735" cy="2024936"/>
            <a:chOff x="5860129" y="4212868"/>
            <a:chExt cx="2121735" cy="2024936"/>
          </a:xfrm>
        </p:grpSpPr>
        <p:sp>
          <p:nvSpPr>
            <p:cNvPr id="100" name="CasellaDiTesto 99"/>
            <p:cNvSpPr txBox="1"/>
            <p:nvPr/>
          </p:nvSpPr>
          <p:spPr>
            <a:xfrm rot="18900000">
              <a:off x="5860129" y="4232953"/>
              <a:ext cx="15376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Time window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03" name="CasellaDiTesto 102"/>
            <p:cNvSpPr txBox="1"/>
            <p:nvPr/>
          </p:nvSpPr>
          <p:spPr>
            <a:xfrm rot="18900000">
              <a:off x="7053746" y="4509367"/>
              <a:ext cx="7557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Prefix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sp>
          <p:nvSpPr>
            <p:cNvPr id="106" name="CasellaDiTesto 105"/>
            <p:cNvSpPr txBox="1"/>
            <p:nvPr/>
          </p:nvSpPr>
          <p:spPr>
            <a:xfrm rot="18900000">
              <a:off x="6387453" y="4212868"/>
              <a:ext cx="1594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Collector peer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grpSp>
          <p:nvGrpSpPr>
            <p:cNvPr id="8" name="Gruppo 106"/>
            <p:cNvGrpSpPr/>
            <p:nvPr/>
          </p:nvGrpSpPr>
          <p:grpSpPr>
            <a:xfrm>
              <a:off x="5862972" y="5589240"/>
              <a:ext cx="1728192" cy="648564"/>
              <a:chOff x="323528" y="4364612"/>
              <a:chExt cx="1728192" cy="648564"/>
            </a:xfrm>
          </p:grpSpPr>
          <p:sp>
            <p:nvSpPr>
              <p:cNvPr id="108" name="Rettangolo 107"/>
              <p:cNvSpPr/>
              <p:nvPr/>
            </p:nvSpPr>
            <p:spPr>
              <a:xfrm>
                <a:off x="323528" y="4365104"/>
                <a:ext cx="1728192" cy="648072"/>
              </a:xfrm>
              <a:prstGeom prst="rect">
                <a:avLst/>
              </a:prstGeom>
              <a:solidFill>
                <a:schemeClr val="bg1"/>
              </a:solidFill>
              <a:ln w="76200">
                <a:solidFill>
                  <a:srgbClr val="009E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smtClean="0">
                    <a:solidFill>
                      <a:schemeClr val="tx1"/>
                    </a:solidFill>
                  </a:rPr>
                  <a:t>BGP updates</a:t>
                </a:r>
                <a:endParaRPr lang="it-IT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uppo 82"/>
              <p:cNvGrpSpPr/>
              <p:nvPr/>
            </p:nvGrpSpPr>
            <p:grpSpPr>
              <a:xfrm>
                <a:off x="565212" y="4364612"/>
                <a:ext cx="1244824" cy="144016"/>
                <a:chOff x="457200" y="2708428"/>
                <a:chExt cx="1244824" cy="144016"/>
              </a:xfrm>
            </p:grpSpPr>
            <p:sp>
              <p:nvSpPr>
                <p:cNvPr id="110" name="Rettangolo 109"/>
                <p:cNvSpPr/>
                <p:nvPr/>
              </p:nvSpPr>
              <p:spPr>
                <a:xfrm>
                  <a:off x="457200" y="2708428"/>
                  <a:ext cx="226368" cy="1440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1" name="Rettangolo 110"/>
                <p:cNvSpPr/>
                <p:nvPr/>
              </p:nvSpPr>
              <p:spPr>
                <a:xfrm>
                  <a:off x="966428" y="2708428"/>
                  <a:ext cx="226368" cy="1440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112" name="Rettangolo 111"/>
                <p:cNvSpPr/>
                <p:nvPr/>
              </p:nvSpPr>
              <p:spPr>
                <a:xfrm>
                  <a:off x="1475656" y="2708428"/>
                  <a:ext cx="226368" cy="144016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</p:grpSp>
        <p:cxnSp>
          <p:nvCxnSpPr>
            <p:cNvPr id="116" name="Connettore 1 115"/>
            <p:cNvCxnSpPr>
              <a:endCxn id="110" idx="0"/>
            </p:cNvCxnSpPr>
            <p:nvPr/>
          </p:nvCxnSpPr>
          <p:spPr>
            <a:xfrm>
              <a:off x="6217840" y="4977664"/>
              <a:ext cx="0" cy="611576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>
              <a:endCxn id="112" idx="0"/>
            </p:cNvCxnSpPr>
            <p:nvPr/>
          </p:nvCxnSpPr>
          <p:spPr>
            <a:xfrm>
              <a:off x="7236296" y="5005448"/>
              <a:ext cx="0" cy="583792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>
              <a:endCxn id="111" idx="0"/>
            </p:cNvCxnSpPr>
            <p:nvPr/>
          </p:nvCxnSpPr>
          <p:spPr>
            <a:xfrm>
              <a:off x="6727068" y="4977664"/>
              <a:ext cx="0" cy="611576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ccia bidirezionale orizzontale 126"/>
          <p:cNvSpPr/>
          <p:nvPr/>
        </p:nvSpPr>
        <p:spPr>
          <a:xfrm>
            <a:off x="3059833" y="5301700"/>
            <a:ext cx="3024336" cy="1439668"/>
          </a:xfrm>
          <a:prstGeom prst="leftRightArrow">
            <a:avLst>
              <a:gd name="adj1" fmla="val 66125"/>
              <a:gd name="adj2" fmla="val 30043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it-IT" sz="2200" smtClean="0">
                <a:solidFill>
                  <a:schemeClr val="tx1"/>
                </a:solidFill>
                <a:latin typeface="+mn-lt"/>
              </a:rPr>
              <a:t>How much are they correlated?</a:t>
            </a:r>
          </a:p>
        </p:txBody>
      </p:sp>
      <p:sp>
        <p:nvSpPr>
          <p:cNvPr id="132" name="Ovale 131"/>
          <p:cNvSpPr/>
          <p:nvPr/>
        </p:nvSpPr>
        <p:spPr>
          <a:xfrm rot="18900000">
            <a:off x="1606515" y="4651504"/>
            <a:ext cx="1268440" cy="440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3" name="Ovale 132"/>
          <p:cNvSpPr/>
          <p:nvPr/>
        </p:nvSpPr>
        <p:spPr>
          <a:xfrm rot="18900000">
            <a:off x="6697642" y="4456378"/>
            <a:ext cx="1849079" cy="440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32" grpId="0" animBg="1"/>
      <p:bldP spid="1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Methodology – Shortcomings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We do not account for:</a:t>
            </a:r>
          </a:p>
          <a:p>
            <a:pPr lvl="1"/>
            <a:r>
              <a:rPr lang="it-IT" smtClean="0"/>
              <a:t>Routing changes on the</a:t>
            </a:r>
            <a:br>
              <a:rPr lang="it-IT" smtClean="0"/>
            </a:br>
            <a:r>
              <a:rPr lang="it-IT" smtClean="0"/>
              <a:t>reverse path</a:t>
            </a:r>
          </a:p>
          <a:p>
            <a:pPr lvl="1"/>
            <a:r>
              <a:rPr lang="it-IT" smtClean="0"/>
              <a:t>RTT biases</a:t>
            </a:r>
          </a:p>
          <a:p>
            <a:pPr lvl="2"/>
            <a:r>
              <a:rPr lang="it-IT" smtClean="0"/>
              <a:t>Clock sync</a:t>
            </a:r>
          </a:p>
          <a:p>
            <a:pPr lvl="2"/>
            <a:r>
              <a:rPr lang="it-IT" smtClean="0"/>
              <a:t>Load balancers</a:t>
            </a:r>
          </a:p>
          <a:p>
            <a:pPr lvl="2"/>
            <a:r>
              <a:rPr lang="it-IT" smtClean="0"/>
              <a:t>...</a:t>
            </a:r>
          </a:p>
          <a:p>
            <a:pPr lvl="2"/>
            <a:endParaRPr lang="it-IT" smtClean="0"/>
          </a:p>
          <a:p>
            <a:r>
              <a:rPr lang="it-IT" smtClean="0"/>
              <a:t>Yet obtain </a:t>
            </a:r>
            <a:r>
              <a:rPr lang="it-IT" smtClean="0"/>
              <a:t>interesting</a:t>
            </a:r>
            <a:br>
              <a:rPr lang="it-IT" smtClean="0"/>
            </a:br>
            <a:r>
              <a:rPr lang="it-IT" smtClean="0"/>
              <a:t>results</a:t>
            </a:r>
            <a:r>
              <a:rPr lang="it-IT" smtClean="0"/>
              <a:t>!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pic>
        <p:nvPicPr>
          <p:cNvPr id="110594" name="Picture 2" descr="http://www.lifeisajoke.com/simpsons/Bart-lie.bmp"/>
          <p:cNvPicPr>
            <a:picLocks noChangeAspect="1" noChangeArrowheads="1"/>
          </p:cNvPicPr>
          <p:nvPr/>
        </p:nvPicPr>
        <p:blipFill>
          <a:blip r:embed="rId2" cstate="print"/>
          <a:srcRect l="6010" t="4973" r="7916" b="5017"/>
          <a:stretch>
            <a:fillRect/>
          </a:stretch>
        </p:blipFill>
        <p:spPr bwMode="auto">
          <a:xfrm>
            <a:off x="5284703" y="1600200"/>
            <a:ext cx="3402097" cy="4421088"/>
          </a:xfrm>
          <a:prstGeom prst="roundRect">
            <a:avLst>
              <a:gd name="adj" fmla="val 861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Interesting</a:t>
            </a:r>
            <a:br>
              <a:rPr lang="it-IT" smtClean="0"/>
            </a:br>
            <a:r>
              <a:rPr lang="it-IT" smtClean="0"/>
              <a:t>Results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Data sources</a:t>
            </a:r>
            <a:endParaRPr lang="it-IT"/>
          </a:p>
        </p:txBody>
      </p:sp>
      <p:sp>
        <p:nvSpPr>
          <p:cNvPr id="4" name="Titolo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6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Experimental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3600" b="1" kern="0" smtClean="0">
                <a:latin typeface="+mj-lt"/>
                <a:ea typeface="+mj-ea"/>
                <a:cs typeface="+mj-cs"/>
              </a:rPr>
              <a:t>Results</a:t>
            </a:r>
            <a:endParaRPr kumimoji="0" lang="it-IT" sz="36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5" name="RIPE Atlas"/>
          <p:cNvGrpSpPr/>
          <p:nvPr/>
        </p:nvGrpSpPr>
        <p:grpSpPr>
          <a:xfrm>
            <a:off x="3434176" y="1579012"/>
            <a:ext cx="2275648" cy="2426052"/>
            <a:chOff x="4492184" y="2013623"/>
            <a:chExt cx="2275648" cy="2426052"/>
          </a:xfrm>
        </p:grpSpPr>
        <p:pic>
          <p:nvPicPr>
            <p:cNvPr id="4098" name="Picture 2" descr="http://probev1.ripe.net/v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2184" y="2013623"/>
              <a:ext cx="2275648" cy="1991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CasellaDiTesto 8"/>
            <p:cNvSpPr txBox="1"/>
            <p:nvPr/>
          </p:nvSpPr>
          <p:spPr>
            <a:xfrm>
              <a:off x="4812700" y="3978010"/>
              <a:ext cx="1634615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Ripe Atlas</a:t>
              </a:r>
              <a:endParaRPr lang="it-IT" sz="240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14" name="SamKnows"/>
          <p:cNvGrpSpPr/>
          <p:nvPr/>
        </p:nvGrpSpPr>
        <p:grpSpPr>
          <a:xfrm>
            <a:off x="3523957" y="1516306"/>
            <a:ext cx="2096087" cy="2488758"/>
            <a:chOff x="1619672" y="2926591"/>
            <a:chExt cx="2096087" cy="248875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96469" y="2926591"/>
              <a:ext cx="1942492" cy="2035408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0" name="CasellaDiTesto 9"/>
            <p:cNvSpPr txBox="1"/>
            <p:nvPr/>
          </p:nvSpPr>
          <p:spPr>
            <a:xfrm>
              <a:off x="1619672" y="4953684"/>
              <a:ext cx="2096087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SamKnows™</a:t>
              </a:r>
            </a:p>
          </p:txBody>
        </p:sp>
      </p:grpSp>
      <p:grpSp>
        <p:nvGrpSpPr>
          <p:cNvPr id="20" name="FCC"/>
          <p:cNvGrpSpPr/>
          <p:nvPr/>
        </p:nvGrpSpPr>
        <p:grpSpPr>
          <a:xfrm>
            <a:off x="3173374" y="1412776"/>
            <a:ext cx="3126818" cy="2807339"/>
            <a:chOff x="4885184" y="2267359"/>
            <a:chExt cx="3126818" cy="2807339"/>
          </a:xfrm>
        </p:grpSpPr>
        <p:grpSp>
          <p:nvGrpSpPr>
            <p:cNvPr id="13" name="Gruppo 12"/>
            <p:cNvGrpSpPr/>
            <p:nvPr/>
          </p:nvGrpSpPr>
          <p:grpSpPr>
            <a:xfrm>
              <a:off x="5075270" y="2267359"/>
              <a:ext cx="2746648" cy="1976342"/>
              <a:chOff x="4103138" y="3937000"/>
              <a:chExt cx="3262237" cy="2347333"/>
            </a:xfrm>
          </p:grpSpPr>
          <p:pic>
            <p:nvPicPr>
              <p:cNvPr id="4107" name="Picture 11" descr="http://www.fcc.gov/sites/default/files/imagecache/640x281/carousels/34010/Broadbandreport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8981"/>
              <a:stretch>
                <a:fillRect/>
              </a:stretch>
            </p:blipFill>
            <p:spPr bwMode="auto">
              <a:xfrm>
                <a:off x="4103138" y="3937000"/>
                <a:ext cx="3262237" cy="2347333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105" name="Picture 9" descr="http://transition.fcc.gov/cgb/images/appbuttonbroadban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243995" y="4149081"/>
                <a:ext cx="830725" cy="932257"/>
              </a:xfrm>
              <a:prstGeom prst="rect">
                <a:avLst/>
              </a:prstGeom>
              <a:noFill/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9" name="CasellaDiTesto 18"/>
            <p:cNvSpPr txBox="1"/>
            <p:nvPr/>
          </p:nvSpPr>
          <p:spPr>
            <a:xfrm>
              <a:off x="4885184" y="4243701"/>
              <a:ext cx="3126818" cy="830997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FCC Measuring</a:t>
              </a:r>
            </a:p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Broadband America</a:t>
              </a:r>
            </a:p>
          </p:txBody>
        </p:sp>
      </p:grpSp>
      <p:grpSp>
        <p:nvGrpSpPr>
          <p:cNvPr id="23" name="MisuraInternet"/>
          <p:cNvGrpSpPr/>
          <p:nvPr/>
        </p:nvGrpSpPr>
        <p:grpSpPr>
          <a:xfrm>
            <a:off x="3389593" y="1588626"/>
            <a:ext cx="2364815" cy="2416438"/>
            <a:chOff x="1085336" y="3705459"/>
            <a:chExt cx="2364815" cy="2416438"/>
          </a:xfrm>
        </p:grpSpPr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345799" y="3705459"/>
              <a:ext cx="1843890" cy="1967364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1" name="CasellaDiTesto 20"/>
            <p:cNvSpPr txBox="1"/>
            <p:nvPr/>
          </p:nvSpPr>
          <p:spPr>
            <a:xfrm>
              <a:off x="1085336" y="5660232"/>
              <a:ext cx="2364815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MisuraInternet</a:t>
              </a:r>
            </a:p>
          </p:txBody>
        </p:sp>
      </p:grpSp>
      <p:grpSp>
        <p:nvGrpSpPr>
          <p:cNvPr id="24" name="BISmark"/>
          <p:cNvGrpSpPr/>
          <p:nvPr/>
        </p:nvGrpSpPr>
        <p:grpSpPr>
          <a:xfrm>
            <a:off x="3638378" y="1694362"/>
            <a:ext cx="1867244" cy="2526726"/>
            <a:chOff x="6824995" y="5083783"/>
            <a:chExt cx="1867244" cy="2526726"/>
          </a:xfrm>
        </p:grpSpPr>
        <p:pic>
          <p:nvPicPr>
            <p:cNvPr id="4111" name="Picture 15" descr="BISmark logo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24995" y="5083783"/>
              <a:ext cx="1867244" cy="204229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22" name="CasellaDiTesto 21"/>
            <p:cNvSpPr txBox="1"/>
            <p:nvPr/>
          </p:nvSpPr>
          <p:spPr>
            <a:xfrm>
              <a:off x="7057623" y="7148844"/>
              <a:ext cx="1401987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BISMark</a:t>
              </a:r>
            </a:p>
          </p:txBody>
        </p:sp>
      </p:grpSp>
      <p:grpSp>
        <p:nvGrpSpPr>
          <p:cNvPr id="38" name="Archipelago"/>
          <p:cNvGrpSpPr/>
          <p:nvPr/>
        </p:nvGrpSpPr>
        <p:grpSpPr>
          <a:xfrm>
            <a:off x="3419872" y="1671191"/>
            <a:ext cx="3827092" cy="1541785"/>
            <a:chOff x="3482055" y="1516306"/>
            <a:chExt cx="3827092" cy="1541785"/>
          </a:xfrm>
        </p:grpSpPr>
        <p:pic>
          <p:nvPicPr>
            <p:cNvPr id="4115" name="Picture 19" descr="http://www.caida.org/projects/ark/ark_logo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482055" y="1516306"/>
              <a:ext cx="3827092" cy="10801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7" name="CasellaDiTesto 36"/>
            <p:cNvSpPr txBox="1"/>
            <p:nvPr/>
          </p:nvSpPr>
          <p:spPr>
            <a:xfrm>
              <a:off x="3890702" y="2596426"/>
              <a:ext cx="3009798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CAIDA Archipelago</a:t>
              </a:r>
            </a:p>
          </p:txBody>
        </p:sp>
      </p:grpSp>
      <p:grpSp>
        <p:nvGrpSpPr>
          <p:cNvPr id="40" name="Route Views"/>
          <p:cNvGrpSpPr/>
          <p:nvPr/>
        </p:nvGrpSpPr>
        <p:grpSpPr>
          <a:xfrm>
            <a:off x="3836640" y="1579012"/>
            <a:ext cx="2037420" cy="2424171"/>
            <a:chOff x="3836640" y="1579012"/>
            <a:chExt cx="2037420" cy="2424171"/>
          </a:xfrm>
        </p:grpSpPr>
        <p:pic>
          <p:nvPicPr>
            <p:cNvPr id="4113" name="Picture 17" descr="Route-Views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836640" y="1579012"/>
              <a:ext cx="2037420" cy="2037420"/>
            </a:xfrm>
            <a:prstGeom prst="roundRect">
              <a:avLst>
                <a:gd name="adj" fmla="val 8594"/>
              </a:avLst>
            </a:prstGeom>
            <a:noFill/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39" name="CasellaDiTesto 38"/>
            <p:cNvSpPr txBox="1"/>
            <p:nvPr/>
          </p:nvSpPr>
          <p:spPr>
            <a:xfrm>
              <a:off x="3862354" y="3541518"/>
              <a:ext cx="1985993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Route Views</a:t>
              </a:r>
            </a:p>
          </p:txBody>
        </p:sp>
      </p:grpSp>
      <p:grpSp>
        <p:nvGrpSpPr>
          <p:cNvPr id="42" name="RIPE RIS"/>
          <p:cNvGrpSpPr/>
          <p:nvPr/>
        </p:nvGrpSpPr>
        <p:grpSpPr>
          <a:xfrm>
            <a:off x="3482055" y="1556792"/>
            <a:ext cx="2791352" cy="2464391"/>
            <a:chOff x="3482055" y="1426274"/>
            <a:chExt cx="2791352" cy="2464391"/>
          </a:xfrm>
        </p:grpSpPr>
        <p:pic>
          <p:nvPicPr>
            <p:cNvPr id="4118" name="Picture 22" descr="http://www.techweekeurope.it/wp-content/uploads/logos/ncc-logo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482055" y="1426274"/>
              <a:ext cx="2791352" cy="19628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1" name="CasellaDiTesto 40"/>
            <p:cNvSpPr txBox="1"/>
            <p:nvPr/>
          </p:nvSpPr>
          <p:spPr>
            <a:xfrm>
              <a:off x="4137464" y="3429000"/>
              <a:ext cx="1480534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RIPE RIS</a:t>
              </a:r>
            </a:p>
          </p:txBody>
        </p:sp>
      </p:grpSp>
      <p:grpSp>
        <p:nvGrpSpPr>
          <p:cNvPr id="35" name="Sacco BGP"/>
          <p:cNvGrpSpPr/>
          <p:nvPr/>
        </p:nvGrpSpPr>
        <p:grpSpPr>
          <a:xfrm>
            <a:off x="5633026" y="4149080"/>
            <a:ext cx="3053774" cy="2641102"/>
            <a:chOff x="4182522" y="4077072"/>
            <a:chExt cx="3053774" cy="2641102"/>
          </a:xfrm>
        </p:grpSpPr>
        <p:pic>
          <p:nvPicPr>
            <p:cNvPr id="33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182522" y="4077072"/>
              <a:ext cx="3053774" cy="264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" name="CasellaDiTesto 33"/>
            <p:cNvSpPr txBox="1"/>
            <p:nvPr/>
          </p:nvSpPr>
          <p:spPr>
            <a:xfrm rot="900000">
              <a:off x="4379304" y="4942382"/>
              <a:ext cx="2460930" cy="17152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6100"/>
                </a:lnSpc>
              </a:pPr>
              <a:r>
                <a:rPr lang="it-IT" sz="6600" b="1" smtClean="0">
                  <a:latin typeface="Rage Italic" pitchFamily="66" charset="0"/>
                </a:rPr>
                <a:t>BGP</a:t>
              </a:r>
            </a:p>
            <a:p>
              <a:pPr>
                <a:lnSpc>
                  <a:spcPts val="6100"/>
                </a:lnSpc>
              </a:pPr>
              <a:r>
                <a:rPr lang="it-IT" sz="6600" b="1" smtClean="0">
                  <a:latin typeface="Rage Italic" pitchFamily="66" charset="0"/>
                </a:rPr>
                <a:t>updates</a:t>
              </a:r>
              <a:endParaRPr lang="it-IT" sz="6600" b="1">
                <a:latin typeface="Rage Italic" pitchFamily="66" charset="0"/>
              </a:endParaRPr>
            </a:p>
          </p:txBody>
        </p:sp>
      </p:grpSp>
      <p:grpSp>
        <p:nvGrpSpPr>
          <p:cNvPr id="46" name="M-Lab"/>
          <p:cNvGrpSpPr/>
          <p:nvPr/>
        </p:nvGrpSpPr>
        <p:grpSpPr>
          <a:xfrm>
            <a:off x="3762861" y="1667053"/>
            <a:ext cx="2497190" cy="2511644"/>
            <a:chOff x="3758861" y="1341449"/>
            <a:chExt cx="2497190" cy="2511644"/>
          </a:xfrm>
        </p:grpSpPr>
        <p:pic>
          <p:nvPicPr>
            <p:cNvPr id="4120" name="Picture 24" descr="http://lh5.ggpht.com/soQ9IcudarH7pEXNUr30Cf3te6CEWzeSx82dBqTq2K9Qhb7a4C1fqTxpKyw580ZCFVjto12_S5j133zYAinI%3Ds96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758861" y="1341449"/>
              <a:ext cx="2497190" cy="206960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5" name="CasellaDiTesto 44"/>
            <p:cNvSpPr txBox="1"/>
            <p:nvPr/>
          </p:nvSpPr>
          <p:spPr>
            <a:xfrm>
              <a:off x="4487603" y="3391428"/>
              <a:ext cx="1039708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M-Lab</a:t>
              </a:r>
            </a:p>
          </p:txBody>
        </p:sp>
      </p:grpSp>
      <p:grpSp>
        <p:nvGrpSpPr>
          <p:cNvPr id="36" name="Sacco RTT"/>
          <p:cNvGrpSpPr/>
          <p:nvPr/>
        </p:nvGrpSpPr>
        <p:grpSpPr>
          <a:xfrm>
            <a:off x="457200" y="4149080"/>
            <a:ext cx="3053774" cy="2664296"/>
            <a:chOff x="457200" y="4077072"/>
            <a:chExt cx="3053774" cy="2664296"/>
          </a:xfrm>
        </p:grpSpPr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7200" y="4077072"/>
              <a:ext cx="3053774" cy="2641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CasellaDiTesto 31"/>
            <p:cNvSpPr txBox="1"/>
            <p:nvPr/>
          </p:nvSpPr>
          <p:spPr>
            <a:xfrm>
              <a:off x="596713" y="5417929"/>
              <a:ext cx="1887055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8000" b="1" smtClean="0">
                  <a:latin typeface="Rage Italic" pitchFamily="66" charset="0"/>
                </a:rPr>
                <a:t>RTT</a:t>
              </a:r>
              <a:endParaRPr lang="it-IT" sz="8000" b="1">
                <a:latin typeface="Rage Italic" pitchFamily="66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18519E-6 C -0.00156 -0.02131 -0.0092 -0.04862 -0.02118 -0.06367 C -0.02413 -0.07223 -0.02743 -0.07756 -0.03333 -0.08288 C -0.03611 -0.08843 -0.03819 -0.08867 -0.04218 -0.09191 C -0.04756 -0.09631 -0.05086 -0.10093 -0.05659 -0.10371 C -0.06076 -0.10904 -0.06562 -0.11205 -0.07118 -0.11413 C -0.07343 -0.11506 -0.07777 -0.11691 -0.07777 -0.11691 C -0.08159 -0.12038 -0.09114 -0.12293 -0.09114 -0.12293 C -0.11441 -0.122 -0.12378 -0.12339 -0.14218 -0.11552 C -0.14322 -0.11459 -0.14427 -0.1132 -0.14548 -0.11251 C -0.14687 -0.11181 -0.14861 -0.11205 -0.15 -0.11112 C -0.15138 -0.11019 -0.15208 -0.10788 -0.15329 -0.10672 C -0.16006 -0.10047 -0.16822 -0.09654 -0.17552 -0.09191 C -0.17899 -0.08705 -0.18159 -0.08658 -0.18559 -0.08288 C -0.1927 -0.07593 -0.1993 -0.0676 -0.20555 -0.05927 C -0.20625 -0.05834 -0.21076 -0.04885 -0.21215 -0.04584 C -0.21701 -0.03566 -0.22465 -0.02686 -0.22881 -0.01621 C -0.23316 -0.0051 -0.23767 0.00647 -0.2434 0.01643 C -0.24791 0.0324 -0.25572 0.04675 -0.26111 0.06226 C -0.26562 0.07522 -0.26631 0.08957 -0.27118 0.10231 C -0.27239 0.11573 -0.27447 0.13078 -0.28003 0.14235 C -0.28211 0.15439 -0.27951 0.14143 -0.28437 0.15555 C -0.28784 0.16527 -0.28923 0.17545 -0.29218 0.18518 C -0.29566 0.21041 -0.29895 0.23633 -0.30451 0.26087 C -0.30659 0.27013 -0.30677 0.27985 -0.30885 0.28888 C -0.31076 0.30763 -0.31111 0.32615 -0.31111 0.34513 " pathEditMode="relative" ptsTypes="fffffffffffffffffffffffffA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6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C -0.00122 -0.0051 -0.00295 -0.01227 -0.00538 -0.01644 C -0.00712 -0.01968 -0.01024 -0.02153 -0.01163 -0.02524 C -0.0191 -0.04676 -0.03455 -0.05764 -0.04826 -0.06968 C -0.05764 -0.07801 -0.04931 -0.07431 -0.05781 -0.07709 C -0.06354 -0.08311 -0.06858 -0.08959 -0.07535 -0.0919 C -0.08455 -0.09815 -0.09149 -0.10047 -0.10156 -0.10232 C -0.12326 -0.10186 -0.14497 -0.10209 -0.16667 -0.1007 C -0.17326 -0.10024 -0.1842 -0.09352 -0.18976 -0.08889 C -0.19271 -0.08635 -0.19931 -0.08311 -0.19931 -0.08287 C -0.20573 -0.07686 -0.21337 -0.07176 -0.2191 -0.06366 C -0.22639 -0.05324 -0.23403 -0.04144 -0.2401 -0.02963 C -0.24271 -0.01644 -0.24931 -0.00649 -0.25365 0.00578 C -0.25955 0.02268 -0.2651 0.04051 -0.27257 0.05625 C -0.27448 0.06759 -0.2783 0.07916 -0.28316 0.08889 C -0.28472 0.09791 -0.28698 0.10764 -0.29028 0.11551 C -0.29062 0.11759 -0.2908 0.11967 -0.29149 0.12152 C -0.29201 0.12314 -0.29306 0.1243 -0.29358 0.12592 C -0.29462 0.12986 -0.29549 0.14467 -0.29566 0.14652 C -0.29635 0.15393 -0.29844 0.16134 -0.29983 0.16875 C -0.30069 0.18078 -0.30208 0.19097 -0.30295 0.20301 C -0.30365 0.23264 -0.3033 0.26504 -0.30712 0.29467 C -0.30694 0.32685 -0.30608 0.35879 -0.30608 0.39097 " pathEditMode="relative" rAng="0" ptsTypes="ffffffffffffffffffffffA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" y="144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9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52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0.01979 -0.02639 -0.04497 -0.04468 -0.06997 -0.06065 C -0.08438 -0.06991 -0.0974 -0.08009 -0.11337 -0.08287 C -0.12379 -0.08148 -0.1342 -0.08079 -0.14445 -0.07847 C -0.15191 -0.07685 -0.15573 -0.07153 -0.16216 -0.06667 C -0.18091 -0.05255 -0.19844 -0.03588 -0.21667 -0.0206 C -0.21945 -0.01829 -0.22275 -0.01736 -0.22552 -0.01482 C -0.23438 -0.00671 -0.24236 0.0037 -0.25104 0.01204 C -0.25434 0.01528 -0.25816 0.01713 -0.26111 0.02083 C -0.28004 0.04468 -0.29479 0.0743 -0.30782 0.1037 C -0.31858 0.12801 -0.31997 0.16111 -0.32448 0.18819 C -0.3257 0.20301 -0.32691 0.21759 -0.32778 0.23264 C -0.32726 0.25185 -0.32552 0.2713 -0.32552 0.29051 C -0.32552 0.30833 -0.32882 0.32778 -0.32882 0.34537 " pathEditMode="relative" ptsTypes="fffffffffffffA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2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6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C -0.00747 -0.02986 -0.02309 -0.04653 -0.0408 -0.06227 C -0.06215 -0.08125 -0.0842 -0.09745 -0.10625 -0.11412 C -0.11528 -0.12106 -0.12552 -0.12315 -0.13507 -0.12893 C -0.14219 -0.12801 -0.14913 -0.12755 -0.15608 -0.12593 C -0.16684 -0.12338 -0.18576 -0.09884 -0.19549 -0.0919 C -0.22135 -0.07338 -0.24358 -0.04699 -0.26111 -0.01343 C -0.2658 -0.00463 -0.27153 0.00278 -0.27604 0.01181 C -0.28628 0.03264 -0.29062 0.05833 -0.29983 0.07986 C -0.30139 0.08819 -0.3026 0.09815 -0.3059 0.10509 C -0.30712 0.11505 -0.30781 0.125 -0.30972 0.13472 C -0.31163 0.15232 -0.31233 0.17014 -0.31372 0.18796 C -0.31337 0.22107 -0.31493 0.24144 -0.30972 0.26944 C -0.30781 0.30208 -0.3059 0.33449 -0.3059 0.36736 " pathEditMode="relative" rAng="0" ptsTypes="fffffffffffffA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1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5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8" dur="2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972 C -0.00538 -0.01921 -0.01233 -0.02593 -0.01892 -0.03403 C -0.02257 -0.03866 -0.02535 -0.04444 -0.02899 -0.04907 C -0.0349 -0.05625 -0.04115 -0.06296 -0.04792 -0.06944 C -0.05312 -0.07431 -0.05816 -0.08079 -0.06458 -0.0831 C -0.0875 -0.10231 -0.11424 -0.1125 -0.14115 -0.11852 C -0.16163 -0.11759 -0.16562 -0.11667 -0.18125 -0.11319 C -0.20382 -0.09861 -0.22292 -0.08773 -0.24115 -0.06551 C -0.24288 -0.05995 -0.24583 -0.05903 -0.24896 -0.05463 C -0.2533 -0.04815 -0.25868 -0.04259 -0.26233 -0.03542 C -0.26979 -0.02037 -0.26476 -0.02338 -0.27222 -0.02037 C -0.27361 -0.01389 -0.27535 -0.00949 -0.28003 -0.00532 C -0.28247 0.00231 -0.28524 0.01065 -0.28889 0.01759 C -0.29097 0.02708 -0.29531 0.03611 -0.29896 0.04491 C -0.3 0.05417 -0.30278 0.05949 -0.30556 0.06806 C -0.30694 0.07269 -0.31007 0.08171 -0.31007 0.08194 C -0.31128 0.09306 -0.31458 0.10347 -0.31667 0.11458 C -0.31806 0.12199 -0.31892 0.12801 -0.32118 0.13495 C -0.32187 0.14398 -0.32222 0.15347 -0.32448 0.16227 C -0.32552 0.16597 -0.32778 0.17315 -0.32778 0.17338 C -0.32986 0.20208 -0.33177 0.23148 -0.33455 0.26042 C -0.33403 0.28704 -0.3349 0.31898 -0.33003 0.3463 C -0.32899 0.36157 -0.32899 0.35625 -0.32899 0.36273 " pathEditMode="relative" rAng="0" ptsTypes="ffffffffffffffffffffffA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132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8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C -0.00295 -0.01088 -0.00017 -0.00371 -0.01441 -0.01482 C -0.02431 -0.02269 -0.03351 -0.03195 -0.0434 -0.04005 C -0.08264 -0.07223 -0.12535 -0.0882 -0.16892 -0.1051 C -0.18733 -0.10463 -0.23819 -0.11042 -0.26233 -0.09468 C -0.26962 -0.08982 -0.27587 -0.0801 -0.28333 -0.07709 C -0.30764 -0.04468 -0.32153 -0.00672 -0.3401 0.03125 C -0.34132 0.03611 -0.34566 0.04444 -0.34566 0.04444 C -0.34965 0.0618 -0.35764 0.07639 -0.36233 0.09328 C -0.36319 0.10439 -0.3651 0.11134 -0.36788 0.12152 C -0.3691 0.13588 -0.37187 0.14861 -0.37674 0.16157 C -0.37812 0.17291 -0.38142 0.18264 -0.38229 0.19421 C -0.38403 0.21689 -0.38507 0.23958 -0.38663 0.26227 C -0.38611 0.28912 -0.38733 0.3118 -0.38108 0.33634 C -0.37951 0.35023 -0.37847 0.36759 -0.37448 0.38078 C -0.37326 0.38495 -0.37118 0.38842 -0.36996 0.39259 C -0.36806 0.41203 -0.36111 0.43009 -0.36111 0.45046 " pathEditMode="relative" ptsTypes="ffffffffffffffffA">
                                      <p:cBhvr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1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4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46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C -0.0007 -0.00949 -0.00139 -0.01875 -0.00209 -0.02824 C -0.00209 -0.0301 -0.00348 -0.03102 -0.004 -0.03264 C -0.00539 -0.03588 -0.00608 -0.03959 -0.00712 -0.04306 C -0.01146 -0.05602 -0.01806 -0.06922 -0.02361 -0.08148 C -0.02622 -0.08773 -0.03143 -0.09144 -0.03386 -0.09792 C -0.0375 -0.10834 -0.04358 -0.11667 -0.04914 -0.12454 C -0.06337 -0.14445 -0.07691 -0.16042 -0.09723 -0.16597 C -0.10261 -0.16922 -0.10764 -0.17176 -0.11337 -0.17338 C -0.11945 -0.17778 -0.12622 -0.18056 -0.13299 -0.18218 C -0.15 -0.19236 -0.15278 -0.18635 -0.17986 -0.18519 C -0.18664 -0.18334 -0.19341 -0.18102 -0.20035 -0.1794 C -0.20174 -0.17847 -0.20295 -0.17732 -0.20452 -0.17639 C -0.20573 -0.1757 -0.20712 -0.17547 -0.20834 -0.17477 C -0.21372 -0.17153 -0.20955 -0.17246 -0.21459 -0.16736 C -0.21719 -0.16482 -0.22032 -0.16389 -0.22275 -0.16158 C -0.22795 -0.15695 -0.23073 -0.15047 -0.23611 -0.14676 C -0.24011 -0.13797 -0.24601 -0.13357 -0.25035 -0.12593 C -0.254 -0.11968 -0.25643 -0.1125 -0.26059 -0.10672 C -0.26181 -0.10116 -0.26667 -0.0919 -0.26667 -0.09167 C -0.26823 -0.08426 -0.27101 -0.07755 -0.27396 -0.07107 C -0.27552 -0.06343 -0.27865 -0.05741 -0.28108 -0.05047 C -0.28386 -0.04213 -0.28629 -0.03403 -0.29011 -0.02662 C -0.29341 -0.00972 -0.28854 -0.03172 -0.29427 -0.01644 C -0.29497 -0.01459 -0.29462 -0.01227 -0.29532 -0.01042 C -0.29584 -0.00857 -0.29757 -0.00787 -0.29827 -0.00602 C -0.29983 -0.00232 -0.30087 0.00208 -0.30243 0.00578 C -0.30313 0.0074 -0.30382 0.00879 -0.30452 0.01041 C -0.30608 0.01782 -0.30764 0.02546 -0.30955 0.03264 C -0.31164 0.04953 -0.3191 0.06365 -0.32292 0.07986 C -0.32361 0.08333 -0.32414 0.0868 -0.325 0.09028 C -0.32552 0.09328 -0.32622 0.09629 -0.32709 0.0993 C -0.32761 0.10185 -0.329 0.10671 -0.329 0.10694 C -0.33004 0.11597 -0.33177 0.12222 -0.33525 0.13032 C -0.33577 0.13865 -0.33698 0.14583 -0.3382 0.15393 C -0.33854 0.15833 -0.33872 0.16296 -0.33924 0.16736 C -0.33941 0.16944 -0.33993 0.17129 -0.34028 0.17338 C -0.34115 0.17986 -0.34236 0.19259 -0.34236 0.19282 C -0.34306 0.20509 -0.34358 0.21597 -0.34532 0.22801 C -0.34723 0.25486 -0.34636 0.27916 -0.34636 0.30671 " pathEditMode="relative" rAng="0" ptsTypes="fffffffffffffffffffffffffffffffffffffffA">
                                      <p:cBhvr>
                                        <p:cTn id="1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57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4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7" dur="2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1" dur="500" fill="hold"/>
                                        <p:tgtEl>
                                          <p:spTgt spid="40"/>
                                        </p:tgtEl>
                                      </p:cBhvr>
                                      <p:by x="30000" y="3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44444E-6 C 0.00191 -0.01296 0.01042 -0.0405 0.01493 -0.04884 C 0.01632 -0.05115 0.01806 -0.05231 0.01927 -0.05463 C 0.02361 -0.06157 0.02726 -0.06967 0.03143 -0.07685 C 0.03941 -0.09074 0.04948 -0.1 0.05868 -0.10949 C 0.06962 -0.12083 0.0783 -0.13217 0.0908 -0.13472 C 0.14098 -0.13287 0.11632 -0.13958 0.13525 -0.1287 C 0.14358 -0.11759 0.15295 -0.10763 0.16163 -0.09768 C 0.16771 -0.09074 0.17292 -0.08171 0.17882 -0.07407 C 0.18108 -0.06689 0.18386 -0.06018 0.1875 -0.05625 C 0.18889 -0.05231 0.19115 -0.0493 0.19167 -0.04444 C 0.19184 -0.04236 0.19184 -0.04027 0.19236 -0.03842 C 0.19306 -0.03657 0.19393 -0.03564 0.19462 -0.03402 C 0.2 -0.01967 0.20504 -0.00347 0.20955 0.01204 C 0.2132 0.02431 0.21545 0.03774 0.21979 0.04908 C 0.22084 0.05672 0.22327 0.06227 0.22466 0.06968 C 0.2257 0.07616 0.22691 0.08241 0.22813 0.08889 C 0.22969 0.0963 0.22952 0.10417 0.23177 0.11112 C 0.23247 0.12269 0.23334 0.13403 0.23473 0.14537 C 0.23681 0.2051 0.23629 0.24815 0.23525 0.31713 C 0.2349 0.33889 0.23177 0.36088 0.23177 0.38241 " pathEditMode="relative" rAng="0" ptsTypes="ffffffffffffffffffffA">
                                      <p:cBhvr>
                                        <p:cTn id="1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121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27" dur="3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12" presetClass="entr" presetSubtype="1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0" dur="2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59259E-6 C 0.01475 -0.01365 -0.00122 -0.00023 0.01302 -0.00903 C 0.02361 -0.01551 0.02847 -0.02361 0.04062 -0.0294 C 0.06284 -0.04028 0.08437 -0.05092 0.10902 -0.05787 C 0.12621 -0.05717 0.13281 -0.05602 0.14705 -0.05393 C 0.15416 -0.05115 0.16701 -0.04791 0.17343 -0.04375 C 0.17743 -0.0412 0.18021 -0.03796 0.1842 -0.03565 C 0.18576 -0.03472 0.18767 -0.03356 0.18923 -0.03264 C 0.19323 -0.02801 0.19791 -0.02338 0.20382 -0.02037 C 0.21267 -0.01088 0.2158 -0.00046 0.221 0.01019 C 0.22552 0.04491 0.22378 0.03056 0.22604 0.05301 C 0.22656 0.07616 0.22673 0.09977 0.22743 0.12315 C 0.22882 0.16065 0.23941 0.19792 0.24583 0.23496 C 0.24635 0.26227 0.25 0.29167 0.25 0.31945 " pathEditMode="relative" rAng="0" ptsTypes="fffffffffffffA">
                                      <p:cBhvr>
                                        <p:cTn id="1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131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40" dur="300" fill="hold"/>
                                        <p:tgtEl>
                                          <p:spTgt spid="35"/>
                                        </p:tgtEl>
                                      </p:cBhvr>
                                      <p:by x="102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mp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4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333000" y="333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8" presetClass="emp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236 0.35949 C -0.28368 0.3537 -0.29931 0.33888 -0.2908 0.31041 C -0.28698 0.28148 -0.27517 0.2162 -0.26788 0.18611 C -0.26719 0.17245 -0.25139 0.14421 -0.2474 0.12916 C -0.24687 0.12176 -0.24462 0.11273 -0.24306 0.10509 C -0.24253 0.10115 -0.23455 0.07615 -0.23385 0.07222 C -0.23247 0.05625 -0.22778 0.06736 -0.22431 0.05185 C -0.22187 0.0412 -0.2217 0.03055 -0.21649 0.02129 C -0.21476 0.01134 -0.20642 -0.00903 -0.19931 -0.01436 C -0.19618 -0.02037 -0.19306 -0.02431 -0.18733 -0.02639 C -0.18177 -0.03079 -0.17587 -0.03496 -0.16979 -0.03843 C -0.16806 -0.03936 -0.16337 -0.04074 -0.16337 -0.04051 C -0.1592 -0.04422 -0.15503 -0.04561 -0.15035 -0.04746 C -0.14462 -0.04977 -0.14757 -0.05 -0.14288 -0.05278 C -0.13733 -0.05602 -0.12986 -0.05602 -0.12413 -0.05672 C -0.10521 -0.06158 -0.11771 -0.05903 -0.07639 -0.05672 C -0.05799 -0.05579 -0.04358 -0.03912 -0.02656 -0.03287 C -0.02535 -0.03218 -0.02431 -0.03079 -0.02292 -0.03033 C -0.02222 -0.02963 -0.02083 -0.02963 -0.01997 -0.02894 C -0.01771 -0.02732 -0.01354 -0.02362 -0.01354 -0.02338 C -0.01024 -0.01806 -0.00677 -0.01274 -0.0026 -0.00764 C -0.00122 -0.00348 -0.0026 -0.00371 0 -0.00371 " pathEditMode="relative" rAng="0" ptsTypes="faffffffffffffffffffff">
                                      <p:cBhvr>
                                        <p:cTn id="1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211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50" dur="200" fill="hold"/>
                                        <p:tgtEl>
                                          <p:spTgt spid="36"/>
                                        </p:tgtEl>
                                      </p:cBhvr>
                                      <p:by x="98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4" dur="500" fill="hold"/>
                                        <p:tgtEl>
                                          <p:spTgt spid="4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6200000">
                                      <p:cBhvr>
                                        <p:cTn id="1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7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15 0.30858 C 0.21511 0.27065 0.21736 0.28614 0.21337 0.26463 C 0.21042 0.24844 0.21459 0.27134 0.21129 0.25075 C 0.21077 0.24705 0.20938 0.24011 0.20938 0.24034 C 0.20903 0.23664 0.20903 0.23294 0.20851 0.2297 C 0.20816 0.22716 0.20643 0.22276 0.20643 0.22299 C 0.20504 0.20842 0.20573 0.19362 0.20261 0.17974 C 0.20174 0.15105 0.20087 0.12283 0.19966 0.09415 C 0.19983 0.0849 0.19132 -0.00278 0.21042 -0.02776 C 0.21059 -0.02822 0.21216 -0.034 0.21233 -0.03447 C 0.21302 -0.03562 0.21441 -0.03609 0.21528 -0.03678 C 0.21875 -0.04002 0.22153 -0.04349 0.22587 -0.04488 C 0.22795 -0.04765 0.23004 -0.04996 0.23264 -0.05182 C 0.24653 -0.05089 0.24341 -0.05112 0.25434 -0.04256 C 0.26181 -0.03285 0.26198 -0.00925 0.26407 -0.00116 " pathEditMode="relative" rAng="0" ptsTypes="fffffffffffffff">
                                      <p:cBhvr>
                                        <p:cTn id="1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" y="-180"/>
                                    </p:animMotion>
                                  </p:childTnLst>
                                </p:cTn>
                              </p:par>
                              <p:par>
                                <p:cTn id="159" presetID="6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Scale>
                                      <p:cBhvr>
                                        <p:cTn id="160" dur="200" fill="hold"/>
                                        <p:tgtEl>
                                          <p:spTgt spid="35"/>
                                        </p:tgtEl>
                                      </p:cBhvr>
                                      <p:by x="98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Experimental</a:t>
            </a:r>
            <a:br>
              <a:rPr lang="it-IT" smtClean="0"/>
            </a:br>
            <a:r>
              <a:rPr lang="it-IT" smtClean="0"/>
              <a:t>Results</a:t>
            </a:r>
            <a:endParaRPr lang="it-IT"/>
          </a:p>
        </p:txBody>
      </p:sp>
      <p:grpSp>
        <p:nvGrpSpPr>
          <p:cNvPr id="4" name="RIPE Atlas"/>
          <p:cNvGrpSpPr/>
          <p:nvPr/>
        </p:nvGrpSpPr>
        <p:grpSpPr>
          <a:xfrm>
            <a:off x="3434176" y="1579012"/>
            <a:ext cx="2275648" cy="2426052"/>
            <a:chOff x="4492184" y="2013623"/>
            <a:chExt cx="2275648" cy="2426052"/>
          </a:xfrm>
        </p:grpSpPr>
        <p:pic>
          <p:nvPicPr>
            <p:cNvPr id="5" name="Picture 2" descr="http://probev1.ripe.net/v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2184" y="2013623"/>
              <a:ext cx="2275648" cy="199119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CasellaDiTesto 5"/>
            <p:cNvSpPr txBox="1"/>
            <p:nvPr/>
          </p:nvSpPr>
          <p:spPr>
            <a:xfrm>
              <a:off x="4812700" y="3978010"/>
              <a:ext cx="1634615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Ripe Atlas</a:t>
              </a:r>
              <a:endParaRPr lang="it-IT" sz="2400">
                <a:solidFill>
                  <a:schemeClr val="bg1"/>
                </a:solidFill>
                <a:effectLst/>
                <a:latin typeface="+mj-lt"/>
              </a:endParaRPr>
            </a:p>
          </p:txBody>
        </p:sp>
      </p:grpSp>
      <p:grpSp>
        <p:nvGrpSpPr>
          <p:cNvPr id="7" name="RIPE RIS"/>
          <p:cNvGrpSpPr/>
          <p:nvPr/>
        </p:nvGrpSpPr>
        <p:grpSpPr>
          <a:xfrm>
            <a:off x="5895448" y="1556792"/>
            <a:ext cx="2791352" cy="2464391"/>
            <a:chOff x="3482055" y="1426274"/>
            <a:chExt cx="2791352" cy="2464391"/>
          </a:xfrm>
        </p:grpSpPr>
        <p:pic>
          <p:nvPicPr>
            <p:cNvPr id="8" name="Picture 22" descr="http://www.techweekeurope.it/wp-content/uploads/logos/ncc-logo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82055" y="1426274"/>
              <a:ext cx="2791352" cy="196284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" name="CasellaDiTesto 8"/>
            <p:cNvSpPr txBox="1"/>
            <p:nvPr/>
          </p:nvSpPr>
          <p:spPr>
            <a:xfrm>
              <a:off x="4137464" y="3429000"/>
              <a:ext cx="1480534" cy="461665"/>
            </a:xfrm>
            <a:prstGeom prst="rect">
              <a:avLst/>
            </a:prstGeom>
            <a:noFill/>
          </p:spPr>
          <p:txBody>
            <a:bodyPr wrap="none" lIns="0" rtlCol="0">
              <a:spAutoFit/>
            </a:bodyPr>
            <a:lstStyle/>
            <a:p>
              <a:pPr algn="ctr"/>
              <a:r>
                <a:rPr lang="it-IT" sz="2400" smtClean="0">
                  <a:solidFill>
                    <a:schemeClr val="bg1"/>
                  </a:solidFill>
                  <a:effectLst/>
                  <a:latin typeface="+mj-lt"/>
                </a:rPr>
                <a:t>RIPE RIS</a:t>
              </a:r>
            </a:p>
          </p:txBody>
        </p:sp>
      </p:grpSp>
      <p:graphicFrame>
        <p:nvGraphicFramePr>
          <p:cNvPr id="11" name="Tabella 10"/>
          <p:cNvGraphicFramePr>
            <a:graphicFrameLocks noGrp="1"/>
          </p:cNvGraphicFramePr>
          <p:nvPr/>
        </p:nvGraphicFramePr>
        <p:xfrm>
          <a:off x="3563888" y="2492896"/>
          <a:ext cx="5112564" cy="3969594"/>
        </p:xfrm>
        <a:graphic>
          <a:graphicData uri="http://schemas.openxmlformats.org/drawingml/2006/table">
            <a:tbl>
              <a:tblPr firstRow="1" firstCol="1" bandRow="1" bandCol="1">
                <a:effectLst>
                  <a:outerShdw blurRad="63500" sx="106000" sy="106000" algn="ctr" rotWithShape="0">
                    <a:prstClr val="black">
                      <a:alpha val="81000"/>
                    </a:prstClr>
                  </a:outerShdw>
                </a:effectLst>
                <a:tableStyleId>{5C22544A-7EE6-4342-B048-85BDC9FD1C3A}</a:tableStyleId>
              </a:tblPr>
              <a:tblGrid>
                <a:gridCol w="528924"/>
                <a:gridCol w="457666"/>
                <a:gridCol w="584388"/>
                <a:gridCol w="457666"/>
                <a:gridCol w="457666"/>
                <a:gridCol w="457666"/>
                <a:gridCol w="457666"/>
                <a:gridCol w="457666"/>
                <a:gridCol w="626628"/>
                <a:gridCol w="626628"/>
              </a:tblGrid>
              <a:tr h="440843">
                <a:tc rowSpan="2" gridSpan="2"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#</a:t>
                      </a:r>
                      <a:r>
                        <a:rPr lang="it-IT" sz="2200" baseline="0" smtClean="0">
                          <a:solidFill>
                            <a:schemeClr val="bg1"/>
                          </a:solidFill>
                        </a:rPr>
                        <a:t> of probes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</a:tr>
              <a:tr h="440843">
                <a:tc gridSpan="2"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 hMerge="1" vMerge="1">
                  <a:txBody>
                    <a:bodyPr/>
                    <a:lstStyle/>
                    <a:p>
                      <a:pPr algn="ctr"/>
                      <a:endParaRPr lang="it-IT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13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0843">
                <a:tc rowSpan="7"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# of CPs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vert="vert27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22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408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12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2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408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408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408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5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408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6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  <a:tr h="440843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smtClean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it-IT" sz="2200" b="1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smtClean="0">
                          <a:solidFill>
                            <a:schemeClr val="bg1"/>
                          </a:solidFill>
                        </a:rPr>
                        <a:t>1</a:t>
                      </a:r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2200">
                        <a:solidFill>
                          <a:schemeClr val="bg1"/>
                        </a:solidFill>
                      </a:endParaRPr>
                    </a:p>
                  </a:txBody>
                  <a:tcPr marL="105785" marR="105785" marT="52893" marB="52893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Data sources</a:t>
            </a:r>
          </a:p>
          <a:p>
            <a:pPr lvl="1"/>
            <a:r>
              <a:rPr lang="it-IT" smtClean="0"/>
              <a:t>Jan 2013</a:t>
            </a:r>
            <a:br>
              <a:rPr lang="it-IT" smtClean="0"/>
            </a:br>
            <a:r>
              <a:rPr lang="it-IT" smtClean="0"/>
              <a:t>footprint:</a:t>
            </a:r>
          </a:p>
          <a:p>
            <a:pPr lvl="2"/>
            <a:r>
              <a:rPr lang="it-IT" smtClean="0"/>
              <a:t>55 ASes</a:t>
            </a:r>
          </a:p>
          <a:p>
            <a:pPr lvl="2"/>
            <a:r>
              <a:rPr lang="it-IT" smtClean="0"/>
              <a:t>126 </a:t>
            </a:r>
            <a:r>
              <a:rPr lang="it-IT" smtClean="0">
                <a:solidFill>
                  <a:srgbClr val="92D050"/>
                </a:solidFill>
              </a:rPr>
              <a:t>CPs</a:t>
            </a:r>
          </a:p>
          <a:p>
            <a:pPr lvl="2"/>
            <a:r>
              <a:rPr lang="it-IT" smtClean="0"/>
              <a:t>200 </a:t>
            </a:r>
            <a:r>
              <a:rPr lang="it-IT" smtClean="0">
                <a:solidFill>
                  <a:srgbClr val="92D050"/>
                </a:solidFill>
              </a:rPr>
              <a:t>probes</a:t>
            </a:r>
          </a:p>
          <a:p>
            <a:pPr lvl="1"/>
            <a:endParaRPr lang="it-IT" smtClean="0"/>
          </a:p>
          <a:p>
            <a:pPr lvl="1"/>
            <a:r>
              <a:rPr lang="it-IT" smtClean="0">
                <a:solidFill>
                  <a:srgbClr val="92D050"/>
                </a:solidFill>
              </a:rPr>
              <a:t>Time window</a:t>
            </a:r>
            <a:r>
              <a:rPr lang="it-IT" smtClean="0"/>
              <a:t> = 2 years (Jan 2011-Dec 2012)</a:t>
            </a:r>
          </a:p>
          <a:p>
            <a:pPr lvl="2"/>
            <a:r>
              <a:rPr lang="it-IT" smtClean="0"/>
              <a:t>23 </a:t>
            </a:r>
            <a:r>
              <a:rPr lang="it-IT" smtClean="0">
                <a:solidFill>
                  <a:srgbClr val="92D050"/>
                </a:solidFill>
              </a:rPr>
              <a:t>Target</a:t>
            </a:r>
            <a:r>
              <a:rPr lang="it-IT" smtClean="0"/>
              <a:t>s</a:t>
            </a:r>
          </a:p>
          <a:p>
            <a:pPr lvl="2"/>
            <a:r>
              <a:rPr lang="it-IT" smtClean="0"/>
              <a:t>one RTT every 4 minutes</a:t>
            </a:r>
          </a:p>
          <a:p>
            <a:pPr lvl="1"/>
            <a:endParaRPr lang="it-IT"/>
          </a:p>
        </p:txBody>
      </p:sp>
      <p:pic>
        <p:nvPicPr>
          <p:cNvPr id="56322" name="Picture 2" descr="http://static.guim.co.uk/sys-images/Guardian/Pix/pictures/2013/3/20/1363797836415/Cowboy-throwing-lasso-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844824"/>
            <a:ext cx="4381500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Experimental</a:t>
            </a:r>
            <a:br>
              <a:rPr lang="it-IT" smtClean="0"/>
            </a:br>
            <a:r>
              <a:rPr lang="it-IT" smtClean="0"/>
              <a:t>Results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it-IT" smtClean="0">
                <a:solidFill>
                  <a:srgbClr val="92D050"/>
                </a:solidFill>
              </a:rPr>
              <a:t>Target</a:t>
            </a:r>
            <a:r>
              <a:rPr lang="it-IT" smtClean="0"/>
              <a:t>s</a:t>
            </a: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endParaRPr lang="it-IT" smtClean="0">
              <a:solidFill>
                <a:srgbClr val="92D050"/>
              </a:solidFill>
            </a:endParaRPr>
          </a:p>
          <a:p>
            <a:r>
              <a:rPr lang="it-IT" smtClean="0"/>
              <a:t>Choice driven by... data availability!</a:t>
            </a:r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171843" y="2132856"/>
          <a:ext cx="8800315" cy="3888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0431"/>
                <a:gridCol w="2685891"/>
                <a:gridCol w="2069814"/>
                <a:gridCol w="1690264"/>
                <a:gridCol w="1543915"/>
              </a:tblGrid>
              <a:tr h="1143656">
                <a:tc>
                  <a:txBody>
                    <a:bodyPr/>
                    <a:lstStyle/>
                    <a:p>
                      <a:pPr algn="ctr"/>
                      <a:r>
                        <a:rPr lang="it-IT" sz="2600" smtClean="0"/>
                        <a:t>ID</a:t>
                      </a:r>
                      <a:endParaRPr lang="it-IT" sz="2600"/>
                    </a:p>
                  </a:txBody>
                  <a:tcPr marL="98028" marR="98028" marT="49014" marB="4901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smtClean="0"/>
                        <a:t>Target IP</a:t>
                      </a:r>
                      <a:endParaRPr lang="it-IT" sz="2600"/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600" smtClean="0"/>
                        <a:t>BGP prefix</a:t>
                      </a:r>
                      <a:endParaRPr lang="it-IT" sz="2600"/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smtClean="0"/>
                        <a:t>% of AS paths of</a:t>
                      </a:r>
                    </a:p>
                    <a:p>
                      <a:pPr algn="ctr"/>
                      <a:r>
                        <a:rPr lang="it-IT" sz="1700" smtClean="0"/>
                        <a:t>len </a:t>
                      </a:r>
                      <a:r>
                        <a:rPr lang="it-IT" sz="1700" smtClean="0">
                          <a:sym typeface="Symbol"/>
                        </a:rPr>
                        <a:t>5</a:t>
                      </a:r>
                      <a:endParaRPr lang="it-IT" sz="1700" baseline="0" smtClean="0">
                        <a:sym typeface="Symbol"/>
                      </a:endParaRPr>
                    </a:p>
                    <a:p>
                      <a:pPr algn="ctr"/>
                      <a:r>
                        <a:rPr lang="it-IT" sz="1700" baseline="0" smtClean="0">
                          <a:sym typeface="Symbol"/>
                        </a:rPr>
                        <a:t>(global avg.)</a:t>
                      </a:r>
                      <a:endParaRPr lang="it-IT" sz="1700"/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700" smtClean="0"/>
                        <a:t>% of probes with avg. RTT </a:t>
                      </a:r>
                      <a:r>
                        <a:rPr lang="it-IT" sz="1700" smtClean="0">
                          <a:sym typeface="Symbol"/>
                        </a:rPr>
                        <a:t>300ms</a:t>
                      </a:r>
                      <a:endParaRPr lang="it-IT" sz="1700"/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1001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193.0.14.129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700" b="1" kern="1200" smtClean="0">
                          <a:solidFill>
                            <a:srgbClr val="FFFF00"/>
                          </a:solidFill>
                          <a:latin typeface="Lucida Console" pitchFamily="49" charset="0"/>
                          <a:ea typeface="+mn-ea"/>
                          <a:cs typeface="+mn-cs"/>
                        </a:rPr>
                        <a:t>k.root-servers.net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193.0.14.0/24</a:t>
                      </a:r>
                    </a:p>
                    <a:p>
                      <a:pPr algn="ctr"/>
                      <a:r>
                        <a:rPr lang="it-IT" sz="1900" smtClean="0">
                          <a:solidFill>
                            <a:srgbClr val="FFC000"/>
                          </a:solidFill>
                        </a:rPr>
                        <a:t>(Anycast)</a:t>
                      </a:r>
                      <a:endParaRPr lang="it-IT" sz="1900">
                        <a:solidFill>
                          <a:srgbClr val="FFC000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87.5%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99.5%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1003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193.0.0.193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700" b="1" kern="1200" smtClean="0">
                          <a:solidFill>
                            <a:srgbClr val="FFFF00"/>
                          </a:solidFill>
                          <a:latin typeface="Lucida Console" pitchFamily="49" charset="0"/>
                          <a:ea typeface="+mn-ea"/>
                          <a:cs typeface="+mn-cs"/>
                        </a:rPr>
                        <a:t>ns.ripe.net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193.0.0.0/21</a:t>
                      </a:r>
                      <a:endParaRPr lang="it-IT" sz="1900" baseline="0" smtClean="0">
                        <a:solidFill>
                          <a:schemeClr val="bg1"/>
                        </a:solidFill>
                      </a:endParaRPr>
                    </a:p>
                    <a:p>
                      <a:pPr marL="0" algn="ctr" defTabSz="914400" rtl="0" eaLnBrk="1" latinLnBrk="0" hangingPunct="1"/>
                      <a:r>
                        <a:rPr lang="it-IT" sz="1900" kern="120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(Unicast)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87.2%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97.3%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1004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192.5.5.241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700" b="1" kern="1200" smtClean="0">
                          <a:solidFill>
                            <a:srgbClr val="FFFF00"/>
                          </a:solidFill>
                          <a:latin typeface="Lucida Console" pitchFamily="49" charset="0"/>
                          <a:ea typeface="+mn-ea"/>
                          <a:cs typeface="+mn-cs"/>
                        </a:rPr>
                        <a:t>f.root-servers.net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192.5.5.0/24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900" kern="120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(Anycast)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57.8%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100%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686194"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1005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192.36.148.17</a:t>
                      </a:r>
                    </a:p>
                    <a:p>
                      <a:pPr algn="ctr"/>
                      <a:r>
                        <a:rPr lang="it-IT" sz="1700" b="1" kern="1200" smtClean="0">
                          <a:solidFill>
                            <a:srgbClr val="FFFF00"/>
                          </a:solidFill>
                          <a:latin typeface="Lucida Console" pitchFamily="49" charset="0"/>
                          <a:ea typeface="+mn-ea"/>
                          <a:cs typeface="+mn-cs"/>
                        </a:rPr>
                        <a:t>i.root-servers.net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192.36.148.0/24</a:t>
                      </a:r>
                    </a:p>
                    <a:p>
                      <a:pPr marL="0" algn="ctr" defTabSz="914400" rtl="0" eaLnBrk="1" latinLnBrk="0" hangingPunct="1"/>
                      <a:r>
                        <a:rPr lang="it-IT" sz="1900" kern="1200" smtClean="0">
                          <a:solidFill>
                            <a:srgbClr val="FFC000"/>
                          </a:solidFill>
                          <a:latin typeface="+mn-lt"/>
                          <a:ea typeface="+mn-ea"/>
                          <a:cs typeface="+mn-cs"/>
                        </a:rPr>
                        <a:t>(Anycast)</a:t>
                      </a: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55.5%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smtClean="0">
                          <a:solidFill>
                            <a:schemeClr val="bg1"/>
                          </a:solidFill>
                        </a:rPr>
                        <a:t>99.1%</a:t>
                      </a:r>
                      <a:endParaRPr lang="it-IT" sz="1900">
                        <a:solidFill>
                          <a:schemeClr val="bg1"/>
                        </a:solidFill>
                      </a:endParaRPr>
                    </a:p>
                  </a:txBody>
                  <a:tcPr marL="98028" marR="98028" marT="49014" marB="4901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Back to Correlation</a:t>
            </a:r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0" y="6604084"/>
            <a:ext cx="154080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5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Photo ©Martin Schoeller</a:t>
            </a:r>
            <a:endParaRPr lang="it-IT" sz="105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uppo 13"/>
          <p:cNvGrpSpPr/>
          <p:nvPr/>
        </p:nvGrpSpPr>
        <p:grpSpPr>
          <a:xfrm>
            <a:off x="618684" y="1756974"/>
            <a:ext cx="4299115" cy="2608130"/>
            <a:chOff x="123508" y="1988840"/>
            <a:chExt cx="4299115" cy="2608130"/>
          </a:xfrm>
        </p:grpSpPr>
        <p:pic>
          <p:nvPicPr>
            <p:cNvPr id="50178" name="Picture 2" descr="http://weandthecolor.com/wp-content/uploads/2012/12/Twins-Sal-Catalano-and-Joe-Catalano-346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508" y="1988840"/>
              <a:ext cx="4299115" cy="260813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0" name="CasellaDiTesto 9"/>
            <p:cNvSpPr txBox="1"/>
            <p:nvPr/>
          </p:nvSpPr>
          <p:spPr>
            <a:xfrm>
              <a:off x="215679" y="4149156"/>
              <a:ext cx="1056764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chemeClr val="bg1"/>
                  </a:solidFill>
                </a:rPr>
                <a:t>Mr. BGP</a:t>
              </a: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3300975" y="4149156"/>
              <a:ext cx="1014124" cy="369332"/>
            </a:xfrm>
            <a:prstGeom prst="rect">
              <a:avLst/>
            </a:prstGeom>
            <a:solidFill>
              <a:schemeClr val="tx2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mtClean="0">
                  <a:solidFill>
                    <a:schemeClr val="bg1"/>
                  </a:solidFill>
                </a:rPr>
                <a:t>Mr. RTT</a:t>
              </a:r>
              <a:endParaRPr lang="it-IT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5184843" y="4256236"/>
            <a:ext cx="3822436" cy="2413124"/>
            <a:chOff x="5076056" y="2753360"/>
            <a:chExt cx="3822436" cy="2413124"/>
          </a:xfrm>
        </p:grpSpPr>
        <p:pic>
          <p:nvPicPr>
            <p:cNvPr id="50182" name="Picture 6" descr="bluesbros1"/>
            <p:cNvPicPr>
              <a:picLocks noChangeAspect="1" noChangeArrowheads="1"/>
            </p:cNvPicPr>
            <p:nvPr/>
          </p:nvPicPr>
          <p:blipFill>
            <a:blip r:embed="rId3" cstate="print"/>
            <a:srcRect l="5797" t="8637" r="5685" b="8830"/>
            <a:stretch>
              <a:fillRect/>
            </a:stretch>
          </p:blipFill>
          <p:spPr bwMode="auto">
            <a:xfrm>
              <a:off x="5076056" y="2753360"/>
              <a:ext cx="3822436" cy="241312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2" name="CasellaDiTesto 11"/>
            <p:cNvSpPr txBox="1"/>
            <p:nvPr/>
          </p:nvSpPr>
          <p:spPr>
            <a:xfrm>
              <a:off x="5171420" y="4703926"/>
              <a:ext cx="105676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it-IT" smtClean="0">
                  <a:solidFill>
                    <a:schemeClr val="bg1"/>
                  </a:solidFill>
                </a:rPr>
                <a:t>Mr. BGP</a:t>
              </a:r>
              <a:endParaRPr lang="it-IT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/>
            <p:cNvSpPr txBox="1"/>
            <p:nvPr/>
          </p:nvSpPr>
          <p:spPr>
            <a:xfrm>
              <a:off x="7780992" y="4703926"/>
              <a:ext cx="1014124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it-IT" smtClean="0">
                  <a:solidFill>
                    <a:schemeClr val="bg1"/>
                  </a:solidFill>
                </a:rPr>
                <a:t>Mr. RTT</a:t>
              </a:r>
              <a:endParaRPr lang="it-IT">
                <a:solidFill>
                  <a:schemeClr val="bg1"/>
                </a:solidFill>
              </a:endParaRPr>
            </a:p>
          </p:txBody>
        </p:sp>
      </p:grpSp>
      <p:sp>
        <p:nvSpPr>
          <p:cNvPr id="4" name="CasellaDiTesto 3"/>
          <p:cNvSpPr txBox="1"/>
          <p:nvPr/>
        </p:nvSpPr>
        <p:spPr>
          <a:xfrm rot="19415779">
            <a:off x="-18449" y="1836274"/>
            <a:ext cx="2109873" cy="511968"/>
          </a:xfrm>
          <a:prstGeom prst="foldedCorner">
            <a:avLst>
              <a:gd name="adj" fmla="val 34098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bIns="0" rtlCol="0" anchor="t" anchorCtr="0">
            <a:noAutofit/>
          </a:bodyPr>
          <a:lstStyle/>
          <a:p>
            <a:r>
              <a:rPr lang="it-IT" sz="2800" smtClean="0">
                <a:latin typeface="Rage Italic" pitchFamily="66" charset="0"/>
              </a:rPr>
              <a:t>Well correlated</a:t>
            </a:r>
            <a:endParaRPr lang="it-IT" sz="2800">
              <a:latin typeface="Rage Italic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 rot="18900000">
            <a:off x="4354463" y="4318174"/>
            <a:ext cx="2345514" cy="559923"/>
          </a:xfrm>
          <a:prstGeom prst="foldedCorner">
            <a:avLst>
              <a:gd name="adj" fmla="val 32966"/>
            </a:avLst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bIns="0" rtlCol="0" anchor="t" anchorCtr="0">
            <a:noAutofit/>
          </a:bodyPr>
          <a:lstStyle/>
          <a:p>
            <a:r>
              <a:rPr lang="it-IT" sz="2800" smtClean="0">
                <a:latin typeface="Rage Italic" pitchFamily="66" charset="0"/>
              </a:rPr>
              <a:t>Badly correlated</a:t>
            </a:r>
            <a:endParaRPr lang="it-IT" sz="2800">
              <a:latin typeface="Rage Italic" pitchFamily="66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2617440" y="1756974"/>
            <a:ext cx="6347048" cy="357633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4"/>
              </a:buBlip>
              <a:tabLst/>
              <a:defRPr/>
            </a:pPr>
            <a:r>
              <a:rPr kumimoji="0" lang="it-IT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combination of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Time shift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Elbow slope threshold</a:t>
            </a: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 (</a:t>
            </a: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sym typeface="Symbol"/>
              </a:rPr>
              <a:t> Penalty)</a:t>
            </a:r>
            <a:endParaRPr kumimoji="0" lang="it-IT" sz="28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r>
              <a:rPr kumimoji="0" lang="it-IT" sz="2800" b="0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</a:rPr>
              <a:t>Tolerance window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that maximizes distinction between well correlated and badly correlated data</a:t>
            </a:r>
            <a:endParaRPr kumimoji="0" lang="it-IT" sz="3200" b="0" i="0" u="none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7" name="Gruppo 16"/>
          <p:cNvGrpSpPr/>
          <p:nvPr/>
        </p:nvGrpSpPr>
        <p:grpSpPr>
          <a:xfrm>
            <a:off x="314317" y="1756974"/>
            <a:ext cx="2601499" cy="1578243"/>
            <a:chOff x="123508" y="1988840"/>
            <a:chExt cx="4299115" cy="2608130"/>
          </a:xfrm>
          <a:scene3d>
            <a:camera prst="perspectiveFront" fov="6000000">
              <a:rot lat="0" lon="19810240" rev="0"/>
            </a:camera>
            <a:lightRig rig="threePt" dir="t"/>
          </a:scene3d>
        </p:grpSpPr>
        <p:pic>
          <p:nvPicPr>
            <p:cNvPr id="19" name="Picture 2" descr="http://weandthecolor.com/wp-content/uploads/2012/12/Twins-Sal-Catalano-and-Joe-Catalano-3467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508" y="1988840"/>
              <a:ext cx="4299115" cy="2608130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p3d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0" name="CasellaDiTesto 19"/>
            <p:cNvSpPr txBox="1"/>
            <p:nvPr/>
          </p:nvSpPr>
          <p:spPr>
            <a:xfrm>
              <a:off x="247702" y="4092314"/>
              <a:ext cx="1110079" cy="372426"/>
            </a:xfrm>
            <a:prstGeom prst="rect">
              <a:avLst/>
            </a:prstGeom>
            <a:solidFill>
              <a:schemeClr val="tx2"/>
            </a:solidFill>
            <a:sp3d/>
          </p:spPr>
          <p:txBody>
            <a:bodyPr wrap="none" lIns="36000" tIns="18000" rIns="36000" bIns="18000" rtlCol="0">
              <a:spAutoFit/>
            </a:bodyPr>
            <a:lstStyle/>
            <a:p>
              <a:r>
                <a:rPr lang="it-IT" sz="1200" smtClean="0">
                  <a:solidFill>
                    <a:schemeClr val="bg1"/>
                  </a:solidFill>
                </a:rPr>
                <a:t>Mr. BGP</a:t>
              </a:r>
              <a:endParaRPr lang="it-IT" sz="1200">
                <a:solidFill>
                  <a:schemeClr val="bg1"/>
                </a:solidFill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3199761" y="4092314"/>
              <a:ext cx="1057823" cy="372426"/>
            </a:xfrm>
            <a:prstGeom prst="rect">
              <a:avLst/>
            </a:prstGeom>
            <a:solidFill>
              <a:schemeClr val="tx2"/>
            </a:solidFill>
            <a:sp3d/>
          </p:spPr>
          <p:txBody>
            <a:bodyPr wrap="none" lIns="36000" tIns="18000" rIns="36000" bIns="18000" rtlCol="0">
              <a:spAutoFit/>
            </a:bodyPr>
            <a:lstStyle/>
            <a:p>
              <a:pPr algn="r"/>
              <a:r>
                <a:rPr lang="it-IT" sz="1200" smtClean="0">
                  <a:solidFill>
                    <a:schemeClr val="bg1"/>
                  </a:solidFill>
                </a:rPr>
                <a:t>Mr. RTT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6541153" y="4941168"/>
            <a:ext cx="2362750" cy="1491617"/>
            <a:chOff x="5076056" y="2753360"/>
            <a:chExt cx="3822436" cy="2413124"/>
          </a:xfrm>
          <a:scene3d>
            <a:camera prst="perspectiveFront" fov="6000000">
              <a:rot lat="0" lon="2399990" rev="0"/>
            </a:camera>
            <a:lightRig rig="threePt" dir="t"/>
          </a:scene3d>
        </p:grpSpPr>
        <p:pic>
          <p:nvPicPr>
            <p:cNvPr id="24" name="Picture 6" descr="bluesbros1"/>
            <p:cNvPicPr>
              <a:picLocks noChangeAspect="1" noChangeArrowheads="1"/>
            </p:cNvPicPr>
            <p:nvPr/>
          </p:nvPicPr>
          <p:blipFill>
            <a:blip r:embed="rId3" cstate="print"/>
            <a:srcRect l="5797" t="8637" r="5685" b="8830"/>
            <a:stretch>
              <a:fillRect/>
            </a:stretch>
          </p:blipFill>
          <p:spPr bwMode="auto">
            <a:xfrm>
              <a:off x="5076056" y="2753360"/>
              <a:ext cx="3822436" cy="2413124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5" name="CasellaDiTesto 24"/>
            <p:cNvSpPr txBox="1"/>
            <p:nvPr/>
          </p:nvSpPr>
          <p:spPr>
            <a:xfrm>
              <a:off x="5209676" y="4678832"/>
              <a:ext cx="1060581" cy="3558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tIns="18000" rIns="36000" bIns="18000" rtlCol="0">
              <a:spAutoFit/>
            </a:bodyPr>
            <a:lstStyle/>
            <a:p>
              <a:r>
                <a:rPr lang="it-IT" sz="1200" smtClean="0">
                  <a:solidFill>
                    <a:schemeClr val="bg1"/>
                  </a:solidFill>
                </a:rPr>
                <a:t>Mr. BGP</a:t>
              </a:r>
              <a:endParaRPr lang="it-IT" sz="1200">
                <a:solidFill>
                  <a:schemeClr val="bg1"/>
                </a:solidFill>
              </a:endParaRPr>
            </a:p>
          </p:txBody>
        </p:sp>
        <p:sp>
          <p:nvSpPr>
            <p:cNvPr id="26" name="CasellaDiTesto 25"/>
            <p:cNvSpPr txBox="1"/>
            <p:nvPr/>
          </p:nvSpPr>
          <p:spPr>
            <a:xfrm>
              <a:off x="7771519" y="4678832"/>
              <a:ext cx="1010655" cy="355820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lIns="36000" tIns="18000" rIns="36000" bIns="18000" rtlCol="0">
              <a:spAutoFit/>
            </a:bodyPr>
            <a:lstStyle/>
            <a:p>
              <a:pPr algn="r"/>
              <a:r>
                <a:rPr lang="it-IT" sz="1200" smtClean="0">
                  <a:solidFill>
                    <a:schemeClr val="bg1"/>
                  </a:solidFill>
                </a:rPr>
                <a:t>Mr. RTT</a:t>
              </a:r>
              <a:endParaRPr lang="it-IT" sz="12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3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3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9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41661E-6 L -0.14931 -0.09323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4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56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98265E-6 L 0.0941 0.03955 " pathEditMode="relative" rAng="0" ptsTypes="AA">
                                      <p:cBhvr>
                                        <p:cTn id="36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 animBg="1"/>
      <p:bldP spid="4" grpId="1" animBg="1"/>
      <p:bldP spid="5" grpId="0" animBg="1"/>
      <p:bldP spid="5" grpId="1" animBg="1"/>
      <p:bldP spid="1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Back to Correlation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-36512" y="1456184"/>
            <a:ext cx="5747848" cy="540181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it-IT" smtClean="0"/>
              <a:t>Observation: for arbitrary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it-IT" smtClean="0">
                <a:solidFill>
                  <a:srgbClr val="92D050"/>
                </a:solidFill>
              </a:rPr>
              <a:t>Time shift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it-IT" smtClean="0">
                <a:solidFill>
                  <a:srgbClr val="92D050"/>
                </a:solidFill>
              </a:rPr>
              <a:t>Elbow slope threshold</a:t>
            </a:r>
          </a:p>
          <a:p>
            <a:pPr lvl="2">
              <a:lnSpc>
                <a:spcPct val="110000"/>
              </a:lnSpc>
              <a:spcBef>
                <a:spcPts val="0"/>
              </a:spcBef>
            </a:pPr>
            <a:r>
              <a:rPr lang="it-IT" smtClean="0">
                <a:solidFill>
                  <a:srgbClr val="92D050"/>
                </a:solidFill>
              </a:rPr>
              <a:t>Tolerance window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it-IT" smtClean="0"/>
              <a:t>considering a fixed</a:t>
            </a:r>
            <a:br>
              <a:rPr lang="it-IT" smtClean="0"/>
            </a:br>
            <a:r>
              <a:rPr lang="it-IT" smtClean="0">
                <a:solidFill>
                  <a:srgbClr val="92D050"/>
                </a:solidFill>
              </a:rPr>
              <a:t>Target</a:t>
            </a:r>
            <a:r>
              <a:rPr lang="it-IT" smtClean="0"/>
              <a:t> and a few</a:t>
            </a:r>
            <a:br>
              <a:rPr lang="it-IT" smtClean="0"/>
            </a:br>
            <a:r>
              <a:rPr lang="it-IT" smtClean="0">
                <a:solidFill>
                  <a:srgbClr val="92D050"/>
                </a:solidFill>
              </a:rPr>
              <a:t>Prefix</a:t>
            </a:r>
            <a:r>
              <a:rPr lang="it-IT" smtClean="0"/>
              <a:t>es</a:t>
            </a:r>
            <a:br>
              <a:rPr lang="it-IT" smtClean="0"/>
            </a:br>
            <a:r>
              <a:rPr lang="it-IT" sz="2000" smtClean="0"/>
              <a:t>(one comprising the </a:t>
            </a:r>
            <a:r>
              <a:rPr lang="it-IT" sz="2000" smtClean="0">
                <a:solidFill>
                  <a:srgbClr val="92D050"/>
                </a:solidFill>
              </a:rPr>
              <a:t>Target</a:t>
            </a:r>
            <a:r>
              <a:rPr lang="it-IT" sz="2000" smtClean="0"/>
              <a:t>)</a:t>
            </a:r>
          </a:p>
          <a:p>
            <a:pPr lvl="1">
              <a:lnSpc>
                <a:spcPct val="110000"/>
              </a:lnSpc>
              <a:spcBef>
                <a:spcPts val="0"/>
              </a:spcBef>
            </a:pPr>
            <a:r>
              <a:rPr lang="it-IT" smtClean="0"/>
              <a:t>for all </a:t>
            </a:r>
            <a:r>
              <a:rPr lang="it-IT" smtClean="0">
                <a:solidFill>
                  <a:srgbClr val="92D050"/>
                </a:solidFill>
              </a:rPr>
              <a:t>probe</a:t>
            </a:r>
            <a:r>
              <a:rPr lang="it-IT" smtClean="0"/>
              <a:t>/</a:t>
            </a:r>
            <a:r>
              <a:rPr lang="it-IT" smtClean="0">
                <a:solidFill>
                  <a:srgbClr val="92D050"/>
                </a:solidFill>
              </a:rPr>
              <a:t>CP</a:t>
            </a:r>
            <a:r>
              <a:rPr lang="it-IT" smtClean="0"/>
              <a:t/>
            </a:r>
            <a:br>
              <a:rPr lang="it-IT" smtClean="0"/>
            </a:br>
            <a:r>
              <a:rPr lang="it-IT" smtClean="0"/>
              <a:t>pairs</a:t>
            </a:r>
            <a:br>
              <a:rPr lang="it-IT" smtClean="0"/>
            </a:br>
            <a:r>
              <a:rPr lang="it-IT" sz="2000" smtClean="0"/>
              <a:t>(in the same AS)</a:t>
            </a: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it-IT" smtClean="0"/>
              <a:t>	we get...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7612" y="2875002"/>
            <a:ext cx="5096388" cy="398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6741118" y="4102722"/>
            <a:ext cx="20906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1600" smtClean="0">
                <a:latin typeface="Helvetica" pitchFamily="34" charset="0"/>
              </a:rPr>
              <a:t>Target: </a:t>
            </a:r>
            <a:r>
              <a:rPr lang="it-IT" sz="1600" smtClean="0">
                <a:latin typeface="Helvetica" pitchFamily="34" charset="0"/>
                <a:cs typeface="Arial" pitchFamily="34" charset="0"/>
              </a:rPr>
              <a:t>193.0.14.129</a:t>
            </a:r>
          </a:p>
        </p:txBody>
      </p:sp>
      <p:sp>
        <p:nvSpPr>
          <p:cNvPr id="8" name="Rettangolo 7"/>
          <p:cNvSpPr/>
          <p:nvPr/>
        </p:nvSpPr>
        <p:spPr>
          <a:xfrm>
            <a:off x="6741118" y="4145872"/>
            <a:ext cx="2223370" cy="53266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6525327" y="1484784"/>
            <a:ext cx="23428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+mn-lt"/>
              </a:rPr>
              <a:t>Higher </a:t>
            </a:r>
            <a:r>
              <a:rPr lang="it-IT" sz="2400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cf</a:t>
            </a:r>
            <a:r>
              <a:rPr lang="it-IT" sz="2400" smtClean="0">
                <a:solidFill>
                  <a:schemeClr val="bg1"/>
                </a:solidFill>
                <a:latin typeface="+mn-lt"/>
              </a:rPr>
              <a:t> values</a:t>
            </a:r>
            <a:endParaRPr lang="it-IT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29050" y="2276872"/>
            <a:ext cx="253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400" smtClean="0">
                <a:solidFill>
                  <a:schemeClr val="bg1"/>
                </a:solidFill>
                <a:latin typeface="+mn-lt"/>
              </a:rPr>
              <a:t>Better correlation</a:t>
            </a:r>
            <a:endParaRPr lang="it-IT" sz="2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Figura a mano libera 14"/>
          <p:cNvSpPr/>
          <p:nvPr/>
        </p:nvSpPr>
        <p:spPr>
          <a:xfrm>
            <a:off x="6036816" y="1757778"/>
            <a:ext cx="532660" cy="1526959"/>
          </a:xfrm>
          <a:custGeom>
            <a:avLst/>
            <a:gdLst>
              <a:gd name="connsiteX0" fmla="*/ 532660 w 532660"/>
              <a:gd name="connsiteY0" fmla="*/ 0 h 1447060"/>
              <a:gd name="connsiteX1" fmla="*/ 17755 w 532660"/>
              <a:gd name="connsiteY1" fmla="*/ 221941 h 1447060"/>
              <a:gd name="connsiteX2" fmla="*/ 0 w 532660"/>
              <a:gd name="connsiteY2" fmla="*/ 1447060 h 1447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660" h="1447060">
                <a:moveTo>
                  <a:pt x="532660" y="0"/>
                </a:moveTo>
                <a:lnTo>
                  <a:pt x="17755" y="221941"/>
                </a:lnTo>
                <a:lnTo>
                  <a:pt x="0" y="1447060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/>
          <p:cNvSpPr/>
          <p:nvPr/>
        </p:nvSpPr>
        <p:spPr>
          <a:xfrm>
            <a:off x="7516749" y="1988840"/>
            <a:ext cx="360040" cy="3304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igura a mano libera 16"/>
          <p:cNvSpPr/>
          <p:nvPr/>
        </p:nvSpPr>
        <p:spPr>
          <a:xfrm>
            <a:off x="5039360" y="2987040"/>
            <a:ext cx="3896360" cy="3337560"/>
          </a:xfrm>
          <a:custGeom>
            <a:avLst/>
            <a:gdLst>
              <a:gd name="connsiteX0" fmla="*/ 0 w 3896360"/>
              <a:gd name="connsiteY0" fmla="*/ 3185160 h 3337560"/>
              <a:gd name="connsiteX1" fmla="*/ 0 w 3896360"/>
              <a:gd name="connsiteY1" fmla="*/ 3337560 h 3337560"/>
              <a:gd name="connsiteX2" fmla="*/ 3896360 w 3896360"/>
              <a:gd name="connsiteY2" fmla="*/ 3337560 h 3337560"/>
              <a:gd name="connsiteX3" fmla="*/ 3896360 w 3896360"/>
              <a:gd name="connsiteY3" fmla="*/ 0 h 3337560"/>
              <a:gd name="connsiteX4" fmla="*/ 1488440 w 3896360"/>
              <a:gd name="connsiteY4" fmla="*/ 5080 h 3337560"/>
              <a:gd name="connsiteX5" fmla="*/ 1290320 w 3896360"/>
              <a:gd name="connsiteY5" fmla="*/ 177800 h 3337560"/>
              <a:gd name="connsiteX6" fmla="*/ 970280 w 3896360"/>
              <a:gd name="connsiteY6" fmla="*/ 355600 h 3337560"/>
              <a:gd name="connsiteX7" fmla="*/ 863600 w 3896360"/>
              <a:gd name="connsiteY7" fmla="*/ 538480 h 3337560"/>
              <a:gd name="connsiteX8" fmla="*/ 782320 w 3896360"/>
              <a:gd name="connsiteY8" fmla="*/ 711200 h 3337560"/>
              <a:gd name="connsiteX9" fmla="*/ 579120 w 3896360"/>
              <a:gd name="connsiteY9" fmla="*/ 1244600 h 3337560"/>
              <a:gd name="connsiteX10" fmla="*/ 381000 w 3896360"/>
              <a:gd name="connsiteY10" fmla="*/ 1422400 h 3337560"/>
              <a:gd name="connsiteX11" fmla="*/ 279400 w 3896360"/>
              <a:gd name="connsiteY11" fmla="*/ 1605280 h 3337560"/>
              <a:gd name="connsiteX12" fmla="*/ 116840 w 3896360"/>
              <a:gd name="connsiteY12" fmla="*/ 1950720 h 3337560"/>
              <a:gd name="connsiteX13" fmla="*/ 76200 w 3896360"/>
              <a:gd name="connsiteY13" fmla="*/ 2306320 h 3337560"/>
              <a:gd name="connsiteX14" fmla="*/ 40640 w 3896360"/>
              <a:gd name="connsiteY14" fmla="*/ 2667000 h 3337560"/>
              <a:gd name="connsiteX15" fmla="*/ 0 w 3896360"/>
              <a:gd name="connsiteY15" fmla="*/ 3185160 h 3337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896360" h="3337560">
                <a:moveTo>
                  <a:pt x="0" y="3185160"/>
                </a:moveTo>
                <a:lnTo>
                  <a:pt x="0" y="3337560"/>
                </a:lnTo>
                <a:lnTo>
                  <a:pt x="3896360" y="3337560"/>
                </a:lnTo>
                <a:lnTo>
                  <a:pt x="3896360" y="0"/>
                </a:lnTo>
                <a:lnTo>
                  <a:pt x="1488440" y="5080"/>
                </a:lnTo>
                <a:lnTo>
                  <a:pt x="1290320" y="177800"/>
                </a:lnTo>
                <a:lnTo>
                  <a:pt x="970280" y="355600"/>
                </a:lnTo>
                <a:lnTo>
                  <a:pt x="863600" y="538480"/>
                </a:lnTo>
                <a:lnTo>
                  <a:pt x="782320" y="711200"/>
                </a:lnTo>
                <a:lnTo>
                  <a:pt x="579120" y="1244600"/>
                </a:lnTo>
                <a:lnTo>
                  <a:pt x="381000" y="1422400"/>
                </a:lnTo>
                <a:lnTo>
                  <a:pt x="279400" y="1605280"/>
                </a:lnTo>
                <a:lnTo>
                  <a:pt x="116840" y="1950720"/>
                </a:lnTo>
                <a:lnTo>
                  <a:pt x="76200" y="2306320"/>
                </a:lnTo>
                <a:lnTo>
                  <a:pt x="40640" y="2667000"/>
                </a:lnTo>
                <a:lnTo>
                  <a:pt x="0" y="3185160"/>
                </a:lnTo>
                <a:close/>
              </a:path>
            </a:pathLst>
          </a:cu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5940152" y="4441276"/>
            <a:ext cx="2551136" cy="1191816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pPr algn="ctr"/>
            <a:r>
              <a:rPr lang="it-IT" sz="3200" smtClean="0">
                <a:latin typeface="+mj-lt"/>
              </a:rPr>
              <a:t>Correlation</a:t>
            </a:r>
          </a:p>
          <a:p>
            <a:pPr algn="ctr"/>
            <a:r>
              <a:rPr lang="it-IT" sz="3200" smtClean="0">
                <a:latin typeface="+mj-lt"/>
              </a:rPr>
              <a:t>score</a:t>
            </a:r>
            <a:endParaRPr lang="it-IT" sz="32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12" grpId="0"/>
      <p:bldP spid="13" grpId="0"/>
      <p:bldP spid="15" grpId="0" animBg="1"/>
      <p:bldP spid="16" grpId="0" animBg="1"/>
      <p:bldP spid="17" grpId="0" animBg="1"/>
      <p:bldP spid="2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Back to Correlation</a:t>
            </a:r>
            <a:endParaRPr lang="it-IT"/>
          </a:p>
        </p:txBody>
      </p:sp>
      <p:sp>
        <p:nvSpPr>
          <p:cNvPr id="36" name="Segnaposto contenuto 35"/>
          <p:cNvSpPr>
            <a:spLocks noGrp="1"/>
          </p:cNvSpPr>
          <p:nvPr>
            <p:ph idx="1"/>
          </p:nvPr>
        </p:nvSpPr>
        <p:spPr>
          <a:xfrm>
            <a:off x="457200" y="2734347"/>
            <a:ext cx="8229600" cy="1270717"/>
          </a:xfrm>
        </p:spPr>
        <p:txBody>
          <a:bodyPr/>
          <a:lstStyle/>
          <a:p>
            <a:r>
              <a:rPr lang="it-IT" smtClean="0"/>
              <a:t>Independent of the specific </a:t>
            </a:r>
            <a:r>
              <a:rPr lang="it-IT" smtClean="0">
                <a:solidFill>
                  <a:srgbClr val="92D050"/>
                </a:solidFill>
              </a:rPr>
              <a:t>probe</a:t>
            </a:r>
            <a:r>
              <a:rPr lang="it-IT" smtClean="0"/>
              <a:t> and </a:t>
            </a:r>
            <a:r>
              <a:rPr lang="it-IT" smtClean="0">
                <a:solidFill>
                  <a:srgbClr val="92D050"/>
                </a:solidFill>
              </a:rPr>
              <a:t>CP</a:t>
            </a:r>
          </a:p>
          <a:p>
            <a:r>
              <a:rPr lang="it-IT" smtClean="0"/>
              <a:t>Higher score </a:t>
            </a:r>
            <a:r>
              <a:rPr lang="it-IT" smtClean="0">
                <a:sym typeface="Symbol"/>
              </a:rPr>
              <a:t> lower correlation</a:t>
            </a:r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2223440" y="1813267"/>
            <a:ext cx="4624395" cy="783193"/>
          </a:xfrm>
          <a:prstGeom prst="round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rtlCol="0">
            <a:spAutoFit/>
          </a:bodyPr>
          <a:lstStyle/>
          <a:p>
            <a:r>
              <a:rPr lang="it-IT" sz="4000" smtClean="0">
                <a:latin typeface="+mj-lt"/>
              </a:rPr>
              <a:t>Correlation score</a:t>
            </a:r>
            <a:endParaRPr lang="it-IT" sz="4000">
              <a:latin typeface="+mj-lt"/>
            </a:endParaRPr>
          </a:p>
        </p:txBody>
      </p:sp>
      <p:grpSp>
        <p:nvGrpSpPr>
          <p:cNvPr id="83" name="Gruppo 82"/>
          <p:cNvGrpSpPr/>
          <p:nvPr/>
        </p:nvGrpSpPr>
        <p:grpSpPr>
          <a:xfrm>
            <a:off x="1073133" y="5885984"/>
            <a:ext cx="1728192" cy="648072"/>
            <a:chOff x="323528" y="3212976"/>
            <a:chExt cx="1728192" cy="648072"/>
          </a:xfrm>
        </p:grpSpPr>
        <p:sp>
          <p:nvSpPr>
            <p:cNvPr id="84" name="Rettangolo 83"/>
            <p:cNvSpPr/>
            <p:nvPr/>
          </p:nvSpPr>
          <p:spPr>
            <a:xfrm>
              <a:off x="323528" y="3212976"/>
              <a:ext cx="172819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>
                  <a:solidFill>
                    <a:schemeClr val="tx1"/>
                  </a:solidFill>
                </a:rPr>
                <a:t>Raw RTT measurements</a:t>
              </a:r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85" name="Gruppo 80"/>
            <p:cNvGrpSpPr/>
            <p:nvPr/>
          </p:nvGrpSpPr>
          <p:grpSpPr>
            <a:xfrm>
              <a:off x="565212" y="3212976"/>
              <a:ext cx="1244824" cy="144016"/>
              <a:chOff x="457200" y="3212976"/>
              <a:chExt cx="1244824" cy="144016"/>
            </a:xfrm>
          </p:grpSpPr>
          <p:sp>
            <p:nvSpPr>
              <p:cNvPr id="86" name="Rettangolo 85"/>
              <p:cNvSpPr/>
              <p:nvPr/>
            </p:nvSpPr>
            <p:spPr>
              <a:xfrm>
                <a:off x="457200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7" name="Rettangolo 86"/>
              <p:cNvSpPr/>
              <p:nvPr/>
            </p:nvSpPr>
            <p:spPr>
              <a:xfrm>
                <a:off x="966428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88" name="Rettangolo 87"/>
              <p:cNvSpPr/>
              <p:nvPr/>
            </p:nvSpPr>
            <p:spPr>
              <a:xfrm>
                <a:off x="1475656" y="3212976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90" name="Connettore 1 89"/>
          <p:cNvCxnSpPr>
            <a:endCxn id="86" idx="0"/>
          </p:cNvCxnSpPr>
          <p:nvPr/>
        </p:nvCxnSpPr>
        <p:spPr>
          <a:xfrm>
            <a:off x="1428001" y="5309920"/>
            <a:ext cx="0" cy="576064"/>
          </a:xfrm>
          <a:prstGeom prst="line">
            <a:avLst/>
          </a:prstGeom>
          <a:ln w="38100">
            <a:solidFill>
              <a:srgbClr val="009E47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sellaDiTesto 90"/>
          <p:cNvSpPr txBox="1"/>
          <p:nvPr/>
        </p:nvSpPr>
        <p:spPr>
          <a:xfrm rot="18900000">
            <a:off x="1070290" y="453882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mtClean="0">
                <a:solidFill>
                  <a:srgbClr val="92D050"/>
                </a:solidFill>
                <a:latin typeface="+mn-lt"/>
              </a:rPr>
              <a:t>Time window</a:t>
            </a:r>
            <a:endParaRPr lang="it-IT">
              <a:solidFill>
                <a:srgbClr val="92D050"/>
              </a:solidFill>
              <a:latin typeface="+mn-lt"/>
            </a:endParaRPr>
          </a:p>
        </p:txBody>
      </p:sp>
      <p:grpSp>
        <p:nvGrpSpPr>
          <p:cNvPr id="37" name="Gruppo 36"/>
          <p:cNvGrpSpPr/>
          <p:nvPr/>
        </p:nvGrpSpPr>
        <p:grpSpPr>
          <a:xfrm>
            <a:off x="1692978" y="4699056"/>
            <a:ext cx="1084399" cy="1186928"/>
            <a:chOff x="1692978" y="4699056"/>
            <a:chExt cx="1084399" cy="1186928"/>
          </a:xfrm>
        </p:grpSpPr>
        <p:cxnSp>
          <p:nvCxnSpPr>
            <p:cNvPr id="93" name="Connettore 1 92"/>
            <p:cNvCxnSpPr>
              <a:endCxn id="87" idx="0"/>
            </p:cNvCxnSpPr>
            <p:nvPr/>
          </p:nvCxnSpPr>
          <p:spPr>
            <a:xfrm>
              <a:off x="1937229" y="5309920"/>
              <a:ext cx="0" cy="576064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CasellaDiTesto 93"/>
            <p:cNvSpPr txBox="1"/>
            <p:nvPr/>
          </p:nvSpPr>
          <p:spPr>
            <a:xfrm rot="18900000">
              <a:off x="1692978" y="4699056"/>
              <a:ext cx="1084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mtClean="0">
                  <a:solidFill>
                    <a:srgbClr val="92D050"/>
                  </a:solidFill>
                  <a:latin typeface="+mn-lt"/>
                </a:rPr>
                <a:t>Probe ID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</p:grpSp>
      <p:cxnSp>
        <p:nvCxnSpPr>
          <p:cNvPr id="96" name="Connettore 1 95"/>
          <p:cNvCxnSpPr>
            <a:endCxn id="88" idx="0"/>
          </p:cNvCxnSpPr>
          <p:nvPr/>
        </p:nvCxnSpPr>
        <p:spPr>
          <a:xfrm>
            <a:off x="2446457" y="5309920"/>
            <a:ext cx="0" cy="576064"/>
          </a:xfrm>
          <a:prstGeom prst="line">
            <a:avLst/>
          </a:prstGeom>
          <a:ln w="38100">
            <a:solidFill>
              <a:srgbClr val="009E47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CasellaDiTesto 96"/>
          <p:cNvSpPr txBox="1"/>
          <p:nvPr/>
        </p:nvSpPr>
        <p:spPr>
          <a:xfrm rot="18900000">
            <a:off x="2235054" y="4790846"/>
            <a:ext cx="82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mtClean="0">
                <a:solidFill>
                  <a:srgbClr val="92D050"/>
                </a:solidFill>
                <a:latin typeface="+mn-lt"/>
              </a:rPr>
              <a:t>Target</a:t>
            </a:r>
            <a:endParaRPr lang="it-IT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0" name="CasellaDiTesto 99"/>
          <p:cNvSpPr txBox="1"/>
          <p:nvPr/>
        </p:nvSpPr>
        <p:spPr>
          <a:xfrm rot="18900000">
            <a:off x="6246015" y="4529205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mtClean="0">
                <a:solidFill>
                  <a:srgbClr val="92D050"/>
                </a:solidFill>
                <a:latin typeface="+mn-lt"/>
              </a:rPr>
              <a:t>Time window</a:t>
            </a:r>
            <a:endParaRPr lang="it-IT">
              <a:solidFill>
                <a:srgbClr val="92D050"/>
              </a:solidFill>
              <a:latin typeface="+mn-lt"/>
            </a:endParaRPr>
          </a:p>
        </p:txBody>
      </p:sp>
      <p:sp>
        <p:nvSpPr>
          <p:cNvPr id="103" name="CasellaDiTesto 102"/>
          <p:cNvSpPr txBox="1"/>
          <p:nvPr/>
        </p:nvSpPr>
        <p:spPr>
          <a:xfrm rot="18900000">
            <a:off x="7434002" y="4805619"/>
            <a:ext cx="755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mtClean="0">
                <a:solidFill>
                  <a:srgbClr val="92D050"/>
                </a:solidFill>
                <a:latin typeface="+mn-lt"/>
              </a:rPr>
              <a:t>Prefix</a:t>
            </a:r>
            <a:endParaRPr lang="it-IT">
              <a:solidFill>
                <a:srgbClr val="92D050"/>
              </a:solidFill>
              <a:latin typeface="+mn-lt"/>
            </a:endParaRPr>
          </a:p>
        </p:txBody>
      </p:sp>
      <p:grpSp>
        <p:nvGrpSpPr>
          <p:cNvPr id="107" name="Gruppo 106"/>
          <p:cNvGrpSpPr/>
          <p:nvPr/>
        </p:nvGrpSpPr>
        <p:grpSpPr>
          <a:xfrm>
            <a:off x="6248858" y="5885492"/>
            <a:ext cx="1728192" cy="648564"/>
            <a:chOff x="323528" y="4364612"/>
            <a:chExt cx="1728192" cy="648564"/>
          </a:xfrm>
        </p:grpSpPr>
        <p:sp>
          <p:nvSpPr>
            <p:cNvPr id="108" name="Rettangolo 107"/>
            <p:cNvSpPr/>
            <p:nvPr/>
          </p:nvSpPr>
          <p:spPr>
            <a:xfrm>
              <a:off x="323528" y="4365104"/>
              <a:ext cx="1728192" cy="64807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9E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mtClean="0">
                  <a:solidFill>
                    <a:schemeClr val="tx1"/>
                  </a:solidFill>
                </a:rPr>
                <a:t>BGP updates</a:t>
              </a:r>
              <a:endParaRPr lang="it-IT">
                <a:solidFill>
                  <a:schemeClr val="tx1"/>
                </a:solidFill>
              </a:endParaRPr>
            </a:p>
          </p:txBody>
        </p:sp>
        <p:grpSp>
          <p:nvGrpSpPr>
            <p:cNvPr id="109" name="Gruppo 82"/>
            <p:cNvGrpSpPr/>
            <p:nvPr/>
          </p:nvGrpSpPr>
          <p:grpSpPr>
            <a:xfrm>
              <a:off x="565212" y="4364612"/>
              <a:ext cx="1244824" cy="144016"/>
              <a:chOff x="457200" y="2708428"/>
              <a:chExt cx="1244824" cy="144016"/>
            </a:xfrm>
          </p:grpSpPr>
          <p:sp>
            <p:nvSpPr>
              <p:cNvPr id="110" name="Rettangolo 109"/>
              <p:cNvSpPr/>
              <p:nvPr/>
            </p:nvSpPr>
            <p:spPr>
              <a:xfrm>
                <a:off x="457200" y="2708428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1" name="Rettangolo 110"/>
              <p:cNvSpPr/>
              <p:nvPr/>
            </p:nvSpPr>
            <p:spPr>
              <a:xfrm>
                <a:off x="966428" y="2708428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2" name="Rettangolo 111"/>
              <p:cNvSpPr/>
              <p:nvPr/>
            </p:nvSpPr>
            <p:spPr>
              <a:xfrm>
                <a:off x="1475656" y="2708428"/>
                <a:ext cx="226368" cy="1440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cxnSp>
        <p:nvCxnSpPr>
          <p:cNvPr id="116" name="Connettore 1 115"/>
          <p:cNvCxnSpPr>
            <a:endCxn id="110" idx="0"/>
          </p:cNvCxnSpPr>
          <p:nvPr/>
        </p:nvCxnSpPr>
        <p:spPr>
          <a:xfrm>
            <a:off x="6603726" y="5273916"/>
            <a:ext cx="0" cy="611576"/>
          </a:xfrm>
          <a:prstGeom prst="line">
            <a:avLst/>
          </a:prstGeom>
          <a:ln w="38100">
            <a:solidFill>
              <a:srgbClr val="009E47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nettore 1 118"/>
          <p:cNvCxnSpPr>
            <a:endCxn id="112" idx="0"/>
          </p:cNvCxnSpPr>
          <p:nvPr/>
        </p:nvCxnSpPr>
        <p:spPr>
          <a:xfrm flipH="1">
            <a:off x="7622182" y="5273916"/>
            <a:ext cx="7947" cy="611576"/>
          </a:xfrm>
          <a:prstGeom prst="line">
            <a:avLst/>
          </a:prstGeom>
          <a:ln w="38100">
            <a:solidFill>
              <a:srgbClr val="009E47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o 37"/>
          <p:cNvGrpSpPr/>
          <p:nvPr/>
        </p:nvGrpSpPr>
        <p:grpSpPr>
          <a:xfrm>
            <a:off x="6773339" y="4509120"/>
            <a:ext cx="1594411" cy="1376372"/>
            <a:chOff x="6773339" y="4509120"/>
            <a:chExt cx="1594411" cy="1376372"/>
          </a:xfrm>
        </p:grpSpPr>
        <p:sp>
          <p:nvSpPr>
            <p:cNvPr id="106" name="CasellaDiTesto 105"/>
            <p:cNvSpPr txBox="1"/>
            <p:nvPr/>
          </p:nvSpPr>
          <p:spPr>
            <a:xfrm rot="18900000">
              <a:off x="6773339" y="4509120"/>
              <a:ext cx="15944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mtClean="0">
                  <a:solidFill>
                    <a:srgbClr val="92D050"/>
                  </a:solidFill>
                  <a:latin typeface="+mn-lt"/>
                </a:rPr>
                <a:t>Collector peer</a:t>
              </a:r>
              <a:endParaRPr lang="it-IT">
                <a:solidFill>
                  <a:srgbClr val="92D050"/>
                </a:solidFill>
                <a:latin typeface="+mn-lt"/>
              </a:endParaRPr>
            </a:p>
          </p:txBody>
        </p:sp>
        <p:cxnSp>
          <p:nvCxnSpPr>
            <p:cNvPr id="120" name="Connettore 1 119"/>
            <p:cNvCxnSpPr>
              <a:endCxn id="111" idx="0"/>
            </p:cNvCxnSpPr>
            <p:nvPr/>
          </p:nvCxnSpPr>
          <p:spPr>
            <a:xfrm>
              <a:off x="7112954" y="5273916"/>
              <a:ext cx="0" cy="611576"/>
            </a:xfrm>
            <a:prstGeom prst="line">
              <a:avLst/>
            </a:prstGeom>
            <a:ln w="38100">
              <a:solidFill>
                <a:srgbClr val="009E47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Freccia bidirezionale orizzontale 126"/>
          <p:cNvSpPr/>
          <p:nvPr/>
        </p:nvSpPr>
        <p:spPr>
          <a:xfrm>
            <a:off x="3059833" y="5301700"/>
            <a:ext cx="3024336" cy="1439668"/>
          </a:xfrm>
          <a:prstGeom prst="leftRightArrow">
            <a:avLst>
              <a:gd name="adj1" fmla="val 66125"/>
              <a:gd name="adj2" fmla="val 30043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 anchor="ctr" anchorCtr="1">
            <a:noAutofit/>
          </a:bodyPr>
          <a:lstStyle/>
          <a:p>
            <a:pPr algn="ctr"/>
            <a:r>
              <a:rPr lang="it-IT" sz="2200" smtClean="0">
                <a:solidFill>
                  <a:schemeClr val="tx1"/>
                </a:solidFill>
                <a:latin typeface="+mn-lt"/>
              </a:rPr>
              <a:t>How much are they correlated?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decel="10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" decel="10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Parameter Tuning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199"/>
            <a:ext cx="8426576" cy="949003"/>
          </a:xfrm>
        </p:spPr>
        <p:txBody>
          <a:bodyPr>
            <a:normAutofit/>
          </a:bodyPr>
          <a:lstStyle/>
          <a:p>
            <a:r>
              <a:rPr lang="it-IT" smtClean="0">
                <a:solidFill>
                  <a:srgbClr val="92D050"/>
                </a:solidFill>
              </a:rPr>
              <a:t>Time shift</a:t>
            </a:r>
            <a:r>
              <a:rPr lang="it-IT" smtClean="0"/>
              <a:t>, </a:t>
            </a:r>
            <a:r>
              <a:rPr lang="it-IT" smtClean="0">
                <a:solidFill>
                  <a:srgbClr val="92D050"/>
                </a:solidFill>
              </a:rPr>
              <a:t>Elbow slope threshold</a:t>
            </a:r>
          </a:p>
        </p:txBody>
      </p:sp>
      <p:grpSp>
        <p:nvGrpSpPr>
          <p:cNvPr id="19" name="Gruppo 18"/>
          <p:cNvGrpSpPr/>
          <p:nvPr/>
        </p:nvGrpSpPr>
        <p:grpSpPr>
          <a:xfrm>
            <a:off x="1303778" y="2623920"/>
            <a:ext cx="7579998" cy="4117448"/>
            <a:chOff x="107504" y="2623920"/>
            <a:chExt cx="7579998" cy="4117448"/>
          </a:xfrm>
        </p:grpSpPr>
        <p:pic>
          <p:nvPicPr>
            <p:cNvPr id="522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504" y="2623920"/>
              <a:ext cx="6197889" cy="4117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ettangolo 4"/>
            <p:cNvSpPr/>
            <p:nvPr/>
          </p:nvSpPr>
          <p:spPr>
            <a:xfrm>
              <a:off x="6305393" y="5301208"/>
              <a:ext cx="138210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r>
                <a:rPr lang="it-IT" sz="1600" smtClean="0">
                  <a:latin typeface="Helvetica" pitchFamily="34" charset="0"/>
                </a:rPr>
                <a:t>Target:</a:t>
              </a:r>
            </a:p>
            <a:p>
              <a:r>
                <a:rPr lang="it-IT" sz="1600" smtClean="0">
                  <a:latin typeface="Helvetica" pitchFamily="34" charset="0"/>
                  <a:cs typeface="Arial" pitchFamily="34" charset="0"/>
                </a:rPr>
                <a:t>193.0.14.129</a:t>
              </a:r>
            </a:p>
          </p:txBody>
        </p:sp>
      </p:grpSp>
      <p:cxnSp>
        <p:nvCxnSpPr>
          <p:cNvPr id="14" name="Connettore 1 13"/>
          <p:cNvCxnSpPr/>
          <p:nvPr/>
        </p:nvCxnSpPr>
        <p:spPr>
          <a:xfrm>
            <a:off x="3851920" y="5157192"/>
            <a:ext cx="0" cy="1008112"/>
          </a:xfrm>
          <a:prstGeom prst="line">
            <a:avLst/>
          </a:prstGeom>
          <a:ln w="38100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3707904" y="6021288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7" name="Connettore 2 16"/>
          <p:cNvCxnSpPr/>
          <p:nvPr/>
        </p:nvCxnSpPr>
        <p:spPr>
          <a:xfrm flipV="1">
            <a:off x="3851920" y="4243526"/>
            <a:ext cx="0" cy="913666"/>
          </a:xfrm>
          <a:prstGeom prst="straightConnector1">
            <a:avLst/>
          </a:prstGeom>
          <a:ln w="57150">
            <a:solidFill>
              <a:srgbClr val="FF0000"/>
            </a:solidFill>
            <a:headEnd type="arrow" w="med" len="med"/>
            <a:tailEnd type="arrow" w="med" len="med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Tabella 28"/>
          <p:cNvGraphicFramePr>
            <a:graphicFrameLocks noGrp="1"/>
          </p:cNvGraphicFramePr>
          <p:nvPr/>
        </p:nvGraphicFramePr>
        <p:xfrm>
          <a:off x="457200" y="2493187"/>
          <a:ext cx="8229600" cy="4248180"/>
        </p:xfrm>
        <a:graphic>
          <a:graphicData uri="http://schemas.openxmlformats.org/drawingml/2006/table">
            <a:tbl>
              <a:tblPr firstCol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14800"/>
                <a:gridCol w="4114800"/>
              </a:tblGrid>
              <a:tr h="849636">
                <a:tc>
                  <a:txBody>
                    <a:bodyPr/>
                    <a:lstStyle/>
                    <a:p>
                      <a:pPr algn="r"/>
                      <a:r>
                        <a:rPr lang="it-IT" sz="2800" b="0" smtClean="0"/>
                        <a:t>Elbow slope threshold</a:t>
                      </a:r>
                      <a:endParaRPr lang="it-IT" sz="2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49636">
                <a:tc>
                  <a:txBody>
                    <a:bodyPr/>
                    <a:lstStyle/>
                    <a:p>
                      <a:pPr algn="r"/>
                      <a:r>
                        <a:rPr lang="it-IT" sz="2800" b="0" smtClean="0"/>
                        <a:t>Penalty</a:t>
                      </a:r>
                      <a:endParaRPr lang="it-IT" sz="2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49636">
                <a:tc>
                  <a:txBody>
                    <a:bodyPr/>
                    <a:lstStyle/>
                    <a:p>
                      <a:pPr algn="r"/>
                      <a:r>
                        <a:rPr lang="it-IT" sz="2800" b="0" smtClean="0"/>
                        <a:t># of RTT changepoints</a:t>
                      </a:r>
                      <a:endParaRPr lang="it-IT" sz="2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49636">
                <a:tc>
                  <a:txBody>
                    <a:bodyPr/>
                    <a:lstStyle/>
                    <a:p>
                      <a:pPr algn="r"/>
                      <a:r>
                        <a:rPr lang="it-IT" sz="2800" b="0" smtClean="0"/>
                        <a:t>Correlation factor(s)</a:t>
                      </a:r>
                      <a:endParaRPr lang="it-IT" sz="2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849636">
                <a:tc>
                  <a:txBody>
                    <a:bodyPr/>
                    <a:lstStyle/>
                    <a:p>
                      <a:pPr algn="r"/>
                      <a:r>
                        <a:rPr lang="it-IT" sz="2800" b="0" smtClean="0"/>
                        <a:t>Correlation score</a:t>
                      </a:r>
                      <a:endParaRPr lang="it-IT" sz="2800" b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pSp>
        <p:nvGrpSpPr>
          <p:cNvPr id="34" name="Gruppo 33"/>
          <p:cNvGrpSpPr/>
          <p:nvPr/>
        </p:nvGrpSpPr>
        <p:grpSpPr>
          <a:xfrm>
            <a:off x="4644009" y="2591538"/>
            <a:ext cx="3958453" cy="4048314"/>
            <a:chOff x="4644009" y="2591538"/>
            <a:chExt cx="3958453" cy="4048314"/>
          </a:xfrm>
        </p:grpSpPr>
        <p:sp>
          <p:nvSpPr>
            <p:cNvPr id="21" name="Triangolo isoscele 20"/>
            <p:cNvSpPr/>
            <p:nvPr/>
          </p:nvSpPr>
          <p:spPr>
            <a:xfrm>
              <a:off x="4644009" y="2591538"/>
              <a:ext cx="3958453" cy="661064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25000">
                  <a:schemeClr val="accent1"/>
                </a:gs>
                <a:gs pos="50000">
                  <a:srgbClr val="00B050"/>
                </a:gs>
                <a:gs pos="75000">
                  <a:schemeClr val="accent1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endParaRPr lang="it-IT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0" name="Triangolo isoscele 29"/>
            <p:cNvSpPr/>
            <p:nvPr/>
          </p:nvSpPr>
          <p:spPr>
            <a:xfrm flipH="1">
              <a:off x="4644009" y="3429000"/>
              <a:ext cx="3958453" cy="661064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25000">
                  <a:schemeClr val="accent1"/>
                </a:gs>
                <a:gs pos="50000">
                  <a:srgbClr val="00B050"/>
                </a:gs>
                <a:gs pos="75000">
                  <a:schemeClr val="accent1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endParaRPr lang="it-IT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1" name="Triangolo isoscele 30"/>
            <p:cNvSpPr/>
            <p:nvPr/>
          </p:nvSpPr>
          <p:spPr>
            <a:xfrm>
              <a:off x="4644009" y="4281008"/>
              <a:ext cx="3958453" cy="661064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25000">
                  <a:schemeClr val="accent1"/>
                </a:gs>
                <a:gs pos="50000">
                  <a:srgbClr val="00B050"/>
                </a:gs>
                <a:gs pos="75000">
                  <a:schemeClr val="accent1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endParaRPr lang="it-IT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2" name="Triangolo isoscele 31"/>
            <p:cNvSpPr/>
            <p:nvPr/>
          </p:nvSpPr>
          <p:spPr>
            <a:xfrm>
              <a:off x="4644009" y="5157192"/>
              <a:ext cx="3958453" cy="661064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25000">
                  <a:schemeClr val="accent1"/>
                </a:gs>
                <a:gs pos="50000">
                  <a:srgbClr val="00B050"/>
                </a:gs>
                <a:gs pos="75000">
                  <a:schemeClr val="accent1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endParaRPr lang="it-IT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33" name="Triangolo isoscele 32"/>
            <p:cNvSpPr/>
            <p:nvPr/>
          </p:nvSpPr>
          <p:spPr>
            <a:xfrm flipH="1">
              <a:off x="4644009" y="5978788"/>
              <a:ext cx="3958453" cy="661064"/>
            </a:xfrm>
            <a:prstGeom prst="triangle">
              <a:avLst>
                <a:gd name="adj" fmla="val 100000"/>
              </a:avLst>
            </a:prstGeom>
            <a:gradFill flip="none" rotWithShape="1">
              <a:gsLst>
                <a:gs pos="0">
                  <a:srgbClr val="FF0000"/>
                </a:gs>
                <a:gs pos="25000">
                  <a:schemeClr val="accent1"/>
                </a:gs>
                <a:gs pos="50000">
                  <a:srgbClr val="00B050"/>
                </a:gs>
                <a:gs pos="75000">
                  <a:schemeClr val="accent1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r"/>
              <a:endParaRPr lang="it-IT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cxnSp>
        <p:nvCxnSpPr>
          <p:cNvPr id="36" name="Connettore 1 35"/>
          <p:cNvCxnSpPr/>
          <p:nvPr/>
        </p:nvCxnSpPr>
        <p:spPr>
          <a:xfrm>
            <a:off x="4788024" y="2493187"/>
            <a:ext cx="0" cy="4248180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none" w="med" len="med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tangolo 43"/>
          <p:cNvSpPr/>
          <p:nvPr/>
        </p:nvSpPr>
        <p:spPr>
          <a:xfrm>
            <a:off x="5940152" y="5301208"/>
            <a:ext cx="2943624" cy="58477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6" name="Connettore 2 45"/>
          <p:cNvCxnSpPr/>
          <p:nvPr/>
        </p:nvCxnSpPr>
        <p:spPr>
          <a:xfrm flipV="1">
            <a:off x="2366386" y="3339236"/>
            <a:ext cx="0" cy="66106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V="1">
            <a:off x="3302493" y="4393478"/>
            <a:ext cx="0" cy="661064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seatplo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5613858" y="1531939"/>
            <a:ext cx="3399818" cy="22571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294E-6 L 0.40156 -2.3294E-6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2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51608E-6 L -0.12777 3.51608E-6 " pathEditMode="relative" rAng="0" ptsTypes="AA">
                                      <p:cBhvr>
                                        <p:cTn id="6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"/>
                            </p:stCondLst>
                            <p:childTnLst>
                              <p:par>
                                <p:cTn id="6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1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"/>
                            </p:stCondLst>
                            <p:childTnLst>
                              <p:par>
                                <p:cTn id="7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showWhenStopped="0">
                <p:cTn id="7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video>
          </p:childTnLst>
        </p:cTn>
      </p:par>
    </p:tnLst>
    <p:bldLst>
      <p:bldP spid="15" grpId="0" animBg="1"/>
      <p:bldP spid="44" grpId="0" animBg="1"/>
      <p:bldP spid="44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Parameter Tuning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mtClean="0">
                <a:solidFill>
                  <a:srgbClr val="92D050"/>
                </a:solidFill>
              </a:rPr>
              <a:t>Time shift </a:t>
            </a:r>
            <a:r>
              <a:rPr lang="it-IT" smtClean="0"/>
              <a:t>= 60s</a:t>
            </a:r>
          </a:p>
          <a:p>
            <a:r>
              <a:rPr lang="it-IT" smtClean="0">
                <a:solidFill>
                  <a:srgbClr val="92D050"/>
                </a:solidFill>
              </a:rPr>
              <a:t>Elbow slope threshold </a:t>
            </a:r>
            <a:r>
              <a:rPr lang="it-IT" smtClean="0"/>
              <a:t>= 10</a:t>
            </a:r>
            <a:r>
              <a:rPr lang="it-IT" baseline="30000" smtClean="0"/>
              <a:t>4</a:t>
            </a:r>
          </a:p>
          <a:p>
            <a:r>
              <a:rPr lang="it-IT" smtClean="0">
                <a:solidFill>
                  <a:srgbClr val="92D050"/>
                </a:solidFill>
              </a:rPr>
              <a:t>Tolerance window </a:t>
            </a:r>
            <a:r>
              <a:rPr lang="it-IT" smtClean="0"/>
              <a:t>= 5 mins</a:t>
            </a:r>
          </a:p>
          <a:p>
            <a:pPr lvl="1"/>
            <a:r>
              <a:rPr lang="it-IT" smtClean="0"/>
              <a:t>Based on the rate of RTT measurements</a:t>
            </a:r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Good for all </a:t>
            </a:r>
            <a:r>
              <a:rPr lang="it-IT" smtClean="0">
                <a:solidFill>
                  <a:srgbClr val="92D050"/>
                </a:solidFill>
              </a:rPr>
              <a:t>Target</a:t>
            </a:r>
            <a:r>
              <a:rPr lang="it-IT" smtClean="0"/>
              <a:t>s</a:t>
            </a:r>
            <a:br>
              <a:rPr lang="it-IT" smtClean="0"/>
            </a:br>
            <a:r>
              <a:rPr lang="it-IT" smtClean="0"/>
              <a:t>and </a:t>
            </a:r>
            <a:r>
              <a:rPr lang="it-IT" smtClean="0">
                <a:solidFill>
                  <a:srgbClr val="92D050"/>
                </a:solidFill>
              </a:rPr>
              <a:t>Prefix</a:t>
            </a:r>
            <a:r>
              <a:rPr lang="it-IT" smtClean="0"/>
              <a:t>es!</a:t>
            </a:r>
          </a:p>
        </p:txBody>
      </p:sp>
      <p:sp>
        <p:nvSpPr>
          <p:cNvPr id="25" name="Segnaposto piè di pagina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pic>
        <p:nvPicPr>
          <p:cNvPr id="102404" name="Picture 4" descr="http://i.telegraph.co.uk/multimedia/archive/01448/Roethlisberger_L_1448509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7" y="4077072"/>
            <a:ext cx="3914527" cy="2450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867273"/>
            <a:ext cx="7772400" cy="1971650"/>
          </a:xfrm>
        </p:spPr>
        <p:txBody>
          <a:bodyPr/>
          <a:lstStyle/>
          <a:p>
            <a:r>
              <a:rPr lang="it-IT" sz="3200" smtClean="0"/>
              <a:t>Towards an Automated Investigation of the Impact of BGP Routing Changes on Network Delay Variations</a:t>
            </a:r>
            <a:endParaRPr lang="it-IT" sz="320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672"/>
            <a:ext cx="6400800" cy="1752600"/>
          </a:xfrm>
        </p:spPr>
        <p:txBody>
          <a:bodyPr/>
          <a:lstStyle/>
          <a:p>
            <a:r>
              <a:rPr lang="en-US" sz="2800" u="sng" smtClean="0"/>
              <a:t>Massimo Rimondini</a:t>
            </a:r>
          </a:p>
          <a:p>
            <a:r>
              <a:rPr lang="en-US" sz="2800" smtClean="0"/>
              <a:t>Claudio Squarcella</a:t>
            </a:r>
          </a:p>
          <a:p>
            <a:r>
              <a:rPr lang="en-US" sz="2800" smtClean="0"/>
              <a:t>Giuseppe Di Battista</a:t>
            </a:r>
            <a:endParaRPr lang="en-US" sz="2800"/>
          </a:p>
        </p:txBody>
      </p:sp>
      <p:sp>
        <p:nvSpPr>
          <p:cNvPr id="4" name="Rettangolo 3"/>
          <p:cNvSpPr/>
          <p:nvPr/>
        </p:nvSpPr>
        <p:spPr>
          <a:xfrm>
            <a:off x="395536" y="1723256"/>
            <a:ext cx="8352928" cy="625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6804248" y="2852936"/>
            <a:ext cx="1872208" cy="5265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323528" y="2204864"/>
            <a:ext cx="1224136" cy="175064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7668344" y="3307432"/>
            <a:ext cx="1224136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827584" y="6093296"/>
            <a:ext cx="74888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Passive and Active</a:t>
            </a:r>
            <a:r>
              <a:rPr kumimoji="0" lang="en-US" sz="1400" b="0" i="0" strike="noStrike" kern="0" cap="none" spc="0" normalizeH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Measurement Conference (PAM 2014)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0" baseline="0" smtClean="0">
                <a:solidFill>
                  <a:schemeClr val="bg1"/>
                </a:solidFill>
                <a:latin typeface="+mn-lt"/>
              </a:rPr>
              <a:t>March 11th, 2014</a:t>
            </a:r>
            <a:endParaRPr kumimoji="0" lang="en-US" sz="1400" b="0" i="0" strike="noStrike" kern="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2276872"/>
            <a:ext cx="5184576" cy="5984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10"/>
          <p:cNvSpPr/>
          <p:nvPr/>
        </p:nvSpPr>
        <p:spPr>
          <a:xfrm>
            <a:off x="7524328" y="2276872"/>
            <a:ext cx="1080120" cy="6480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652120" y="2215024"/>
            <a:ext cx="1944216" cy="66152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Statistical Analyses</a:t>
            </a:r>
            <a:endParaRPr lang="it-IT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606124"/>
          <a:ext cx="8387832" cy="3640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0864"/>
                <a:gridCol w="924242"/>
                <a:gridCol w="924242"/>
                <a:gridCol w="924242"/>
                <a:gridCol w="924242"/>
              </a:tblGrid>
              <a:tr h="448816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Measurement ID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48816">
                <a:tc>
                  <a:txBody>
                    <a:bodyPr/>
                    <a:lstStyle/>
                    <a:p>
                      <a:pPr algn="ctr"/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smtClean="0">
                          <a:solidFill>
                            <a:schemeClr val="bg1"/>
                          </a:solidFill>
                        </a:rPr>
                        <a:t>1001</a:t>
                      </a:r>
                      <a:endParaRPr lang="it-IT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smtClean="0">
                          <a:solidFill>
                            <a:schemeClr val="bg1"/>
                          </a:solidFill>
                        </a:rPr>
                        <a:t>1003</a:t>
                      </a:r>
                      <a:endParaRPr lang="it-IT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smtClean="0">
                          <a:solidFill>
                            <a:schemeClr val="bg1"/>
                          </a:solidFill>
                        </a:rPr>
                        <a:t>1004</a:t>
                      </a:r>
                      <a:endParaRPr lang="it-IT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b="1" smtClean="0">
                          <a:solidFill>
                            <a:schemeClr val="bg1"/>
                          </a:solidFill>
                        </a:rPr>
                        <a:t>1005</a:t>
                      </a:r>
                      <a:endParaRPr lang="it-IT" b="1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algn="l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path-changes with</a:t>
                      </a:r>
                    </a:p>
                    <a:p>
                      <a:pPr algn="l"/>
                      <a:r>
                        <a:rPr lang="it-IT" baseline="0" smtClean="0">
                          <a:solidFill>
                            <a:schemeClr val="bg1"/>
                          </a:solidFill>
                        </a:rPr>
                        <a:t>consistent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87.5%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78.6%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72.5%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86.4%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algn="l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path-change-pairs with</a:t>
                      </a:r>
                    </a:p>
                    <a:p>
                      <a:pPr algn="l"/>
                      <a:endParaRPr lang="it-IT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64.8%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52.1%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43.3%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68.8%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algn="l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path-changes with</a:t>
                      </a:r>
                    </a:p>
                    <a:p>
                      <a:pPr algn="l"/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76.4%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57.4%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64%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80.6%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  <a:tr h="448816">
                <a:tc>
                  <a:txBody>
                    <a:bodyPr/>
                    <a:lstStyle/>
                    <a:p>
                      <a:pPr algn="l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path-changes</a:t>
                      </a:r>
                      <a:r>
                        <a:rPr lang="it-IT" baseline="0" smtClean="0">
                          <a:solidFill>
                            <a:schemeClr val="bg1"/>
                          </a:solidFill>
                        </a:rPr>
                        <a:t> with </a:t>
                      </a:r>
                      <a:r>
                        <a:rPr lang="it-IT" sz="2400" baseline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it-IT" baseline="0" smtClean="0">
                        <a:solidFill>
                          <a:schemeClr val="bg1"/>
                        </a:solidFill>
                      </a:endParaRPr>
                    </a:p>
                    <a:p>
                      <a:pPr algn="l"/>
                      <a:r>
                        <a:rPr lang="it-IT" sz="1800" smtClean="0">
                          <a:solidFill>
                            <a:schemeClr val="bg1"/>
                          </a:solidFill>
                        </a:rPr>
                        <a:t>(~same BGP change </a:t>
                      </a:r>
                      <a:r>
                        <a:rPr lang="it-IT" sz="1800" smtClean="0">
                          <a:solidFill>
                            <a:schemeClr val="bg1"/>
                          </a:solidFill>
                          <a:sym typeface="Symbol"/>
                        </a:rPr>
                        <a:t> same RTT change)</a:t>
                      </a:r>
                      <a:endParaRPr lang="it-IT" sz="240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73.6%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75.5%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95.5%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mtClean="0">
                          <a:solidFill>
                            <a:schemeClr val="bg1"/>
                          </a:solidFill>
                        </a:rPr>
                        <a:t>93.1%</a:t>
                      </a:r>
                      <a:endParaRPr lang="it-IT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/>
        </p:nvGraphicFramePr>
        <p:xfrm>
          <a:off x="1618773" y="2760218"/>
          <a:ext cx="1448048" cy="403555"/>
        </p:xfrm>
        <a:graphic>
          <a:graphicData uri="http://schemas.openxmlformats.org/presentationml/2006/ole">
            <p:oleObj spid="_x0000_s53249" name="Equazione" r:id="rId4" imgW="774360" imgH="215640" progId="Equation.3">
              <p:embed/>
            </p:oleObj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/>
        </p:nvGraphicFramePr>
        <p:xfrm>
          <a:off x="512918" y="3453222"/>
          <a:ext cx="4124325" cy="449262"/>
        </p:xfrm>
        <a:graphic>
          <a:graphicData uri="http://schemas.openxmlformats.org/presentationml/2006/ole">
            <p:oleObj spid="_x0000_s53250" name="Equazione" r:id="rId5" imgW="2209680" imgH="241200" progId="Equation.3">
              <p:embed/>
            </p:oleObj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/>
        </p:nvGraphicFramePr>
        <p:xfrm>
          <a:off x="512918" y="4137025"/>
          <a:ext cx="3729038" cy="403225"/>
        </p:xfrm>
        <a:graphic>
          <a:graphicData uri="http://schemas.openxmlformats.org/presentationml/2006/ole">
            <p:oleObj spid="_x0000_s53251" name="Equazione" r:id="rId6" imgW="1993680" imgH="215640" progId="Equation.3">
              <p:embed/>
            </p:oleObj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/>
        </p:nvGraphicFramePr>
        <p:xfrm>
          <a:off x="2463924" y="4540473"/>
          <a:ext cx="2324100" cy="450850"/>
        </p:xfrm>
        <a:graphic>
          <a:graphicData uri="http://schemas.openxmlformats.org/presentationml/2006/ole">
            <p:oleObj spid="_x0000_s53252" name="Equazione" r:id="rId7" imgW="1244520" imgH="241200" progId="Equation.3">
              <p:embed/>
            </p:oleObj>
          </a:graphicData>
        </a:graphic>
      </p:graphicFrame>
      <p:grpSp>
        <p:nvGrpSpPr>
          <p:cNvPr id="11" name="Gruppo 10"/>
          <p:cNvGrpSpPr/>
          <p:nvPr/>
        </p:nvGrpSpPr>
        <p:grpSpPr>
          <a:xfrm>
            <a:off x="457201" y="5373216"/>
            <a:ext cx="8229600" cy="726584"/>
            <a:chOff x="457201" y="1550289"/>
            <a:chExt cx="8229600" cy="726584"/>
          </a:xfrm>
        </p:grpSpPr>
        <p:sp>
          <p:nvSpPr>
            <p:cNvPr id="9" name="CasellaDiTesto 8"/>
            <p:cNvSpPr txBox="1"/>
            <p:nvPr/>
          </p:nvSpPr>
          <p:spPr>
            <a:xfrm>
              <a:off x="457201" y="1628801"/>
              <a:ext cx="8229600" cy="648072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it-IT" sz="2400" smtClean="0">
                  <a:solidFill>
                    <a:srgbClr val="00B0F0"/>
                  </a:solidFill>
                  <a:latin typeface="+mn-lt"/>
                </a:rPr>
                <a:t>Path-change</a:t>
              </a:r>
              <a:r>
                <a:rPr lang="it-IT" sz="2400" smtClean="0">
                  <a:solidFill>
                    <a:schemeClr val="bg1"/>
                  </a:solidFill>
                  <a:latin typeface="+mn-lt"/>
                </a:rPr>
                <a:t>: occurrence of              recorded by a CP and matched with an RTT variation seen by a probe in the same AS</a:t>
              </a:r>
              <a:endParaRPr lang="it-IT" sz="240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10" name="Oggetto 9"/>
            <p:cNvGraphicFramePr>
              <a:graphicFrameLocks noChangeAspect="1"/>
            </p:cNvGraphicFramePr>
            <p:nvPr/>
          </p:nvGraphicFramePr>
          <p:xfrm>
            <a:off x="3984272" y="1550289"/>
            <a:ext cx="1118418" cy="475047"/>
          </p:xfrm>
          <a:graphic>
            <a:graphicData uri="http://schemas.openxmlformats.org/presentationml/2006/ole">
              <p:oleObj spid="_x0000_s53253" name="Equazione" r:id="rId8" imgW="507960" imgH="215640" progId="Equation.3">
                <p:embed/>
              </p:oleObj>
            </a:graphicData>
          </a:graphic>
        </p:graphicFrame>
      </p:grpSp>
      <p:sp>
        <p:nvSpPr>
          <p:cNvPr id="12" name="Rettangolo 11"/>
          <p:cNvSpPr/>
          <p:nvPr/>
        </p:nvSpPr>
        <p:spPr>
          <a:xfrm>
            <a:off x="179512" y="2483867"/>
            <a:ext cx="8784976" cy="64807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179512" y="3129186"/>
            <a:ext cx="8784976" cy="7325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179512" y="3861785"/>
            <a:ext cx="8784976" cy="65694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/>
          <p:cNvSpPr/>
          <p:nvPr/>
        </p:nvSpPr>
        <p:spPr>
          <a:xfrm>
            <a:off x="179512" y="4518734"/>
            <a:ext cx="8784976" cy="81674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6" name="Gruppo 15"/>
          <p:cNvGrpSpPr/>
          <p:nvPr/>
        </p:nvGrpSpPr>
        <p:grpSpPr>
          <a:xfrm>
            <a:off x="457201" y="6021288"/>
            <a:ext cx="8229600" cy="764704"/>
            <a:chOff x="457201" y="1550289"/>
            <a:chExt cx="8229600" cy="764704"/>
          </a:xfrm>
        </p:grpSpPr>
        <p:sp>
          <p:nvSpPr>
            <p:cNvPr id="17" name="CasellaDiTesto 16"/>
            <p:cNvSpPr txBox="1"/>
            <p:nvPr/>
          </p:nvSpPr>
          <p:spPr>
            <a:xfrm>
              <a:off x="457201" y="1628800"/>
              <a:ext cx="8229600" cy="686193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it-IT" sz="2400" smtClean="0">
                  <a:solidFill>
                    <a:srgbClr val="00B0F0"/>
                  </a:solidFill>
                  <a:latin typeface="+mn-lt"/>
                </a:rPr>
                <a:t>Path-change-pair</a:t>
              </a:r>
              <a:r>
                <a:rPr lang="it-IT" sz="2400" smtClean="0">
                  <a:solidFill>
                    <a:schemeClr val="bg1"/>
                  </a:solidFill>
                  <a:latin typeface="+mn-lt"/>
                </a:rPr>
                <a:t>: occurrence of              and              seen by the same probe/CP pair</a:t>
              </a:r>
              <a:endParaRPr lang="it-IT" sz="2400">
                <a:solidFill>
                  <a:schemeClr val="bg1"/>
                </a:solidFill>
                <a:latin typeface="+mn-lt"/>
              </a:endParaRPr>
            </a:p>
          </p:txBody>
        </p:sp>
        <p:graphicFrame>
          <p:nvGraphicFramePr>
            <p:cNvPr id="18" name="Oggetto 17"/>
            <p:cNvGraphicFramePr>
              <a:graphicFrameLocks noChangeAspect="1"/>
            </p:cNvGraphicFramePr>
            <p:nvPr/>
          </p:nvGraphicFramePr>
          <p:xfrm>
            <a:off x="4543481" y="1550289"/>
            <a:ext cx="1118418" cy="475047"/>
          </p:xfrm>
          <a:graphic>
            <a:graphicData uri="http://schemas.openxmlformats.org/presentationml/2006/ole">
              <p:oleObj spid="_x0000_s53254" name="Equazione" r:id="rId9" imgW="507960" imgH="215640" progId="Equation.3">
                <p:embed/>
              </p:oleObj>
            </a:graphicData>
          </a:graphic>
        </p:graphicFrame>
        <p:graphicFrame>
          <p:nvGraphicFramePr>
            <p:cNvPr id="19" name="Oggetto 18"/>
            <p:cNvGraphicFramePr>
              <a:graphicFrameLocks noChangeAspect="1"/>
            </p:cNvGraphicFramePr>
            <p:nvPr/>
          </p:nvGraphicFramePr>
          <p:xfrm>
            <a:off x="6228184" y="1550289"/>
            <a:ext cx="1118418" cy="475047"/>
          </p:xfrm>
          <a:graphic>
            <a:graphicData uri="http://schemas.openxmlformats.org/presentationml/2006/ole">
              <p:oleObj spid="_x0000_s53255" name="Equazione" r:id="rId10" imgW="507960" imgH="215640" progId="Equation.3">
                <p:embed/>
              </p:oleObj>
            </a:graphicData>
          </a:graphic>
        </p:graphicFrame>
      </p:grpSp>
      <p:sp>
        <p:nvSpPr>
          <p:cNvPr id="20" name="Ovale 19"/>
          <p:cNvSpPr/>
          <p:nvPr/>
        </p:nvSpPr>
        <p:spPr>
          <a:xfrm>
            <a:off x="7020272" y="2582660"/>
            <a:ext cx="864096" cy="4922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Ovale 20"/>
          <p:cNvSpPr/>
          <p:nvPr/>
        </p:nvSpPr>
        <p:spPr>
          <a:xfrm>
            <a:off x="7020272" y="3271858"/>
            <a:ext cx="864096" cy="4922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Ovale 21"/>
          <p:cNvSpPr/>
          <p:nvPr/>
        </p:nvSpPr>
        <p:spPr>
          <a:xfrm>
            <a:off x="6089093" y="3955439"/>
            <a:ext cx="864096" cy="4922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Ovale 22"/>
          <p:cNvSpPr/>
          <p:nvPr/>
        </p:nvSpPr>
        <p:spPr>
          <a:xfrm>
            <a:off x="5161862" y="4621264"/>
            <a:ext cx="864096" cy="49227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Traceroute-based Validation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it-IT" smtClean="0"/>
              <a:t>Traceroutes from RIPE Atlas</a:t>
            </a:r>
          </a:p>
          <a:p>
            <a:pPr lvl="1"/>
            <a:r>
              <a:rPr lang="it-IT" smtClean="0"/>
              <a:t>One every 20 mins</a:t>
            </a:r>
          </a:p>
          <a:p>
            <a:r>
              <a:rPr lang="it-IT" smtClean="0"/>
              <a:t>IP</a:t>
            </a:r>
            <a:r>
              <a:rPr lang="it-IT" smtClean="0">
                <a:sym typeface="Symbol"/>
              </a:rPr>
              <a:t>AS mapping</a:t>
            </a:r>
          </a:p>
          <a:p>
            <a:pPr lvl="1"/>
            <a:r>
              <a:rPr lang="it-IT" smtClean="0">
                <a:sym typeface="Symbol"/>
              </a:rPr>
              <a:t>Based on RIPE RIS BGP tables</a:t>
            </a:r>
          </a:p>
          <a:p>
            <a:r>
              <a:rPr lang="it-IT" smtClean="0"/>
              <a:t>BGP-RTT </a:t>
            </a:r>
            <a:r>
              <a:rPr lang="it-IT" smtClean="0">
                <a:sym typeface="Symbol"/>
              </a:rPr>
              <a:t> </a:t>
            </a:r>
            <a:r>
              <a:rPr lang="it-IT" smtClean="0"/>
              <a:t>BGP-traceroute</a:t>
            </a:r>
          </a:p>
          <a:p>
            <a:r>
              <a:rPr lang="it-IT" smtClean="0"/>
              <a:t>Results:</a:t>
            </a:r>
          </a:p>
          <a:p>
            <a:pPr lvl="1"/>
            <a:r>
              <a:rPr lang="it-IT" smtClean="0"/>
              <a:t>For well   correlated BGP-RTT data (high </a:t>
            </a:r>
            <a:r>
              <a:rPr lang="it-IT" sz="3000" i="1" smtClean="0">
                <a:solidFill>
                  <a:srgbClr val="FFFFFF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cf</a:t>
            </a:r>
            <a:r>
              <a:rPr lang="it-IT" smtClean="0"/>
              <a:t>) there is     evidence of correlation even with traceroute data</a:t>
            </a:r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7005983" y="5045114"/>
            <a:ext cx="680691" cy="400110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spAutoFit/>
          </a:bodyPr>
          <a:lstStyle/>
          <a:p>
            <a:r>
              <a:rPr lang="it-IT" sz="2600" kern="0" smtClean="0">
                <a:solidFill>
                  <a:srgbClr val="FFFFFF"/>
                </a:solidFill>
                <a:latin typeface="Tahoma"/>
              </a:rPr>
              <a:t>low</a:t>
            </a:r>
            <a:endParaRPr lang="it-IT" sz="2600"/>
          </a:p>
        </p:txBody>
      </p:sp>
      <p:sp>
        <p:nvSpPr>
          <p:cNvPr id="6" name="Rettangolo 5"/>
          <p:cNvSpPr/>
          <p:nvPr/>
        </p:nvSpPr>
        <p:spPr>
          <a:xfrm>
            <a:off x="1882576" y="5025106"/>
            <a:ext cx="917773" cy="434974"/>
          </a:xfrm>
          <a:prstGeom prst="rect">
            <a:avLst/>
          </a:prstGeom>
          <a:solidFill>
            <a:schemeClr val="tx2"/>
          </a:solidFill>
        </p:spPr>
        <p:txBody>
          <a:bodyPr wrap="square" lIns="0" tIns="0" rIns="0" bIns="0">
            <a:noAutofit/>
          </a:bodyPr>
          <a:lstStyle/>
          <a:p>
            <a:r>
              <a:rPr lang="it-IT" sz="2800" kern="0" smtClean="0">
                <a:solidFill>
                  <a:srgbClr val="FFFFFF"/>
                </a:solidFill>
                <a:latin typeface="Tahoma"/>
              </a:rPr>
              <a:t>badly</a:t>
            </a:r>
            <a:endParaRPr lang="it-IT" sz="2800"/>
          </a:p>
        </p:txBody>
      </p:sp>
      <p:sp>
        <p:nvSpPr>
          <p:cNvPr id="7" name="Rettangolo 6"/>
          <p:cNvSpPr/>
          <p:nvPr/>
        </p:nvSpPr>
        <p:spPr>
          <a:xfrm>
            <a:off x="2555776" y="5491450"/>
            <a:ext cx="367088" cy="400110"/>
          </a:xfrm>
          <a:prstGeom prst="rect">
            <a:avLst/>
          </a:prstGeom>
          <a:solidFill>
            <a:schemeClr val="tx2"/>
          </a:solidFill>
        </p:spPr>
        <p:txBody>
          <a:bodyPr wrap="none" lIns="0" tIns="0" rIns="0" bIns="0">
            <a:spAutoFit/>
          </a:bodyPr>
          <a:lstStyle/>
          <a:p>
            <a:r>
              <a:rPr lang="it-IT" sz="2600" kern="0" smtClean="0">
                <a:solidFill>
                  <a:srgbClr val="FFFFFF"/>
                </a:solidFill>
                <a:latin typeface="Tahoma"/>
              </a:rPr>
              <a:t>no</a:t>
            </a:r>
            <a:endParaRPr lang="it-IT" sz="2600"/>
          </a:p>
        </p:txBody>
      </p:sp>
      <p:sp>
        <p:nvSpPr>
          <p:cNvPr id="11" name="Segnaposto piè di pa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"/>
                            </p:stCondLst>
                            <p:childTnLst>
                              <p:par>
                                <p:cTn id="37" presetID="27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38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3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48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9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Further Possible Analyses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Recall from the motivations</a:t>
            </a:r>
          </a:p>
          <a:p>
            <a:pPr lvl="1"/>
            <a:r>
              <a:rPr lang="it-IT" smtClean="0"/>
              <a:t>Equivalence classes</a:t>
            </a:r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endParaRPr lang="it-IT" smtClean="0"/>
          </a:p>
          <a:p>
            <a:pPr lvl="1"/>
            <a:r>
              <a:rPr lang="it-IT" smtClean="0"/>
              <a:t>Placement of delay-sensitive services</a:t>
            </a:r>
          </a:p>
          <a:p>
            <a:pPr lvl="1"/>
            <a:r>
              <a:rPr lang="it-IT" smtClean="0"/>
              <a:t>Troubleshooting</a:t>
            </a:r>
            <a:endParaRPr lang="it-IT"/>
          </a:p>
        </p:txBody>
      </p:sp>
      <p:grpSp>
        <p:nvGrpSpPr>
          <p:cNvPr id="27" name="Gruppo 26"/>
          <p:cNvGrpSpPr/>
          <p:nvPr/>
        </p:nvGrpSpPr>
        <p:grpSpPr>
          <a:xfrm>
            <a:off x="1684052" y="2551393"/>
            <a:ext cx="5775896" cy="1527240"/>
            <a:chOff x="1860897" y="2551393"/>
            <a:chExt cx="5775896" cy="1527240"/>
          </a:xfrm>
        </p:grpSpPr>
        <p:grpSp>
          <p:nvGrpSpPr>
            <p:cNvPr id="4" name="Gruppo 3"/>
            <p:cNvGrpSpPr/>
            <p:nvPr/>
          </p:nvGrpSpPr>
          <p:grpSpPr>
            <a:xfrm>
              <a:off x="6484665" y="2551393"/>
              <a:ext cx="1152128" cy="1407626"/>
              <a:chOff x="6660232" y="1772816"/>
              <a:chExt cx="1152128" cy="1407626"/>
            </a:xfr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5" name="Gruppo 38"/>
              <p:cNvGrpSpPr/>
              <p:nvPr/>
            </p:nvGrpSpPr>
            <p:grpSpPr>
              <a:xfrm>
                <a:off x="6660232" y="1772816"/>
                <a:ext cx="1152128" cy="1407626"/>
                <a:chOff x="6145290" y="1805474"/>
                <a:chExt cx="1152128" cy="1407626"/>
              </a:xfrm>
            </p:grpSpPr>
            <p:grpSp>
              <p:nvGrpSpPr>
                <p:cNvPr id="7" name="Group 5"/>
                <p:cNvGrpSpPr>
                  <a:grpSpLocks noChangeAspect="1"/>
                </p:cNvGrpSpPr>
                <p:nvPr/>
              </p:nvGrpSpPr>
              <p:grpSpPr bwMode="auto">
                <a:xfrm>
                  <a:off x="6170492" y="2565400"/>
                  <a:ext cx="1101725" cy="647700"/>
                  <a:chOff x="3878" y="1616"/>
                  <a:chExt cx="694" cy="408"/>
                </a:xfrm>
              </p:grpSpPr>
              <p:sp>
                <p:nvSpPr>
                  <p:cNvPr id="9" name="AutoShape 4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3878" y="1616"/>
                    <a:ext cx="694" cy="40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1786"/>
                    <a:ext cx="690" cy="236"/>
                  </a:xfrm>
                  <a:prstGeom prst="ellips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1738"/>
                    <a:ext cx="690" cy="168"/>
                  </a:xfrm>
                  <a:prstGeom prst="rect">
                    <a:avLst/>
                  </a:prstGeom>
                  <a:solidFill>
                    <a:srgbClr val="0078AA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2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878" y="1738"/>
                    <a:ext cx="690" cy="168"/>
                  </a:xfrm>
                  <a:prstGeom prst="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3880" y="1618"/>
                    <a:ext cx="690" cy="236"/>
                  </a:xfrm>
                  <a:prstGeom prst="ellipse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4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878" y="1734"/>
                    <a:ext cx="1" cy="168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5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4568" y="1734"/>
                    <a:ext cx="1" cy="168"/>
                  </a:xfrm>
                  <a:prstGeom prst="line">
                    <a:avLst/>
                  </a:prstGeom>
                  <a:noFill/>
                  <a:ln w="6350">
                    <a:solidFill>
                      <a:srgbClr val="AAE6FF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it-IT"/>
                  </a:p>
                </p:txBody>
              </p:sp>
            </p:grpSp>
            <p:pic>
              <p:nvPicPr>
                <p:cNvPr id="8" name="Picture 2" descr="http://www.saturnstopwatches.co.uk/63-thickbox_default/fastime-1-stopwatch.jpg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/>
                <a:stretch>
                  <a:fillRect/>
                </a:stretch>
              </p:blipFill>
              <p:spPr bwMode="auto">
                <a:xfrm>
                  <a:off x="6145290" y="1805474"/>
                  <a:ext cx="1152128" cy="1016429"/>
                </a:xfrm>
                <a:prstGeom prst="rect">
                  <a:avLst/>
                </a:prstGeom>
                <a:noFill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  <p:sp>
            <p:nvSpPr>
              <p:cNvPr id="6" name="Rettangolo 5"/>
              <p:cNvSpPr/>
              <p:nvPr/>
            </p:nvSpPr>
            <p:spPr>
              <a:xfrm>
                <a:off x="6976110" y="2170162"/>
                <a:ext cx="495300" cy="25072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6" name="Gruppo 84"/>
            <p:cNvGrpSpPr/>
            <p:nvPr/>
          </p:nvGrpSpPr>
          <p:grpSpPr>
            <a:xfrm>
              <a:off x="1860897" y="3094327"/>
              <a:ext cx="1101725" cy="864692"/>
              <a:chOff x="7667625" y="4293096"/>
              <a:chExt cx="1101725" cy="864692"/>
            </a:xfrm>
          </p:grpSpPr>
          <p:grpSp>
            <p:nvGrpSpPr>
              <p:cNvPr id="17" name="Group 5"/>
              <p:cNvGrpSpPr>
                <a:grpSpLocks noChangeAspect="1"/>
              </p:cNvGrpSpPr>
              <p:nvPr/>
            </p:nvGrpSpPr>
            <p:grpSpPr bwMode="auto">
              <a:xfrm>
                <a:off x="7667625" y="4508500"/>
                <a:ext cx="1101725" cy="649288"/>
                <a:chOff x="4830" y="2840"/>
                <a:chExt cx="694" cy="409"/>
              </a:xfrm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grpSpPr>
            <p:sp>
              <p:nvSpPr>
                <p:cNvPr id="19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30" y="2840"/>
                  <a:ext cx="694" cy="4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0" name="Oval 6"/>
                <p:cNvSpPr>
                  <a:spLocks noChangeArrowheads="1"/>
                </p:cNvSpPr>
                <p:nvPr/>
              </p:nvSpPr>
              <p:spPr bwMode="auto">
                <a:xfrm>
                  <a:off x="4832" y="3011"/>
                  <a:ext cx="690" cy="236"/>
                </a:xfrm>
                <a:prstGeom prst="ellipse">
                  <a:avLst/>
                </a:prstGeom>
                <a:solidFill>
                  <a:srgbClr val="009E47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1" name="Rectangle 7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2" name="Rectangle 8"/>
                <p:cNvSpPr>
                  <a:spLocks noChangeArrowheads="1"/>
                </p:cNvSpPr>
                <p:nvPr/>
              </p:nvSpPr>
              <p:spPr bwMode="auto">
                <a:xfrm>
                  <a:off x="4830" y="2962"/>
                  <a:ext cx="690" cy="169"/>
                </a:xfrm>
                <a:prstGeom prst="rect">
                  <a:avLst/>
                </a:prstGeom>
                <a:solidFill>
                  <a:srgbClr val="009E47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3" name="Oval 9"/>
                <p:cNvSpPr>
                  <a:spLocks noChangeArrowheads="1"/>
                </p:cNvSpPr>
                <p:nvPr/>
              </p:nvSpPr>
              <p:spPr bwMode="auto">
                <a:xfrm>
                  <a:off x="4832" y="2842"/>
                  <a:ext cx="690" cy="236"/>
                </a:xfrm>
                <a:prstGeom prst="ellipse">
                  <a:avLst/>
                </a:prstGeom>
                <a:solidFill>
                  <a:srgbClr val="7EC234"/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4" name="Line 29"/>
                <p:cNvSpPr>
                  <a:spLocks noChangeShapeType="1"/>
                </p:cNvSpPr>
                <p:nvPr/>
              </p:nvSpPr>
              <p:spPr bwMode="auto">
                <a:xfrm>
                  <a:off x="483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25" name="Line 30"/>
                <p:cNvSpPr>
                  <a:spLocks noChangeShapeType="1"/>
                </p:cNvSpPr>
                <p:nvPr/>
              </p:nvSpPr>
              <p:spPr bwMode="auto">
                <a:xfrm>
                  <a:off x="5520" y="2958"/>
                  <a:ext cx="1" cy="169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18" name="Picture 35" descr="http://icons.iconarchive.com/icons/custom-icon-design/pretty-office-8/256/Eye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t="16667" b="16667"/>
              <a:stretch>
                <a:fillRect/>
              </a:stretch>
            </p:blipFill>
            <p:spPr bwMode="auto">
              <a:xfrm>
                <a:off x="7786439" y="4293096"/>
                <a:ext cx="864096" cy="576064"/>
              </a:xfrm>
              <a:prstGeom prst="rect">
                <a:avLst/>
              </a:prstGeom>
              <a:noFill/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26" name="Freccia bidirezionale orizzontale 25"/>
            <p:cNvSpPr/>
            <p:nvPr/>
          </p:nvSpPr>
          <p:spPr>
            <a:xfrm>
              <a:off x="3203848" y="3057010"/>
              <a:ext cx="3215158" cy="1021623"/>
            </a:xfrm>
            <a:prstGeom prst="leftRightArrow">
              <a:avLst>
                <a:gd name="adj1" fmla="val 66125"/>
                <a:gd name="adj2" fmla="val 41340"/>
              </a:avLst>
            </a:prstGeom>
            <a:solidFill>
              <a:schemeClr val="accent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lIns="0" tIns="0" rIns="0" bIns="0" rtlCol="0" anchor="ctr" anchorCtr="1">
              <a:noAutofit/>
            </a:bodyPr>
            <a:lstStyle/>
            <a:p>
              <a:pPr algn="ctr"/>
              <a:r>
                <a:rPr lang="it-IT" sz="2800" smtClean="0">
                  <a:latin typeface="+mn-lt"/>
                </a:rPr>
                <a:t>High correlation</a:t>
              </a:r>
              <a:endParaRPr lang="it-IT" sz="2800" smtClean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31" name="Segnaposto piè di pagina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Conclusions</a:t>
            </a:r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mtClean="0"/>
              <a:t> </a:t>
            </a:r>
          </a:p>
          <a:p>
            <a:endParaRPr lang="it-IT" smtClean="0"/>
          </a:p>
          <a:p>
            <a:endParaRPr lang="it-IT" smtClean="0"/>
          </a:p>
          <a:p>
            <a:endParaRPr lang="it-IT" smtClean="0"/>
          </a:p>
          <a:p>
            <a:r>
              <a:rPr lang="it-IT" smtClean="0"/>
              <a:t>Application (+validation) &amp; statistics</a:t>
            </a:r>
          </a:p>
        </p:txBody>
      </p:sp>
      <p:pic>
        <p:nvPicPr>
          <p:cNvPr id="66569" name="Picture 9" descr="http://conversationalreading.com/wordpress/wp-content/uploads/2010/07/cardboard_box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65179" y="1484784"/>
            <a:ext cx="2843325" cy="2587425"/>
          </a:xfrm>
          <a:prstGeom prst="rect">
            <a:avLst/>
          </a:prstGeom>
          <a:noFill/>
        </p:spPr>
      </p:pic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899592" y="1600200"/>
            <a:ext cx="5220184" cy="218884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Automated Investigation of the Impact of BGP Routing Changes on Network Delay Variations</a:t>
            </a:r>
            <a:endParaRPr kumimoji="0" lang="it-IT" sz="2800" b="1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2" grpId="2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Future Work</a:t>
            </a:r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mtClean="0"/>
              <a:t>Other data sources/vantage</a:t>
            </a:r>
            <a:br>
              <a:rPr lang="it-IT" smtClean="0"/>
            </a:br>
            <a:r>
              <a:rPr lang="it-IT" smtClean="0"/>
              <a:t>points/targets</a:t>
            </a:r>
          </a:p>
          <a:p>
            <a:r>
              <a:rPr lang="it-IT" smtClean="0"/>
              <a:t>Other statistical methods</a:t>
            </a:r>
          </a:p>
          <a:p>
            <a:pPr lvl="1"/>
            <a:r>
              <a:rPr lang="it-IT" smtClean="0"/>
              <a:t>Consider noise, gaps, patterns</a:t>
            </a:r>
          </a:p>
          <a:p>
            <a:pPr lvl="2"/>
            <a:r>
              <a:rPr lang="it-IT" smtClean="0"/>
              <a:t>Unreachability in BGP, gap in RTT: ok!</a:t>
            </a:r>
          </a:p>
          <a:p>
            <a:r>
              <a:rPr lang="it-IT" smtClean="0"/>
              <a:t>1-way performance indicators in a controlled environment</a:t>
            </a:r>
          </a:p>
          <a:p>
            <a:pPr lvl="1"/>
            <a:r>
              <a:rPr lang="it-IT" smtClean="0"/>
              <a:t>Wi-Fi</a:t>
            </a:r>
          </a:p>
          <a:p>
            <a:r>
              <a:rPr lang="it-IT" smtClean="0"/>
              <a:t>Further analyses</a:t>
            </a:r>
          </a:p>
          <a:p>
            <a:endParaRPr lang="it-IT" smtClean="0"/>
          </a:p>
        </p:txBody>
      </p:sp>
      <p:pic>
        <p:nvPicPr>
          <p:cNvPr id="66571" name="Picture 11" descr="http://eshop.caccia-pesca-buelli.it/images/categories/binocolo%20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247069" y="1268760"/>
            <a:ext cx="2593301" cy="2299394"/>
          </a:xfrm>
          <a:prstGeom prst="rect">
            <a:avLst/>
          </a:prstGeom>
          <a:noFill/>
        </p:spPr>
      </p:pic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PAM 2014 - Mar 11th, 2014 - Massimo Rimondini</a:t>
            </a:r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948264" y="3356992"/>
            <a:ext cx="6687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800" kern="0" smtClean="0">
                <a:solidFill>
                  <a:srgbClr val="00B050"/>
                </a:solidFill>
                <a:latin typeface="Tahoma"/>
                <a:sym typeface="Wingdings"/>
              </a:rPr>
              <a:t></a:t>
            </a:r>
            <a:endParaRPr lang="it-IT" sz="24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476672"/>
            <a:ext cx="9144000" cy="7200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1682" name="Picture 2" descr="http://upload.wikimedia.org/wikipedia/commons/e/e9/Marina_Del_Rey_Looking_Sou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6354547" cy="5184576"/>
          </a:xfrm>
          <a:prstGeom prst="flowChartInputOutpu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CasellaDiTesto 5"/>
          <p:cNvSpPr txBox="1"/>
          <p:nvPr/>
        </p:nvSpPr>
        <p:spPr>
          <a:xfrm>
            <a:off x="3912208" y="4437112"/>
            <a:ext cx="512428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i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n-lt"/>
              </a:rPr>
              <a:t>hank you!</a:t>
            </a:r>
            <a:endParaRPr lang="it-IT" sz="8800" i="1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igura a mano libera 116"/>
          <p:cNvSpPr/>
          <p:nvPr/>
        </p:nvSpPr>
        <p:spPr>
          <a:xfrm>
            <a:off x="2195736" y="2460171"/>
            <a:ext cx="5641978" cy="3417101"/>
          </a:xfrm>
          <a:custGeom>
            <a:avLst/>
            <a:gdLst>
              <a:gd name="connsiteX0" fmla="*/ 5029200 w 5029200"/>
              <a:gd name="connsiteY0" fmla="*/ 0 h 2449286"/>
              <a:gd name="connsiteX1" fmla="*/ 1436915 w 5029200"/>
              <a:gd name="connsiteY1" fmla="*/ 370115 h 2449286"/>
              <a:gd name="connsiteX2" fmla="*/ 0 w 5029200"/>
              <a:gd name="connsiteY2" fmla="*/ 2449286 h 2449286"/>
              <a:gd name="connsiteX0" fmla="*/ 5029200 w 5029200"/>
              <a:gd name="connsiteY0" fmla="*/ 0 h 2449286"/>
              <a:gd name="connsiteX1" fmla="*/ 1436915 w 5029200"/>
              <a:gd name="connsiteY1" fmla="*/ 370115 h 2449286"/>
              <a:gd name="connsiteX2" fmla="*/ 323326 w 5029200"/>
              <a:gd name="connsiteY2" fmla="*/ 2192965 h 2449286"/>
              <a:gd name="connsiteX3" fmla="*/ 0 w 5029200"/>
              <a:gd name="connsiteY3" fmla="*/ 2449286 h 2449286"/>
              <a:gd name="connsiteX0" fmla="*/ 5209930 w 5209930"/>
              <a:gd name="connsiteY0" fmla="*/ 0 h 3345093"/>
              <a:gd name="connsiteX1" fmla="*/ 1617645 w 5209930"/>
              <a:gd name="connsiteY1" fmla="*/ 370115 h 3345093"/>
              <a:gd name="connsiteX2" fmla="*/ 504056 w 5209930"/>
              <a:gd name="connsiteY2" fmla="*/ 2192965 h 3345093"/>
              <a:gd name="connsiteX3" fmla="*/ 0 w 5209930"/>
              <a:gd name="connsiteY3" fmla="*/ 3345093 h 3345093"/>
              <a:gd name="connsiteX0" fmla="*/ 5209930 w 5209930"/>
              <a:gd name="connsiteY0" fmla="*/ 0 h 3345093"/>
              <a:gd name="connsiteX1" fmla="*/ 1617645 w 5209930"/>
              <a:gd name="connsiteY1" fmla="*/ 370115 h 3345093"/>
              <a:gd name="connsiteX2" fmla="*/ 504056 w 5209930"/>
              <a:gd name="connsiteY2" fmla="*/ 2192965 h 3345093"/>
              <a:gd name="connsiteX3" fmla="*/ 0 w 5209930"/>
              <a:gd name="connsiteY3" fmla="*/ 3345093 h 3345093"/>
              <a:gd name="connsiteX0" fmla="*/ 5209930 w 5209930"/>
              <a:gd name="connsiteY0" fmla="*/ 0 h 3345093"/>
              <a:gd name="connsiteX1" fmla="*/ 1617645 w 5209930"/>
              <a:gd name="connsiteY1" fmla="*/ 370115 h 3345093"/>
              <a:gd name="connsiteX2" fmla="*/ 216024 w 5209930"/>
              <a:gd name="connsiteY2" fmla="*/ 2480997 h 3345093"/>
              <a:gd name="connsiteX3" fmla="*/ 0 w 5209930"/>
              <a:gd name="connsiteY3" fmla="*/ 3345093 h 3345093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0 w 5281938"/>
              <a:gd name="connsiteY3" fmla="*/ 3489109 h 3489109"/>
              <a:gd name="connsiteX0" fmla="*/ 5281938 w 5281938"/>
              <a:gd name="connsiteY0" fmla="*/ 0 h 3489109"/>
              <a:gd name="connsiteX1" fmla="*/ 1689653 w 5281938"/>
              <a:gd name="connsiteY1" fmla="*/ 370115 h 3489109"/>
              <a:gd name="connsiteX2" fmla="*/ 288032 w 5281938"/>
              <a:gd name="connsiteY2" fmla="*/ 2480997 h 3489109"/>
              <a:gd name="connsiteX3" fmla="*/ 288032 w 5281938"/>
              <a:gd name="connsiteY3" fmla="*/ 2841037 h 3489109"/>
              <a:gd name="connsiteX4" fmla="*/ 0 w 5281938"/>
              <a:gd name="connsiteY4" fmla="*/ 3489109 h 3489109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648072 w 5641978"/>
              <a:gd name="connsiteY2" fmla="*/ 2480997 h 3417101"/>
              <a:gd name="connsiteX3" fmla="*/ 648072 w 5641978"/>
              <a:gd name="connsiteY3" fmla="*/ 2841037 h 3417101"/>
              <a:gd name="connsiteX4" fmla="*/ 0 w 5641978"/>
              <a:gd name="connsiteY4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648072 w 5641978"/>
              <a:gd name="connsiteY2" fmla="*/ 2841037 h 3417101"/>
              <a:gd name="connsiteX3" fmla="*/ 0 w 5641978"/>
              <a:gd name="connsiteY3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720080 w 5641978"/>
              <a:gd name="connsiteY2" fmla="*/ 2192965 h 3417101"/>
              <a:gd name="connsiteX3" fmla="*/ 648072 w 5641978"/>
              <a:gd name="connsiteY3" fmla="*/ 2841037 h 3417101"/>
              <a:gd name="connsiteX4" fmla="*/ 0 w 5641978"/>
              <a:gd name="connsiteY4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648072 w 5641978"/>
              <a:gd name="connsiteY2" fmla="*/ 2841037 h 3417101"/>
              <a:gd name="connsiteX3" fmla="*/ 0 w 5641978"/>
              <a:gd name="connsiteY3" fmla="*/ 3417101 h 3417101"/>
              <a:gd name="connsiteX0" fmla="*/ 5641978 w 5641978"/>
              <a:gd name="connsiteY0" fmla="*/ 0 h 3417101"/>
              <a:gd name="connsiteX1" fmla="*/ 2049693 w 5641978"/>
              <a:gd name="connsiteY1" fmla="*/ 370115 h 3417101"/>
              <a:gd name="connsiteX2" fmla="*/ 0 w 5641978"/>
              <a:gd name="connsiteY2" fmla="*/ 3417101 h 3417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41978" h="3417101">
                <a:moveTo>
                  <a:pt x="5641978" y="0"/>
                </a:moveTo>
                <a:lnTo>
                  <a:pt x="2049693" y="370115"/>
                </a:lnTo>
                <a:lnTo>
                  <a:pt x="0" y="3417101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6" name="Figura a mano libera 115"/>
          <p:cNvSpPr/>
          <p:nvPr/>
        </p:nvSpPr>
        <p:spPr>
          <a:xfrm>
            <a:off x="674914" y="2177143"/>
            <a:ext cx="7086600" cy="3820886"/>
          </a:xfrm>
          <a:custGeom>
            <a:avLst/>
            <a:gdLst>
              <a:gd name="connsiteX0" fmla="*/ 7086600 w 7086600"/>
              <a:gd name="connsiteY0" fmla="*/ 0 h 3820886"/>
              <a:gd name="connsiteX1" fmla="*/ 3548743 w 7086600"/>
              <a:gd name="connsiteY1" fmla="*/ 424543 h 3820886"/>
              <a:gd name="connsiteX2" fmla="*/ 1208315 w 7086600"/>
              <a:gd name="connsiteY2" fmla="*/ 65314 h 3820886"/>
              <a:gd name="connsiteX3" fmla="*/ 0 w 7086600"/>
              <a:gd name="connsiteY3" fmla="*/ 2590800 h 3820886"/>
              <a:gd name="connsiteX4" fmla="*/ 76200 w 7086600"/>
              <a:gd name="connsiteY4" fmla="*/ 3156857 h 3820886"/>
              <a:gd name="connsiteX5" fmla="*/ 478972 w 7086600"/>
              <a:gd name="connsiteY5" fmla="*/ 3820886 h 3820886"/>
              <a:gd name="connsiteX0" fmla="*/ 7086600 w 7086600"/>
              <a:gd name="connsiteY0" fmla="*/ 0 h 3820886"/>
              <a:gd name="connsiteX1" fmla="*/ 3548743 w 7086600"/>
              <a:gd name="connsiteY1" fmla="*/ 424543 h 3820886"/>
              <a:gd name="connsiteX2" fmla="*/ 1234076 w 7086600"/>
              <a:gd name="connsiteY2" fmla="*/ 135564 h 3820886"/>
              <a:gd name="connsiteX3" fmla="*/ 0 w 7086600"/>
              <a:gd name="connsiteY3" fmla="*/ 2590800 h 3820886"/>
              <a:gd name="connsiteX4" fmla="*/ 76200 w 7086600"/>
              <a:gd name="connsiteY4" fmla="*/ 3156857 h 3820886"/>
              <a:gd name="connsiteX5" fmla="*/ 478972 w 7086600"/>
              <a:gd name="connsiteY5" fmla="*/ 3820886 h 3820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086600" h="3820886">
                <a:moveTo>
                  <a:pt x="7086600" y="0"/>
                </a:moveTo>
                <a:lnTo>
                  <a:pt x="3548743" y="424543"/>
                </a:lnTo>
                <a:lnTo>
                  <a:pt x="1234076" y="135564"/>
                </a:lnTo>
                <a:lnTo>
                  <a:pt x="0" y="2590800"/>
                </a:lnTo>
                <a:lnTo>
                  <a:pt x="76200" y="3156857"/>
                </a:lnTo>
                <a:lnTo>
                  <a:pt x="478972" y="3820886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“Impact”</a:t>
            </a:r>
            <a:endParaRPr lang="it-IT"/>
          </a:p>
        </p:txBody>
      </p:sp>
      <p:sp>
        <p:nvSpPr>
          <p:cNvPr id="115" name="Figura a mano libera 114"/>
          <p:cNvSpPr/>
          <p:nvPr/>
        </p:nvSpPr>
        <p:spPr>
          <a:xfrm>
            <a:off x="2483768" y="4082143"/>
            <a:ext cx="4526633" cy="1867137"/>
          </a:xfrm>
          <a:custGeom>
            <a:avLst/>
            <a:gdLst>
              <a:gd name="connsiteX0" fmla="*/ 4931229 w 4931229"/>
              <a:gd name="connsiteY0" fmla="*/ 0 h 1915886"/>
              <a:gd name="connsiteX1" fmla="*/ 4016829 w 4931229"/>
              <a:gd name="connsiteY1" fmla="*/ 1741714 h 1915886"/>
              <a:gd name="connsiteX2" fmla="*/ 511629 w 4931229"/>
              <a:gd name="connsiteY2" fmla="*/ 1121228 h 1915886"/>
              <a:gd name="connsiteX3" fmla="*/ 0 w 4931229"/>
              <a:gd name="connsiteY3" fmla="*/ 1915886 h 1915886"/>
              <a:gd name="connsiteX0" fmla="*/ 4742656 w 4742656"/>
              <a:gd name="connsiteY0" fmla="*/ 0 h 1741714"/>
              <a:gd name="connsiteX1" fmla="*/ 3828256 w 4742656"/>
              <a:gd name="connsiteY1" fmla="*/ 1741714 h 1741714"/>
              <a:gd name="connsiteX2" fmla="*/ 323056 w 4742656"/>
              <a:gd name="connsiteY2" fmla="*/ 1121228 h 1741714"/>
              <a:gd name="connsiteX3" fmla="*/ 0 w 4742656"/>
              <a:gd name="connsiteY3" fmla="*/ 1723121 h 1741714"/>
              <a:gd name="connsiteX0" fmla="*/ 4742656 w 4742656"/>
              <a:gd name="connsiteY0" fmla="*/ 0 h 1741714"/>
              <a:gd name="connsiteX1" fmla="*/ 3828256 w 4742656"/>
              <a:gd name="connsiteY1" fmla="*/ 1741714 h 1741714"/>
              <a:gd name="connsiteX2" fmla="*/ 648071 w 4742656"/>
              <a:gd name="connsiteY2" fmla="*/ 1147057 h 1741714"/>
              <a:gd name="connsiteX3" fmla="*/ 0 w 4742656"/>
              <a:gd name="connsiteY3" fmla="*/ 1723121 h 1741714"/>
              <a:gd name="connsiteX0" fmla="*/ 4526633 w 4526633"/>
              <a:gd name="connsiteY0" fmla="*/ 0 h 1867137"/>
              <a:gd name="connsiteX1" fmla="*/ 3612233 w 4526633"/>
              <a:gd name="connsiteY1" fmla="*/ 1741714 h 1867137"/>
              <a:gd name="connsiteX2" fmla="*/ 432048 w 4526633"/>
              <a:gd name="connsiteY2" fmla="*/ 1147057 h 1867137"/>
              <a:gd name="connsiteX3" fmla="*/ 0 w 4526633"/>
              <a:gd name="connsiteY3" fmla="*/ 1867137 h 1867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633" h="1867137">
                <a:moveTo>
                  <a:pt x="4526633" y="0"/>
                </a:moveTo>
                <a:lnTo>
                  <a:pt x="3612233" y="1741714"/>
                </a:lnTo>
                <a:lnTo>
                  <a:pt x="432048" y="1147057"/>
                </a:lnTo>
                <a:lnTo>
                  <a:pt x="0" y="1867137"/>
                </a:lnTo>
              </a:path>
            </a:pathLst>
          </a:custGeom>
          <a:ln w="57150">
            <a:solidFill>
              <a:srgbClr val="9C5BCD"/>
            </a:solidFill>
            <a:headEnd type="none" w="med" len="med"/>
            <a:tailEnd type="triangle" w="lg" len="lg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uppo 50"/>
          <p:cNvGrpSpPr/>
          <p:nvPr/>
        </p:nvGrpSpPr>
        <p:grpSpPr>
          <a:xfrm>
            <a:off x="755576" y="2204864"/>
            <a:ext cx="7200800" cy="3816424"/>
            <a:chOff x="755576" y="2204864"/>
            <a:chExt cx="7200800" cy="3816424"/>
          </a:xfrm>
        </p:grpSpPr>
        <p:cxnSp>
          <p:nvCxnSpPr>
            <p:cNvPr id="18" name="Connettore 1 17"/>
            <p:cNvCxnSpPr/>
            <p:nvPr/>
          </p:nvCxnSpPr>
          <p:spPr>
            <a:xfrm flipV="1">
              <a:off x="755576" y="2564904"/>
              <a:ext cx="1152128" cy="2304256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/>
          </p:nvCxnSpPr>
          <p:spPr>
            <a:xfrm flipV="1">
              <a:off x="2555776" y="2780928"/>
              <a:ext cx="1584176" cy="2232248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/>
          </p:nvCxnSpPr>
          <p:spPr>
            <a:xfrm flipV="1">
              <a:off x="6012160" y="3861048"/>
              <a:ext cx="936104" cy="172819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/>
          </p:nvCxnSpPr>
          <p:spPr>
            <a:xfrm flipH="1" flipV="1">
              <a:off x="4211960" y="2780928"/>
              <a:ext cx="2736304" cy="100811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/>
          </p:nvCxnSpPr>
          <p:spPr>
            <a:xfrm flipH="1" flipV="1">
              <a:off x="2555776" y="5013176"/>
              <a:ext cx="3456384" cy="64807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H="1">
              <a:off x="6948264" y="2276872"/>
              <a:ext cx="1008112" cy="1512168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/>
          </p:nvCxnSpPr>
          <p:spPr>
            <a:xfrm flipH="1">
              <a:off x="4211960" y="2276872"/>
              <a:ext cx="3744416" cy="432048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/>
          </p:nvCxnSpPr>
          <p:spPr>
            <a:xfrm flipH="1" flipV="1">
              <a:off x="1835696" y="2420888"/>
              <a:ext cx="2376264" cy="288032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35896" y="2564904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508104" y="5373216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47" name="Connettore 1 46"/>
            <p:cNvCxnSpPr/>
            <p:nvPr/>
          </p:nvCxnSpPr>
          <p:spPr>
            <a:xfrm flipH="1" flipV="1">
              <a:off x="1907704" y="2492896"/>
              <a:ext cx="576064" cy="2520280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31640" y="2204864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" name="Gruppo 67"/>
          <p:cNvGrpSpPr/>
          <p:nvPr/>
        </p:nvGrpSpPr>
        <p:grpSpPr>
          <a:xfrm>
            <a:off x="755576" y="5085184"/>
            <a:ext cx="1728192" cy="1224136"/>
            <a:chOff x="755576" y="5085184"/>
            <a:chExt cx="1728192" cy="1224136"/>
          </a:xfrm>
        </p:grpSpPr>
        <p:cxnSp>
          <p:nvCxnSpPr>
            <p:cNvPr id="38" name="Connettore 1 37"/>
            <p:cNvCxnSpPr/>
            <p:nvPr/>
          </p:nvCxnSpPr>
          <p:spPr>
            <a:xfrm flipH="1" flipV="1">
              <a:off x="755576" y="5085184"/>
              <a:ext cx="864096" cy="1224136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/>
          </p:nvCxnSpPr>
          <p:spPr>
            <a:xfrm flipV="1">
              <a:off x="1619672" y="5085184"/>
              <a:ext cx="864096" cy="1224136"/>
            </a:xfrm>
            <a:prstGeom prst="line">
              <a:avLst/>
            </a:prstGeom>
            <a:ln w="76200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o 66"/>
          <p:cNvGrpSpPr/>
          <p:nvPr/>
        </p:nvGrpSpPr>
        <p:grpSpPr>
          <a:xfrm>
            <a:off x="179512" y="4725144"/>
            <a:ext cx="2901537" cy="2016224"/>
            <a:chOff x="179512" y="4725144"/>
            <a:chExt cx="2901537" cy="2016224"/>
          </a:xfrm>
        </p:grpSpPr>
        <p:pic>
          <p:nvPicPr>
            <p:cNvPr id="40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6093296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1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4725144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2" name="Picture 1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9712" y="4797152"/>
              <a:ext cx="1101337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47664" y="5373216"/>
              <a:ext cx="1008112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6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060848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73016"/>
            <a:ext cx="1101337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3" name="Gruppo 84"/>
          <p:cNvGrpSpPr/>
          <p:nvPr/>
        </p:nvGrpSpPr>
        <p:grpSpPr>
          <a:xfrm>
            <a:off x="6372200" y="3356992"/>
            <a:ext cx="1101725" cy="864692"/>
            <a:chOff x="7667625" y="4293096"/>
            <a:chExt cx="1101725" cy="864692"/>
          </a:xfrm>
        </p:grpSpPr>
        <p:grpSp>
          <p:nvGrpSpPr>
            <p:cNvPr id="25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638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0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1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2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393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13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16414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16419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4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27" name="Gruppo 85"/>
          <p:cNvGrpSpPr/>
          <p:nvPr/>
        </p:nvGrpSpPr>
        <p:grpSpPr>
          <a:xfrm>
            <a:off x="7380312" y="1844824"/>
            <a:ext cx="1101725" cy="864692"/>
            <a:chOff x="7667625" y="4293096"/>
            <a:chExt cx="1101725" cy="864692"/>
          </a:xfrm>
        </p:grpSpPr>
        <p:grpSp>
          <p:nvGrpSpPr>
            <p:cNvPr id="29" name="Group 5"/>
            <p:cNvGrpSpPr>
              <a:grpSpLocks noChangeAspect="1"/>
            </p:cNvGrpSpPr>
            <p:nvPr/>
          </p:nvGrpSpPr>
          <p:grpSpPr bwMode="auto">
            <a:xfrm>
              <a:off x="7667625" y="4508500"/>
              <a:ext cx="1101725" cy="649288"/>
              <a:chOff x="4830" y="2840"/>
              <a:chExt cx="694" cy="409"/>
            </a:xfr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8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830" y="2840"/>
                <a:ext cx="694" cy="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0" name="Oval 6"/>
              <p:cNvSpPr>
                <a:spLocks noChangeArrowheads="1"/>
              </p:cNvSpPr>
              <p:nvPr/>
            </p:nvSpPr>
            <p:spPr bwMode="auto">
              <a:xfrm>
                <a:off x="4832" y="3011"/>
                <a:ext cx="690" cy="236"/>
              </a:xfrm>
              <a:prstGeom prst="ellipse">
                <a:avLst/>
              </a:prstGeom>
              <a:solidFill>
                <a:srgbClr val="009E47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1" name="Rectangle 7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2" name="Rectangle 8"/>
              <p:cNvSpPr>
                <a:spLocks noChangeArrowheads="1"/>
              </p:cNvSpPr>
              <p:nvPr/>
            </p:nvSpPr>
            <p:spPr bwMode="auto">
              <a:xfrm>
                <a:off x="4830" y="2962"/>
                <a:ext cx="690" cy="169"/>
              </a:xfrm>
              <a:prstGeom prst="rect">
                <a:avLst/>
              </a:prstGeom>
              <a:solidFill>
                <a:srgbClr val="009E4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3" name="Oval 9"/>
              <p:cNvSpPr>
                <a:spLocks noChangeArrowheads="1"/>
              </p:cNvSpPr>
              <p:nvPr/>
            </p:nvSpPr>
            <p:spPr bwMode="auto">
              <a:xfrm>
                <a:off x="4832" y="2842"/>
                <a:ext cx="690" cy="236"/>
              </a:xfrm>
              <a:prstGeom prst="ellipse">
                <a:avLst/>
              </a:prstGeom>
              <a:solidFill>
                <a:srgbClr val="7EC234"/>
              </a:solidFill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4" name="Line 29"/>
              <p:cNvSpPr>
                <a:spLocks noChangeShapeType="1"/>
              </p:cNvSpPr>
              <p:nvPr/>
            </p:nvSpPr>
            <p:spPr bwMode="auto">
              <a:xfrm>
                <a:off x="483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  <p:sp>
            <p:nvSpPr>
              <p:cNvPr id="95" name="Line 30"/>
              <p:cNvSpPr>
                <a:spLocks noChangeShapeType="1"/>
              </p:cNvSpPr>
              <p:nvPr/>
            </p:nvSpPr>
            <p:spPr bwMode="auto">
              <a:xfrm>
                <a:off x="5520" y="2958"/>
                <a:ext cx="1" cy="169"/>
              </a:xfrm>
              <a:prstGeom prst="line">
                <a:avLst/>
              </a:prstGeom>
              <a:noFill/>
              <a:ln w="6350">
                <a:solidFill>
                  <a:srgbClr val="AAE6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t-IT"/>
              </a:p>
            </p:txBody>
          </p:sp>
        </p:grpSp>
        <p:pic>
          <p:nvPicPr>
            <p:cNvPr id="88" name="Picture 35" descr="http://icons.iconarchive.com/icons/custom-icon-design/pretty-office-8/256/Eye-icon.png"/>
            <p:cNvPicPr>
              <a:picLocks noChangeAspect="1" noChangeArrowheads="1"/>
            </p:cNvPicPr>
            <p:nvPr/>
          </p:nvPicPr>
          <p:blipFill>
            <a:blip r:embed="rId4" cstate="print"/>
            <a:srcRect t="16667" b="16667"/>
            <a:stretch>
              <a:fillRect/>
            </a:stretch>
          </p:blipFill>
          <p:spPr bwMode="auto">
            <a:xfrm>
              <a:off x="7786439" y="4293096"/>
              <a:ext cx="864096" cy="576064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68" name="Gruppo 67"/>
          <p:cNvGrpSpPr/>
          <p:nvPr/>
        </p:nvGrpSpPr>
        <p:grpSpPr>
          <a:xfrm>
            <a:off x="3608278" y="1799450"/>
            <a:ext cx="1152128" cy="1407626"/>
            <a:chOff x="6660232" y="1772816"/>
            <a:chExt cx="1152128" cy="1407626"/>
          </a:xfrm>
        </p:grpSpPr>
        <p:grpSp>
          <p:nvGrpSpPr>
            <p:cNvPr id="69" name="Gruppo 38"/>
            <p:cNvGrpSpPr/>
            <p:nvPr/>
          </p:nvGrpSpPr>
          <p:grpSpPr>
            <a:xfrm>
              <a:off x="6660232" y="1772816"/>
              <a:ext cx="1152128" cy="1407626"/>
              <a:chOff x="6145290" y="1805474"/>
              <a:chExt cx="1152128" cy="1407626"/>
            </a:xfrm>
          </p:grpSpPr>
          <p:grpSp>
            <p:nvGrpSpPr>
              <p:cNvPr id="71" name="Group 5"/>
              <p:cNvGrpSpPr>
                <a:grpSpLocks noChangeAspect="1"/>
              </p:cNvGrpSpPr>
              <p:nvPr/>
            </p:nvGrpSpPr>
            <p:grpSpPr bwMode="auto">
              <a:xfrm>
                <a:off x="6170492" y="2565400"/>
                <a:ext cx="1101725" cy="647700"/>
                <a:chOff x="3878" y="1616"/>
                <a:chExt cx="694" cy="408"/>
              </a:xfrm>
            </p:grpSpPr>
            <p:sp>
              <p:nvSpPr>
                <p:cNvPr id="73" name="AutoShape 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878" y="1616"/>
                  <a:ext cx="694" cy="4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4" name="Oval 6"/>
                <p:cNvSpPr>
                  <a:spLocks noChangeArrowheads="1"/>
                </p:cNvSpPr>
                <p:nvPr/>
              </p:nvSpPr>
              <p:spPr bwMode="auto">
                <a:xfrm>
                  <a:off x="3880" y="1786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5" name="Rectangle 7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3878" y="1738"/>
                  <a:ext cx="690" cy="168"/>
                </a:xfrm>
                <a:prstGeom prst="rect">
                  <a:avLst/>
                </a:prstGeom>
                <a:solidFill>
                  <a:schemeClr val="accent1">
                    <a:lumMod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3880" y="1618"/>
                  <a:ext cx="690" cy="236"/>
                </a:xfrm>
                <a:prstGeom prst="ellipse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8" name="Line 29"/>
                <p:cNvSpPr>
                  <a:spLocks noChangeShapeType="1"/>
                </p:cNvSpPr>
                <p:nvPr/>
              </p:nvSpPr>
              <p:spPr bwMode="auto">
                <a:xfrm>
                  <a:off x="387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  <p:sp>
              <p:nvSpPr>
                <p:cNvPr id="79" name="Line 30"/>
                <p:cNvSpPr>
                  <a:spLocks noChangeShapeType="1"/>
                </p:cNvSpPr>
                <p:nvPr/>
              </p:nvSpPr>
              <p:spPr bwMode="auto">
                <a:xfrm>
                  <a:off x="4568" y="1734"/>
                  <a:ext cx="1" cy="168"/>
                </a:xfrm>
                <a:prstGeom prst="line">
                  <a:avLst/>
                </a:prstGeom>
                <a:noFill/>
                <a:ln w="6350">
                  <a:solidFill>
                    <a:srgbClr val="AAE6FF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t-IT"/>
                </a:p>
              </p:txBody>
            </p:sp>
          </p:grpSp>
          <p:pic>
            <p:nvPicPr>
              <p:cNvPr id="72" name="Picture 2" descr="http://www.saturnstopwatches.co.uk/63-thickbox_default/fastime-1-stopwatch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6145290" y="1805474"/>
                <a:ext cx="1152128" cy="1016429"/>
              </a:xfrm>
              <a:prstGeom prst="rect">
                <a:avLst/>
              </a:prstGeom>
              <a:noFill/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70" name="Rettangolo 69"/>
            <p:cNvSpPr/>
            <p:nvPr/>
          </p:nvSpPr>
          <p:spPr>
            <a:xfrm>
              <a:off x="6976110" y="2170162"/>
              <a:ext cx="495300" cy="25072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80" name="CasellaDiTesto 79"/>
          <p:cNvSpPr txBox="1"/>
          <p:nvPr/>
        </p:nvSpPr>
        <p:spPr>
          <a:xfrm>
            <a:off x="3839542" y="2087482"/>
            <a:ext cx="67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132</a:t>
            </a:r>
            <a:r>
              <a:rPr lang="it-IT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ms</a:t>
            </a:r>
            <a:endParaRPr lang="it-IT" sz="2400">
              <a:solidFill>
                <a:schemeClr val="tx1">
                  <a:lumMod val="75000"/>
                  <a:lumOff val="25000"/>
                </a:schemeClr>
              </a:solidFill>
              <a:latin typeface="Digital-7" pitchFamily="2" charset="0"/>
            </a:endParaRPr>
          </a:p>
        </p:txBody>
      </p:sp>
      <p:sp>
        <p:nvSpPr>
          <p:cNvPr id="81" name="CasellaDiTesto 80"/>
          <p:cNvSpPr txBox="1"/>
          <p:nvPr/>
        </p:nvSpPr>
        <p:spPr>
          <a:xfrm>
            <a:off x="3867688" y="2087482"/>
            <a:ext cx="6206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42</a:t>
            </a:r>
            <a:r>
              <a:rPr lang="it-IT" sz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Digital-7" pitchFamily="2" charset="0"/>
              </a:rPr>
              <a:t>ms</a:t>
            </a:r>
            <a:endParaRPr lang="it-IT" sz="2400">
              <a:solidFill>
                <a:schemeClr val="tx1">
                  <a:lumMod val="75000"/>
                  <a:lumOff val="25000"/>
                </a:schemeClr>
              </a:solidFill>
              <a:latin typeface="Digital-7" pitchFamily="2" charset="0"/>
            </a:endParaRPr>
          </a:p>
        </p:txBody>
      </p:sp>
      <p:grpSp>
        <p:nvGrpSpPr>
          <p:cNvPr id="147" name="Gruppo 146"/>
          <p:cNvGrpSpPr/>
          <p:nvPr/>
        </p:nvGrpSpPr>
        <p:grpSpPr>
          <a:xfrm>
            <a:off x="7499126" y="1887217"/>
            <a:ext cx="858109" cy="533838"/>
            <a:chOff x="7499126" y="1887217"/>
            <a:chExt cx="858109" cy="533838"/>
          </a:xfrm>
        </p:grpSpPr>
        <p:sp>
          <p:nvSpPr>
            <p:cNvPr id="63" name="Figura a mano libera 62"/>
            <p:cNvSpPr/>
            <p:nvPr/>
          </p:nvSpPr>
          <p:spPr>
            <a:xfrm>
              <a:off x="7538085" y="1887217"/>
              <a:ext cx="779222" cy="278934"/>
            </a:xfrm>
            <a:custGeom>
              <a:avLst/>
              <a:gdLst>
                <a:gd name="connsiteX0" fmla="*/ 0 w 781235"/>
                <a:gd name="connsiteY0" fmla="*/ 275207 h 275207"/>
                <a:gd name="connsiteX1" fmla="*/ 381740 w 781235"/>
                <a:gd name="connsiteY1" fmla="*/ 0 h 275207"/>
                <a:gd name="connsiteX2" fmla="*/ 781235 w 781235"/>
                <a:gd name="connsiteY2" fmla="*/ 275207 h 275207"/>
                <a:gd name="connsiteX0" fmla="*/ 0 w 781235"/>
                <a:gd name="connsiteY0" fmla="*/ 275207 h 275207"/>
                <a:gd name="connsiteX1" fmla="*/ 381740 w 781235"/>
                <a:gd name="connsiteY1" fmla="*/ 0 h 275207"/>
                <a:gd name="connsiteX2" fmla="*/ 781235 w 781235"/>
                <a:gd name="connsiteY2" fmla="*/ 275207 h 275207"/>
                <a:gd name="connsiteX3" fmla="*/ 0 w 781235"/>
                <a:gd name="connsiteY3" fmla="*/ 275207 h 275207"/>
                <a:gd name="connsiteX0" fmla="*/ 0 w 844858"/>
                <a:gd name="connsiteY0" fmla="*/ 275207 h 275207"/>
                <a:gd name="connsiteX1" fmla="*/ 381740 w 844858"/>
                <a:gd name="connsiteY1" fmla="*/ 0 h 275207"/>
                <a:gd name="connsiteX2" fmla="*/ 781235 w 844858"/>
                <a:gd name="connsiteY2" fmla="*/ 275207 h 275207"/>
                <a:gd name="connsiteX3" fmla="*/ 0 w 844858"/>
                <a:gd name="connsiteY3" fmla="*/ 275207 h 275207"/>
                <a:gd name="connsiteX0" fmla="*/ 66582 w 911440"/>
                <a:gd name="connsiteY0" fmla="*/ 275207 h 275207"/>
                <a:gd name="connsiteX1" fmla="*/ 448322 w 911440"/>
                <a:gd name="connsiteY1" fmla="*/ 0 h 275207"/>
                <a:gd name="connsiteX2" fmla="*/ 847817 w 911440"/>
                <a:gd name="connsiteY2" fmla="*/ 275207 h 275207"/>
                <a:gd name="connsiteX3" fmla="*/ 66582 w 911440"/>
                <a:gd name="connsiteY3" fmla="*/ 275207 h 275207"/>
                <a:gd name="connsiteX0" fmla="*/ 66582 w 911440"/>
                <a:gd name="connsiteY0" fmla="*/ 275207 h 275207"/>
                <a:gd name="connsiteX1" fmla="*/ 448322 w 911440"/>
                <a:gd name="connsiteY1" fmla="*/ 0 h 275207"/>
                <a:gd name="connsiteX2" fmla="*/ 847817 w 911440"/>
                <a:gd name="connsiteY2" fmla="*/ 275207 h 275207"/>
                <a:gd name="connsiteX3" fmla="*/ 66582 w 911440"/>
                <a:gd name="connsiteY3" fmla="*/ 275207 h 275207"/>
                <a:gd name="connsiteX0" fmla="*/ 66582 w 911440"/>
                <a:gd name="connsiteY0" fmla="*/ 275207 h 275207"/>
                <a:gd name="connsiteX1" fmla="*/ 448322 w 911440"/>
                <a:gd name="connsiteY1" fmla="*/ 0 h 275207"/>
                <a:gd name="connsiteX2" fmla="*/ 847817 w 911440"/>
                <a:gd name="connsiteY2" fmla="*/ 275207 h 275207"/>
                <a:gd name="connsiteX3" fmla="*/ 66582 w 911440"/>
                <a:gd name="connsiteY3" fmla="*/ 275207 h 275207"/>
                <a:gd name="connsiteX0" fmla="*/ 66582 w 911440"/>
                <a:gd name="connsiteY0" fmla="*/ 278934 h 278934"/>
                <a:gd name="connsiteX1" fmla="*/ 448322 w 911440"/>
                <a:gd name="connsiteY1" fmla="*/ 3727 h 278934"/>
                <a:gd name="connsiteX2" fmla="*/ 847817 w 911440"/>
                <a:gd name="connsiteY2" fmla="*/ 278934 h 278934"/>
                <a:gd name="connsiteX3" fmla="*/ 66582 w 911440"/>
                <a:gd name="connsiteY3" fmla="*/ 278934 h 278934"/>
                <a:gd name="connsiteX0" fmla="*/ 66582 w 911440"/>
                <a:gd name="connsiteY0" fmla="*/ 278934 h 278934"/>
                <a:gd name="connsiteX1" fmla="*/ 448322 w 911440"/>
                <a:gd name="connsiteY1" fmla="*/ 3727 h 278934"/>
                <a:gd name="connsiteX2" fmla="*/ 847817 w 911440"/>
                <a:gd name="connsiteY2" fmla="*/ 278934 h 278934"/>
                <a:gd name="connsiteX3" fmla="*/ 66582 w 911440"/>
                <a:gd name="connsiteY3" fmla="*/ 278934 h 278934"/>
                <a:gd name="connsiteX0" fmla="*/ 66582 w 847817"/>
                <a:gd name="connsiteY0" fmla="*/ 278934 h 278934"/>
                <a:gd name="connsiteX1" fmla="*/ 448322 w 847817"/>
                <a:gd name="connsiteY1" fmla="*/ 3727 h 278934"/>
                <a:gd name="connsiteX2" fmla="*/ 847817 w 847817"/>
                <a:gd name="connsiteY2" fmla="*/ 278934 h 278934"/>
                <a:gd name="connsiteX3" fmla="*/ 66582 w 847817"/>
                <a:gd name="connsiteY3" fmla="*/ 278934 h 278934"/>
                <a:gd name="connsiteX0" fmla="*/ 66582 w 847817"/>
                <a:gd name="connsiteY0" fmla="*/ 278934 h 278934"/>
                <a:gd name="connsiteX1" fmla="*/ 448322 w 847817"/>
                <a:gd name="connsiteY1" fmla="*/ 3727 h 278934"/>
                <a:gd name="connsiteX2" fmla="*/ 847817 w 847817"/>
                <a:gd name="connsiteY2" fmla="*/ 278934 h 278934"/>
                <a:gd name="connsiteX3" fmla="*/ 66582 w 847817"/>
                <a:gd name="connsiteY3" fmla="*/ 278934 h 278934"/>
                <a:gd name="connsiteX0" fmla="*/ 7934 w 789169"/>
                <a:gd name="connsiteY0" fmla="*/ 278934 h 278934"/>
                <a:gd name="connsiteX1" fmla="*/ 389674 w 789169"/>
                <a:gd name="connsiteY1" fmla="*/ 3727 h 278934"/>
                <a:gd name="connsiteX2" fmla="*/ 789169 w 789169"/>
                <a:gd name="connsiteY2" fmla="*/ 278934 h 278934"/>
                <a:gd name="connsiteX3" fmla="*/ 7934 w 789169"/>
                <a:gd name="connsiteY3" fmla="*/ 278934 h 2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169" h="278934">
                  <a:moveTo>
                    <a:pt x="7934" y="278934"/>
                  </a:moveTo>
                  <a:cubicBezTo>
                    <a:pt x="0" y="197615"/>
                    <a:pt x="182868" y="0"/>
                    <a:pt x="389674" y="3727"/>
                  </a:cubicBezTo>
                  <a:cubicBezTo>
                    <a:pt x="641086" y="8258"/>
                    <a:pt x="754379" y="182375"/>
                    <a:pt x="789169" y="278934"/>
                  </a:cubicBezTo>
                  <a:lnTo>
                    <a:pt x="7934" y="278934"/>
                  </a:lnTo>
                  <a:close/>
                </a:path>
              </a:pathLst>
            </a:custGeom>
            <a:solidFill>
              <a:srgbClr val="FFD9A7"/>
            </a:solidFill>
            <a:ln w="38100">
              <a:noFill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Figura a mano libera 63"/>
            <p:cNvSpPr/>
            <p:nvPr/>
          </p:nvSpPr>
          <p:spPr>
            <a:xfrm rot="10800000">
              <a:off x="7538085" y="2166151"/>
              <a:ext cx="779222" cy="190334"/>
            </a:xfrm>
            <a:custGeom>
              <a:avLst/>
              <a:gdLst>
                <a:gd name="connsiteX0" fmla="*/ 0 w 781235"/>
                <a:gd name="connsiteY0" fmla="*/ 275207 h 275207"/>
                <a:gd name="connsiteX1" fmla="*/ 381740 w 781235"/>
                <a:gd name="connsiteY1" fmla="*/ 0 h 275207"/>
                <a:gd name="connsiteX2" fmla="*/ 781235 w 781235"/>
                <a:gd name="connsiteY2" fmla="*/ 275207 h 275207"/>
                <a:gd name="connsiteX0" fmla="*/ 0 w 781235"/>
                <a:gd name="connsiteY0" fmla="*/ 275207 h 275207"/>
                <a:gd name="connsiteX1" fmla="*/ 381740 w 781235"/>
                <a:gd name="connsiteY1" fmla="*/ 0 h 275207"/>
                <a:gd name="connsiteX2" fmla="*/ 781235 w 781235"/>
                <a:gd name="connsiteY2" fmla="*/ 275207 h 275207"/>
                <a:gd name="connsiteX3" fmla="*/ 0 w 781235"/>
                <a:gd name="connsiteY3" fmla="*/ 275207 h 275207"/>
                <a:gd name="connsiteX0" fmla="*/ 0 w 844858"/>
                <a:gd name="connsiteY0" fmla="*/ 275207 h 275207"/>
                <a:gd name="connsiteX1" fmla="*/ 381740 w 844858"/>
                <a:gd name="connsiteY1" fmla="*/ 0 h 275207"/>
                <a:gd name="connsiteX2" fmla="*/ 781235 w 844858"/>
                <a:gd name="connsiteY2" fmla="*/ 275207 h 275207"/>
                <a:gd name="connsiteX3" fmla="*/ 0 w 844858"/>
                <a:gd name="connsiteY3" fmla="*/ 275207 h 275207"/>
                <a:gd name="connsiteX0" fmla="*/ 66582 w 911440"/>
                <a:gd name="connsiteY0" fmla="*/ 275207 h 275207"/>
                <a:gd name="connsiteX1" fmla="*/ 448322 w 911440"/>
                <a:gd name="connsiteY1" fmla="*/ 0 h 275207"/>
                <a:gd name="connsiteX2" fmla="*/ 847817 w 911440"/>
                <a:gd name="connsiteY2" fmla="*/ 275207 h 275207"/>
                <a:gd name="connsiteX3" fmla="*/ 66582 w 911440"/>
                <a:gd name="connsiteY3" fmla="*/ 275207 h 275207"/>
                <a:gd name="connsiteX0" fmla="*/ 66582 w 911440"/>
                <a:gd name="connsiteY0" fmla="*/ 275207 h 275207"/>
                <a:gd name="connsiteX1" fmla="*/ 448322 w 911440"/>
                <a:gd name="connsiteY1" fmla="*/ 0 h 275207"/>
                <a:gd name="connsiteX2" fmla="*/ 847817 w 911440"/>
                <a:gd name="connsiteY2" fmla="*/ 275207 h 275207"/>
                <a:gd name="connsiteX3" fmla="*/ 66582 w 911440"/>
                <a:gd name="connsiteY3" fmla="*/ 275207 h 275207"/>
                <a:gd name="connsiteX0" fmla="*/ 66582 w 911440"/>
                <a:gd name="connsiteY0" fmla="*/ 275207 h 275207"/>
                <a:gd name="connsiteX1" fmla="*/ 448322 w 911440"/>
                <a:gd name="connsiteY1" fmla="*/ 0 h 275207"/>
                <a:gd name="connsiteX2" fmla="*/ 847817 w 911440"/>
                <a:gd name="connsiteY2" fmla="*/ 275207 h 275207"/>
                <a:gd name="connsiteX3" fmla="*/ 66582 w 911440"/>
                <a:gd name="connsiteY3" fmla="*/ 275207 h 275207"/>
                <a:gd name="connsiteX0" fmla="*/ 66582 w 911440"/>
                <a:gd name="connsiteY0" fmla="*/ 278934 h 278934"/>
                <a:gd name="connsiteX1" fmla="*/ 448322 w 911440"/>
                <a:gd name="connsiteY1" fmla="*/ 3727 h 278934"/>
                <a:gd name="connsiteX2" fmla="*/ 847817 w 911440"/>
                <a:gd name="connsiteY2" fmla="*/ 278934 h 278934"/>
                <a:gd name="connsiteX3" fmla="*/ 66582 w 911440"/>
                <a:gd name="connsiteY3" fmla="*/ 278934 h 278934"/>
                <a:gd name="connsiteX0" fmla="*/ 66582 w 911440"/>
                <a:gd name="connsiteY0" fmla="*/ 278934 h 278934"/>
                <a:gd name="connsiteX1" fmla="*/ 448322 w 911440"/>
                <a:gd name="connsiteY1" fmla="*/ 3727 h 278934"/>
                <a:gd name="connsiteX2" fmla="*/ 847817 w 911440"/>
                <a:gd name="connsiteY2" fmla="*/ 278934 h 278934"/>
                <a:gd name="connsiteX3" fmla="*/ 66582 w 911440"/>
                <a:gd name="connsiteY3" fmla="*/ 278934 h 278934"/>
                <a:gd name="connsiteX0" fmla="*/ 66582 w 847817"/>
                <a:gd name="connsiteY0" fmla="*/ 278934 h 278934"/>
                <a:gd name="connsiteX1" fmla="*/ 448322 w 847817"/>
                <a:gd name="connsiteY1" fmla="*/ 3727 h 278934"/>
                <a:gd name="connsiteX2" fmla="*/ 847817 w 847817"/>
                <a:gd name="connsiteY2" fmla="*/ 278934 h 278934"/>
                <a:gd name="connsiteX3" fmla="*/ 66582 w 847817"/>
                <a:gd name="connsiteY3" fmla="*/ 278934 h 278934"/>
                <a:gd name="connsiteX0" fmla="*/ 66582 w 847817"/>
                <a:gd name="connsiteY0" fmla="*/ 278934 h 278934"/>
                <a:gd name="connsiteX1" fmla="*/ 448322 w 847817"/>
                <a:gd name="connsiteY1" fmla="*/ 3727 h 278934"/>
                <a:gd name="connsiteX2" fmla="*/ 847817 w 847817"/>
                <a:gd name="connsiteY2" fmla="*/ 278934 h 278934"/>
                <a:gd name="connsiteX3" fmla="*/ 66582 w 847817"/>
                <a:gd name="connsiteY3" fmla="*/ 278934 h 278934"/>
                <a:gd name="connsiteX0" fmla="*/ 7934 w 789169"/>
                <a:gd name="connsiteY0" fmla="*/ 278934 h 278934"/>
                <a:gd name="connsiteX1" fmla="*/ 389674 w 789169"/>
                <a:gd name="connsiteY1" fmla="*/ 3727 h 278934"/>
                <a:gd name="connsiteX2" fmla="*/ 789169 w 789169"/>
                <a:gd name="connsiteY2" fmla="*/ 278934 h 278934"/>
                <a:gd name="connsiteX3" fmla="*/ 7934 w 789169"/>
                <a:gd name="connsiteY3" fmla="*/ 278934 h 27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9169" h="278934">
                  <a:moveTo>
                    <a:pt x="7934" y="278934"/>
                  </a:moveTo>
                  <a:cubicBezTo>
                    <a:pt x="0" y="197615"/>
                    <a:pt x="182868" y="0"/>
                    <a:pt x="389674" y="3727"/>
                  </a:cubicBezTo>
                  <a:cubicBezTo>
                    <a:pt x="641086" y="8258"/>
                    <a:pt x="754379" y="182375"/>
                    <a:pt x="789169" y="278934"/>
                  </a:cubicBezTo>
                  <a:lnTo>
                    <a:pt x="7934" y="278934"/>
                  </a:lnTo>
                  <a:close/>
                </a:path>
              </a:pathLst>
            </a:custGeom>
            <a:solidFill>
              <a:srgbClr val="FFD9A7"/>
            </a:solidFill>
            <a:ln w="38100">
              <a:noFill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5" name="Figura a mano libera 64"/>
            <p:cNvSpPr/>
            <p:nvPr/>
          </p:nvSpPr>
          <p:spPr>
            <a:xfrm>
              <a:off x="7499126" y="2204864"/>
              <a:ext cx="102870" cy="64770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6" name="Figura a mano libera 65"/>
            <p:cNvSpPr/>
            <p:nvPr/>
          </p:nvSpPr>
          <p:spPr>
            <a:xfrm>
              <a:off x="7538085" y="2244487"/>
              <a:ext cx="102870" cy="64770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99" name="Figura a mano libera 98"/>
            <p:cNvSpPr/>
            <p:nvPr/>
          </p:nvSpPr>
          <p:spPr>
            <a:xfrm>
              <a:off x="7601996" y="2269634"/>
              <a:ext cx="63911" cy="64770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0" name="Figura a mano libera 99"/>
            <p:cNvSpPr/>
            <p:nvPr/>
          </p:nvSpPr>
          <p:spPr>
            <a:xfrm>
              <a:off x="7647529" y="2282189"/>
              <a:ext cx="52481" cy="89535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1" name="Figura a mano libera 110"/>
            <p:cNvSpPr/>
            <p:nvPr/>
          </p:nvSpPr>
          <p:spPr>
            <a:xfrm>
              <a:off x="7701915" y="2293446"/>
              <a:ext cx="46766" cy="101139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2" name="Figura a mano libera 111"/>
            <p:cNvSpPr/>
            <p:nvPr/>
          </p:nvSpPr>
          <p:spPr>
            <a:xfrm>
              <a:off x="7749727" y="2309257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6" name="Figura a mano libera 125"/>
            <p:cNvSpPr/>
            <p:nvPr/>
          </p:nvSpPr>
          <p:spPr>
            <a:xfrm>
              <a:off x="7795446" y="2309257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7" name="Figura a mano libera 126"/>
            <p:cNvSpPr/>
            <p:nvPr/>
          </p:nvSpPr>
          <p:spPr>
            <a:xfrm>
              <a:off x="7841165" y="2322225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8" name="Figura a mano libera 127"/>
            <p:cNvSpPr/>
            <p:nvPr/>
          </p:nvSpPr>
          <p:spPr>
            <a:xfrm flipH="1">
              <a:off x="7924373" y="2322392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29" name="Figura a mano libera 128"/>
            <p:cNvSpPr/>
            <p:nvPr/>
          </p:nvSpPr>
          <p:spPr>
            <a:xfrm flipH="1">
              <a:off x="7970092" y="2322225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0" name="Figura a mano libera 129"/>
            <p:cNvSpPr/>
            <p:nvPr/>
          </p:nvSpPr>
          <p:spPr>
            <a:xfrm flipH="1">
              <a:off x="8015811" y="2307153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1" name="Figura a mano libera 130"/>
            <p:cNvSpPr/>
            <p:nvPr/>
          </p:nvSpPr>
          <p:spPr>
            <a:xfrm flipH="1">
              <a:off x="8061530" y="2293446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2" name="Figura a mano libera 131"/>
            <p:cNvSpPr/>
            <p:nvPr/>
          </p:nvSpPr>
          <p:spPr>
            <a:xfrm flipH="1">
              <a:off x="8100392" y="2285072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3" name="Figura a mano libera 132"/>
            <p:cNvSpPr/>
            <p:nvPr/>
          </p:nvSpPr>
          <p:spPr>
            <a:xfrm flipH="1">
              <a:off x="8146111" y="2276872"/>
              <a:ext cx="45719" cy="9866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4" name="Figura a mano libera 133"/>
            <p:cNvSpPr/>
            <p:nvPr/>
          </p:nvSpPr>
          <p:spPr>
            <a:xfrm flipH="1">
              <a:off x="8191829" y="2257822"/>
              <a:ext cx="64440" cy="8723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5" name="Figura a mano libera 134"/>
            <p:cNvSpPr/>
            <p:nvPr/>
          </p:nvSpPr>
          <p:spPr>
            <a:xfrm flipH="1">
              <a:off x="8224049" y="2226017"/>
              <a:ext cx="76036" cy="75223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6" name="Figura a mano libera 145"/>
            <p:cNvSpPr/>
            <p:nvPr/>
          </p:nvSpPr>
          <p:spPr>
            <a:xfrm flipH="1">
              <a:off x="8262067" y="2194412"/>
              <a:ext cx="95168" cy="63014"/>
            </a:xfrm>
            <a:custGeom>
              <a:avLst/>
              <a:gdLst>
                <a:gd name="connsiteX0" fmla="*/ 102870 w 102870"/>
                <a:gd name="connsiteY0" fmla="*/ 0 h 64770"/>
                <a:gd name="connsiteX1" fmla="*/ 72390 w 102870"/>
                <a:gd name="connsiteY1" fmla="*/ 41910 h 64770"/>
                <a:gd name="connsiteX2" fmla="*/ 0 w 102870"/>
                <a:gd name="connsiteY2" fmla="*/ 64770 h 64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870" h="64770">
                  <a:moveTo>
                    <a:pt x="102870" y="0"/>
                  </a:moveTo>
                  <a:cubicBezTo>
                    <a:pt x="96202" y="15557"/>
                    <a:pt x="89535" y="31115"/>
                    <a:pt x="72390" y="41910"/>
                  </a:cubicBezTo>
                  <a:cubicBezTo>
                    <a:pt x="55245" y="52705"/>
                    <a:pt x="27622" y="58737"/>
                    <a:pt x="0" y="64770"/>
                  </a:cubicBezTo>
                </a:path>
              </a:pathLst>
            </a:custGeom>
            <a:ln w="63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5" presetClass="emph" presetSubtype="0" repeatCount="7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2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"/>
                            </p:stCondLst>
                            <p:childTnLst>
                              <p:par>
                                <p:cTn id="3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3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5" presetClass="emph" presetSubtype="0" repeatCount="7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0" dur="2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animBg="1"/>
      <p:bldP spid="116" grpId="0" animBg="1"/>
      <p:bldP spid="116" grpId="1" animBg="1"/>
      <p:bldP spid="115" grpId="0" animBg="1"/>
      <p:bldP spid="80" grpId="0"/>
      <p:bldP spid="80" grpId="1"/>
      <p:bldP spid="80" grpId="2"/>
      <p:bldP spid="81" grpId="0"/>
      <p:bldP spid="8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/>
          <p:cNvGrpSpPr/>
          <p:nvPr/>
        </p:nvGrpSpPr>
        <p:grpSpPr>
          <a:xfrm>
            <a:off x="457200" y="1556792"/>
            <a:ext cx="3744416" cy="2395428"/>
            <a:chOff x="457200" y="1556792"/>
            <a:chExt cx="3744416" cy="2395428"/>
          </a:xfrm>
        </p:grpSpPr>
        <p:pic>
          <p:nvPicPr>
            <p:cNvPr id="3074" name="Picture 2" descr="http://media.smashingmagazine.com/wp-content/uploads/contract/contract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556792"/>
              <a:ext cx="3744416" cy="1872208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CasellaDiTesto 6"/>
            <p:cNvSpPr txBox="1"/>
            <p:nvPr/>
          </p:nvSpPr>
          <p:spPr>
            <a:xfrm>
              <a:off x="457200" y="3429000"/>
              <a:ext cx="10631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solidFill>
                    <a:schemeClr val="bg1"/>
                  </a:solidFill>
                  <a:latin typeface="+mj-lt"/>
                </a:rPr>
                <a:t>SLAs</a:t>
              </a:r>
              <a:endParaRPr lang="it-IT" sz="2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uppo 13"/>
          <p:cNvGrpSpPr/>
          <p:nvPr/>
        </p:nvGrpSpPr>
        <p:grpSpPr>
          <a:xfrm>
            <a:off x="4366320" y="1556792"/>
            <a:ext cx="4320480" cy="3763580"/>
            <a:chOff x="4366320" y="1556792"/>
            <a:chExt cx="4320480" cy="3763580"/>
          </a:xfrm>
        </p:grpSpPr>
        <p:pic>
          <p:nvPicPr>
            <p:cNvPr id="3076" name="Picture 4" descr="http://econfix.files.wordpress.com/2012/04/surfin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66320" y="1556792"/>
              <a:ext cx="4320480" cy="3240360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CasellaDiTesto 9"/>
            <p:cNvSpPr txBox="1"/>
            <p:nvPr/>
          </p:nvSpPr>
          <p:spPr>
            <a:xfrm>
              <a:off x="7774371" y="4797152"/>
              <a:ext cx="91242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it-IT" sz="2800" smtClean="0">
                  <a:solidFill>
                    <a:schemeClr val="bg1"/>
                  </a:solidFill>
                  <a:latin typeface="+mj-lt"/>
                </a:rPr>
                <a:t>QoE</a:t>
              </a:r>
              <a:endParaRPr lang="it-IT" sz="280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5" name="Gruppo 14"/>
          <p:cNvGrpSpPr/>
          <p:nvPr/>
        </p:nvGrpSpPr>
        <p:grpSpPr>
          <a:xfrm>
            <a:off x="457200" y="4018483"/>
            <a:ext cx="3744416" cy="2670041"/>
            <a:chOff x="457200" y="4018483"/>
            <a:chExt cx="3744416" cy="2670041"/>
          </a:xfrm>
        </p:grpSpPr>
        <p:pic>
          <p:nvPicPr>
            <p:cNvPr id="3078" name="Picture 6" descr="http://s3.amazonaws.com/rapgenius/filepicker%2FgkTHRLQsyzS3MggKloYA_money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" y="4018483"/>
              <a:ext cx="3744416" cy="2146821"/>
            </a:xfrm>
            <a:prstGeom prst="rect">
              <a:avLst/>
            </a:prstGeom>
            <a:noFill/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CasellaDiTesto 11"/>
            <p:cNvSpPr txBox="1"/>
            <p:nvPr/>
          </p:nvSpPr>
          <p:spPr>
            <a:xfrm>
              <a:off x="457200" y="6165304"/>
              <a:ext cx="4122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800" smtClean="0">
                  <a:solidFill>
                    <a:schemeClr val="bg1"/>
                  </a:solidFill>
                  <a:latin typeface="+mj-lt"/>
                </a:rPr>
                <a:t>$</a:t>
              </a:r>
              <a:endParaRPr lang="it-IT" sz="280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530" name="Picture 2" descr="https://lh6.ggpht.com/NrQdFAdPSI9-hreB4C7HNhj3yXRiW1jqOOi7eFyakIx_IA-Im0huIeYCs5jTidMT2qA%3Dw3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6832"/>
            <a:ext cx="1584176" cy="158417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532" name="Picture 4" descr="http://md-advantages.com/wp-content/uploads/2013/05/VideoCon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50492" y="1772816"/>
            <a:ext cx="3236308" cy="1872208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3846" y="1916832"/>
            <a:ext cx="158417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537" name="Picture 9" descr="http://alliosnews.com/wp-content/uploads/2013/02/Real-Racing-3-Time-Shifted-Multiplaye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4758" y="4077072"/>
            <a:ext cx="3168352" cy="2376264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539" name="Picture 11" descr="http://www.ei-ie.org/kroppr/eikropped/FTT_1344266037134426603716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97868" y="4077072"/>
            <a:ext cx="3381375" cy="2257426"/>
          </a:xfrm>
          <a:prstGeom prst="round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659731" y="2863096"/>
            <a:ext cx="182453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1500" smtClean="0">
                <a:solidFill>
                  <a:schemeClr val="bg1"/>
                </a:solidFill>
                <a:latin typeface="+mj-lt"/>
              </a:rPr>
              <a:t>vs</a:t>
            </a:r>
            <a:endParaRPr lang="it-IT" sz="1150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Motivations</a:t>
            </a:r>
            <a:endParaRPr lang="it-IT"/>
          </a:p>
        </p:txBody>
      </p:sp>
      <p:pic>
        <p:nvPicPr>
          <p:cNvPr id="18434" name="Picture 2" descr="http://static3.wikia.nocookie.net/__cb20130209172438/lotr/images/8/8d/Gandal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5360" y="1556792"/>
            <a:ext cx="6873280" cy="51549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4" name="Rettangolo 3"/>
          <p:cNvSpPr/>
          <p:nvPr/>
        </p:nvSpPr>
        <p:spPr>
          <a:xfrm>
            <a:off x="899592" y="1484784"/>
            <a:ext cx="7272808" cy="5373216"/>
          </a:xfrm>
          <a:prstGeom prst="rect">
            <a:avLst/>
          </a:prstGeom>
          <a:solidFill>
            <a:schemeClr val="tx2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 descr="http://upload.wikimedia.org/wikipedia/commons/a/a4/Moscow_traffic_conges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933056"/>
            <a:ext cx="3935904" cy="2706688"/>
          </a:xfrm>
          <a:prstGeom prst="roundRect">
            <a:avLst>
              <a:gd name="adj" fmla="val 685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4" descr="https://lh4.googleusercontent.com/-nlp46_kOgjs/UgARPs-dSOI/AAAAAAAAACs/BO96yjvSUiY/s0-d/Screen%2BShot%2B2013-08-05%2Bat%2B1.54.43%2BP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484784"/>
            <a:ext cx="4002652" cy="2232248"/>
          </a:xfrm>
          <a:prstGeom prst="roundRect">
            <a:avLst>
              <a:gd name="adj" fmla="val 9772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558" name="Picture 6" descr="http://www.freefoto.com/images/41/15/41_15_82---Road-Closed-Detour-Sign_we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14128" y="1556792"/>
            <a:ext cx="4072672" cy="5082952"/>
          </a:xfrm>
          <a:prstGeom prst="roundRect">
            <a:avLst>
              <a:gd name="adj" fmla="val 8285"/>
            </a:avLst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ello personale">
  <a:themeElements>
    <a:clrScheme name="Struttura predefinita 13">
      <a:dk1>
        <a:srgbClr val="000000"/>
      </a:dk1>
      <a:lt1>
        <a:srgbClr val="FFFFFF"/>
      </a:lt1>
      <a:dk2>
        <a:srgbClr val="000066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Struttura predefinita">
      <a:majorFont>
        <a:latin typeface="Verdan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bg1"/>
          </a:solidFill>
          <a:headEnd type="none"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Modello personale</Template>
  <TotalTime>2710</TotalTime>
  <Words>1616</Words>
  <Application>Microsoft Office PowerPoint</Application>
  <PresentationFormat>Presentazione su schermo (4:3)</PresentationFormat>
  <Paragraphs>452</Paragraphs>
  <Slides>45</Slides>
  <Notes>8</Notes>
  <HiddenSlides>0</HiddenSlides>
  <MMClips>1</MMClips>
  <ScaleCrop>false</ScaleCrop>
  <HeadingPairs>
    <vt:vector size="8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45</vt:i4>
      </vt:variant>
    </vt:vector>
  </HeadingPairs>
  <TitlesOfParts>
    <vt:vector size="58" baseType="lpstr">
      <vt:lpstr>Arial</vt:lpstr>
      <vt:lpstr>Verdana</vt:lpstr>
      <vt:lpstr>Tahoma</vt:lpstr>
      <vt:lpstr>Digital-7</vt:lpstr>
      <vt:lpstr>Symbol</vt:lpstr>
      <vt:lpstr>Arial Rounded MT Bold</vt:lpstr>
      <vt:lpstr>Wingdings</vt:lpstr>
      <vt:lpstr>Rage Italic</vt:lpstr>
      <vt:lpstr>Lucida Console</vt:lpstr>
      <vt:lpstr>Times New Roman</vt:lpstr>
      <vt:lpstr>Helvetica</vt:lpstr>
      <vt:lpstr>Modello personale</vt:lpstr>
      <vt:lpstr>Equazione</vt:lpstr>
      <vt:lpstr>Towards an Automated Investigation of the Impact of BGP Routing Changes on Network Delay Variations</vt:lpstr>
      <vt:lpstr>BGP Routing Changes</vt:lpstr>
      <vt:lpstr>Network Delay Variations</vt:lpstr>
      <vt:lpstr>Towards an Automated Investigation of the Impact of BGP Routing Changes on Network Delay Variations</vt:lpstr>
      <vt:lpstr>“Impact”</vt:lpstr>
      <vt:lpstr>Motivations</vt:lpstr>
      <vt:lpstr>Motivations</vt:lpstr>
      <vt:lpstr>Motivations</vt:lpstr>
      <vt:lpstr>Motivations</vt:lpstr>
      <vt:lpstr>Motivations (and Applications)</vt:lpstr>
      <vt:lpstr>Motivations (and Applications)</vt:lpstr>
      <vt:lpstr>Motivations (and Applications)</vt:lpstr>
      <vt:lpstr>Towards an Automated Investigation of the Impact of BGP Routing Changes on Network Delay Variations</vt:lpstr>
      <vt:lpstr>Our Contributions</vt:lpstr>
      <vt:lpstr>State of the Art</vt:lpstr>
      <vt:lpstr>State of the Art</vt:lpstr>
      <vt:lpstr>State of the Art</vt:lpstr>
      <vt:lpstr>State of the Art</vt:lpstr>
      <vt:lpstr>State of the Art</vt:lpstr>
      <vt:lpstr>Scenario</vt:lpstr>
      <vt:lpstr>Methodology – Overview</vt:lpstr>
      <vt:lpstr>Methodology – Parameters</vt:lpstr>
      <vt:lpstr>Methodology – Preprocessing</vt:lpstr>
      <vt:lpstr>Methodology – Preprocessing</vt:lpstr>
      <vt:lpstr>Methodology – Time shift</vt:lpstr>
      <vt:lpstr>Methodology – Changepoint detection</vt:lpstr>
      <vt:lpstr>Methodology – Changepoint detection</vt:lpstr>
      <vt:lpstr>Methodology – Changepoint detection</vt:lpstr>
      <vt:lpstr>Methodology – Matching</vt:lpstr>
      <vt:lpstr>Methodology – Correlation</vt:lpstr>
      <vt:lpstr>Methodology – Shortcomings</vt:lpstr>
      <vt:lpstr>Interesting Results</vt:lpstr>
      <vt:lpstr>Experimental Results</vt:lpstr>
      <vt:lpstr>Experimental Results</vt:lpstr>
      <vt:lpstr>Back to Correlation</vt:lpstr>
      <vt:lpstr>Back to Correlation</vt:lpstr>
      <vt:lpstr>Back to Correlation</vt:lpstr>
      <vt:lpstr>Parameter Tuning</vt:lpstr>
      <vt:lpstr>Parameter Tuning</vt:lpstr>
      <vt:lpstr>Statistical Analyses</vt:lpstr>
      <vt:lpstr>Traceroute-based Validation</vt:lpstr>
      <vt:lpstr>Further Possible Analyses</vt:lpstr>
      <vt:lpstr>Conclusions</vt:lpstr>
      <vt:lpstr>Future Work</vt:lpstr>
      <vt:lpstr>Diapositiva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Massimo Rimondini</dc:creator>
  <cp:lastModifiedBy>Massimo Rimondini</cp:lastModifiedBy>
  <cp:revision>89</cp:revision>
  <dcterms:created xsi:type="dcterms:W3CDTF">2014-02-07T10:52:46Z</dcterms:created>
  <dcterms:modified xsi:type="dcterms:W3CDTF">2014-03-11T06:16:19Z</dcterms:modified>
</cp:coreProperties>
</file>